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93" r:id="rId4"/>
    <p:sldId id="306" r:id="rId5"/>
    <p:sldId id="305" r:id="rId6"/>
    <p:sldId id="303" r:id="rId7"/>
    <p:sldId id="290" r:id="rId8"/>
    <p:sldId id="285" r:id="rId9"/>
    <p:sldId id="296" r:id="rId10"/>
    <p:sldId id="286" r:id="rId11"/>
    <p:sldId id="284" r:id="rId12"/>
    <p:sldId id="307" r:id="rId13"/>
    <p:sldId id="298" r:id="rId14"/>
    <p:sldId id="278" r:id="rId15"/>
    <p:sldId id="292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ed, Cliff" initials="SC" lastIdx="3" clrIdx="0"/>
  <p:cmAuthor id="2" name="Speed, Cliff" initials="SC [2]" lastIdx="1" clrIdx="1"/>
  <p:cmAuthor id="3" name="Speed, Cliff" initials="SC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A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4674"/>
  </p:normalViewPr>
  <p:slideViewPr>
    <p:cSldViewPr>
      <p:cViewPr varScale="1">
        <p:scale>
          <a:sx n="78" d="100"/>
          <a:sy n="78" d="100"/>
        </p:scale>
        <p:origin x="7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3A13-1609-45A8-A067-6D72AD5092D8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1022-BC56-4C1A-A3B9-83D4DD0D8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8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3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2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2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2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3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31B8279-439A-4D8B-919F-A6DE44EDD062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978B91-8660-46A9-A8FA-86FEFE22A460}" type="slidenum">
              <a:rPr lang="en-GB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E20FF0-3EE9-4C13-A85D-D17981CA19C5}" type="slidenum">
              <a:rPr lang="en-GB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93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1022-BC56-4C1A-A3B9-83D4DD0D8B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7AEABD3-4957-46F4-B37F-38FFEEC1697F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60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8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6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3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0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5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4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E161-E816-4818-94D9-EB00DF2DB71B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C9B1-E06F-4079-9E3C-33A621E51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searchrichpedagogies.org/research/theme/independent-rea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researchrichpedagogie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TEMP\UKLA%20only%20blu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searchrichpedagogies.org/research/theme/independent-read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richpedagogies.org/research/theme/independent-readi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922" y="1145578"/>
            <a:ext cx="7813526" cy="2283422"/>
          </a:xfrm>
        </p:spPr>
        <p:txBody>
          <a:bodyPr>
            <a:noAutofit/>
          </a:bodyPr>
          <a:lstStyle/>
          <a:p>
            <a:pPr lvl="1"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Independent Reading Time</a:t>
            </a: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0F0A56"/>
                </a:solidFill>
              </a:rPr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341" y="5511825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 key element of a reading for pleasure pedagogy </a:t>
            </a:r>
          </a:p>
        </p:txBody>
      </p:sp>
      <p:pic>
        <p:nvPicPr>
          <p:cNvPr id="5" name="Picture 6" descr="Willy%20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5" y="4725144"/>
            <a:ext cx="1366837" cy="123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6165304"/>
            <a:ext cx="1512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800" dirty="0"/>
              <a:t>© 1985 Anthony Browne</a:t>
            </a:r>
            <a:endParaRPr lang="en-GB" sz="800" dirty="0"/>
          </a:p>
          <a:p>
            <a:r>
              <a:rPr lang="en-US" sz="800" b="1" dirty="0"/>
              <a:t>From WILLY THE CHAMP by Anthony Browne</a:t>
            </a:r>
            <a:endParaRPr lang="en-GB" sz="800" dirty="0"/>
          </a:p>
          <a:p>
            <a:r>
              <a:rPr lang="en-US" sz="800" dirty="0"/>
              <a:t>Reproduced by kind permission of Walker Books Ltd</a:t>
            </a:r>
            <a:endParaRPr lang="en-GB" sz="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000" dirty="0"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204864"/>
            <a:ext cx="4788024" cy="3192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8" y="260648"/>
            <a:ext cx="1368152" cy="12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Talk as a critical part of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independent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2" y="1556792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Discuss the time and space in school that children have to talk about what they read in assigned reading time and at home.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491" y="1382649"/>
            <a:ext cx="3816424" cy="55092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Possibilities</a:t>
            </a:r>
          </a:p>
          <a:p>
            <a:r>
              <a:rPr lang="en-GB" b="1" dirty="0">
                <a:solidFill>
                  <a:srgbClr val="002060"/>
                </a:solidFill>
              </a:rPr>
              <a:t>Two minutes at the start of ERIC</a:t>
            </a:r>
            <a:r>
              <a:rPr lang="en-GB" dirty="0">
                <a:solidFill>
                  <a:srgbClr val="002060"/>
                </a:solidFill>
              </a:rPr>
              <a:t> e.g.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Why did you choose it?</a:t>
            </a:r>
          </a:p>
          <a:p>
            <a:r>
              <a:rPr lang="en-GB" dirty="0">
                <a:solidFill>
                  <a:srgbClr val="002060"/>
                </a:solidFill>
              </a:rPr>
              <a:t>What do you think is going to happen?</a:t>
            </a:r>
          </a:p>
          <a:p>
            <a:r>
              <a:rPr lang="en-GB" dirty="0">
                <a:solidFill>
                  <a:srgbClr val="002060"/>
                </a:solidFill>
              </a:rPr>
              <a:t>Who is your favourite character? </a:t>
            </a:r>
          </a:p>
          <a:p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Five minutes at the end of ERIC</a:t>
            </a:r>
            <a:r>
              <a:rPr lang="en-GB" dirty="0">
                <a:solidFill>
                  <a:srgbClr val="002060"/>
                </a:solidFill>
              </a:rPr>
              <a:t> e.g.</a:t>
            </a:r>
          </a:p>
          <a:p>
            <a:r>
              <a:rPr lang="en-GB" dirty="0">
                <a:solidFill>
                  <a:srgbClr val="002060"/>
                </a:solidFill>
              </a:rPr>
              <a:t>What happened today in the story?</a:t>
            </a:r>
          </a:p>
          <a:p>
            <a:r>
              <a:rPr lang="en-GB" dirty="0">
                <a:solidFill>
                  <a:srgbClr val="002060"/>
                </a:solidFill>
              </a:rPr>
              <a:t>What fact interested you?</a:t>
            </a:r>
          </a:p>
          <a:p>
            <a:r>
              <a:rPr lang="en-GB" dirty="0">
                <a:solidFill>
                  <a:srgbClr val="002060"/>
                </a:solidFill>
              </a:rPr>
              <a:t>What picture was your favourite?</a:t>
            </a:r>
          </a:p>
          <a:p>
            <a:r>
              <a:rPr lang="en-GB" dirty="0">
                <a:solidFill>
                  <a:srgbClr val="002060"/>
                </a:solidFill>
              </a:rPr>
              <a:t>Would you recommend the text?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During ERIC </a:t>
            </a:r>
            <a:r>
              <a:rPr lang="en-GB" dirty="0">
                <a:solidFill>
                  <a:srgbClr val="002060"/>
                </a:solidFill>
              </a:rPr>
              <a:t>e.g. </a:t>
            </a:r>
          </a:p>
          <a:p>
            <a:r>
              <a:rPr lang="en-GB" dirty="0">
                <a:solidFill>
                  <a:srgbClr val="002060"/>
                </a:solidFill>
              </a:rPr>
              <a:t>Sitting alongside children talking and joining in their conversation 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NB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en-GB" dirty="0">
                <a:solidFill>
                  <a:srgbClr val="002060"/>
                </a:solidFill>
              </a:rPr>
              <a:t>Avoid interrupting anyone reading</a:t>
            </a:r>
          </a:p>
          <a:p>
            <a:r>
              <a:rPr lang="en-GB" dirty="0">
                <a:solidFill>
                  <a:srgbClr val="002060"/>
                </a:solidFill>
              </a:rPr>
              <a:t>You could have a set space for those who wish to be silent that day.</a:t>
            </a:r>
          </a:p>
        </p:txBody>
      </p:sp>
      <p:pic>
        <p:nvPicPr>
          <p:cNvPr id="11" name="Picture 2" descr="C:\Users\tmc242\OneDrive - The Open University\New\Pictures\Pictures\TaRS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76" y="266719"/>
            <a:ext cx="1261736" cy="11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mc242\OneDrive - The Open University\New\Pictures\Pictures\TaRS\Books\51GTZZBK9GL__AC_US21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2638"/>
            <a:ext cx="229584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15121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Child choice of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43375" y="5274820"/>
            <a:ext cx="191190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Is the range  </a:t>
            </a:r>
            <a:r>
              <a:rPr lang="en-GB" sz="2200" dirty="0">
                <a:solidFill>
                  <a:srgbClr val="FF0000"/>
                </a:solidFill>
              </a:rPr>
              <a:t>tempting  </a:t>
            </a:r>
            <a:r>
              <a:rPr lang="en-GB" sz="2200" dirty="0">
                <a:solidFill>
                  <a:schemeClr val="bg1"/>
                </a:solidFill>
              </a:rPr>
              <a:t>and broad enough?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44208" y="1573376"/>
            <a:ext cx="2376264" cy="2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What kinds of texts do  individuals tend to choose? </a:t>
            </a:r>
          </a:p>
          <a:p>
            <a:r>
              <a:rPr lang="en-GB" sz="2200" dirty="0">
                <a:solidFill>
                  <a:schemeClr val="bg1"/>
                </a:solidFill>
              </a:rPr>
              <a:t>Do you document this?</a:t>
            </a:r>
          </a:p>
          <a:p>
            <a:r>
              <a:rPr lang="en-GB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7910" y="923021"/>
            <a:ext cx="1775100" cy="182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Can they choose from anywhere?</a:t>
            </a:r>
          </a:p>
        </p:txBody>
      </p:sp>
      <p:pic>
        <p:nvPicPr>
          <p:cNvPr id="13" name="Picture 4" descr="C:\Users\tmc242\OneDrive - The Open University\New\Pictures\Pictures\TaRS\Books\51V39V64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28" y="4142263"/>
            <a:ext cx="1839273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mc242\OneDrive - The Open University\New\Pictures\Pictures\TaRS\Books\9780571337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18" y="1369662"/>
            <a:ext cx="2243496" cy="27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mc242\OneDrive - The Open University\New\Pictures\Pictures\TaRS\Books\archivecover_new_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75045"/>
            <a:ext cx="2384673" cy="21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71" y="280628"/>
            <a:ext cx="1414957" cy="13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Helping children to make </a:t>
            </a:r>
            <a:br>
              <a:rPr lang="en-GB" sz="3200" dirty="0">
                <a:solidFill>
                  <a:srgbClr val="FF0000"/>
                </a:solidFill>
                <a:latin typeface="+mn-lt"/>
              </a:rPr>
            </a:br>
            <a:r>
              <a:rPr lang="en-GB" sz="3200" dirty="0">
                <a:solidFill>
                  <a:srgbClr val="FF0000"/>
                </a:solidFill>
                <a:latin typeface="+mn-lt"/>
              </a:rPr>
              <a:t>their choices</a:t>
            </a:r>
            <a:br>
              <a:rPr lang="en-GB" sz="3200" dirty="0">
                <a:solidFill>
                  <a:srgbClr val="FF0000"/>
                </a:solidFill>
                <a:latin typeface="+mn-lt"/>
              </a:rPr>
            </a:b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5947"/>
            <a:ext cx="8363272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Watch this classroom clip – does the curved ball work for you too?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https://researchrichpedagogies.org/research/theme/independent-reading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6695"/>
            <a:ext cx="1368152" cy="1262133"/>
          </a:xfrm>
          <a:prstGeom prst="rect">
            <a:avLst/>
          </a:prstGeom>
        </p:spPr>
      </p:pic>
      <p:pic>
        <p:nvPicPr>
          <p:cNvPr id="1026" name="Picture 2" descr="C:\Users\tmc242\OneDrive - The Open University\New\Pictures\Pictures\TaRS\Bristol\choosing b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584923" cy="36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9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7018" y="404664"/>
            <a:ext cx="7776864" cy="1080120"/>
          </a:xfrm>
        </p:spPr>
        <p:txBody>
          <a:bodyPr>
            <a:normAutofit/>
          </a:bodyPr>
          <a:lstStyle/>
          <a:p>
            <a:br>
              <a:rPr lang="en-GB" altLang="en-US" sz="3200" i="1" dirty="0">
                <a:solidFill>
                  <a:srgbClr val="FF0000"/>
                </a:solidFill>
              </a:rPr>
            </a:br>
            <a:r>
              <a:rPr lang="en-GB" altLang="en-US" sz="3200" dirty="0">
                <a:solidFill>
                  <a:srgbClr val="FF0000"/>
                </a:solidFill>
              </a:rPr>
              <a:t>Classroom implications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835150" y="2420938"/>
            <a:ext cx="57610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/>
              <a:t>	</a:t>
            </a:r>
          </a:p>
          <a:p>
            <a:pPr eaLnBrk="1" hangingPunct="1">
              <a:lnSpc>
                <a:spcPct val="14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/>
          </a:p>
        </p:txBody>
      </p:sp>
      <p:sp>
        <p:nvSpPr>
          <p:cNvPr id="2" name="Rectangle 1"/>
          <p:cNvSpPr/>
          <p:nvPr/>
        </p:nvSpPr>
        <p:spPr>
          <a:xfrm>
            <a:off x="5148065" y="1824027"/>
            <a:ext cx="3748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Now there is ERIC own reading time… this has gone to 10 to 15 minutes every day at least. This has prompted more book talk and   informal recommendations.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(TaRs teacher, Medway)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194927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2060"/>
                </a:solidFill>
              </a:rPr>
              <a:t>I thought they’d mess about if I gave them more choice about what they can do, but it hasn't turned out like that- providing that they have books that motivate them- that seems to be key.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 err="1">
                <a:solidFill>
                  <a:srgbClr val="002060"/>
                </a:solidFill>
              </a:rPr>
              <a:t>TaRS</a:t>
            </a:r>
            <a:r>
              <a:rPr lang="en-US" sz="2000" dirty="0">
                <a:solidFill>
                  <a:srgbClr val="002060"/>
                </a:solidFill>
              </a:rPr>
              <a:t> teacher Birmingham)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1812" y="4741193"/>
            <a:ext cx="374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2060"/>
                </a:solidFill>
              </a:rPr>
              <a:t>We vary it now, some days I allow talk, other times I insist on quiet. It surprises me that the talk is about books!!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(TaRs teacher Barking and Dagenham)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93" y="380096"/>
            <a:ext cx="1436766" cy="13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788" y="333375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Planning ahead: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Developing independent reading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6408712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3333FF"/>
                </a:solidFill>
              </a:rPr>
              <a:t>Which aspects do you want to develop?</a:t>
            </a:r>
          </a:p>
          <a:p>
            <a:pPr marL="0" indent="0" algn="ctr">
              <a:buNone/>
            </a:pPr>
            <a:endParaRPr lang="en-US" sz="2400" dirty="0">
              <a:solidFill>
                <a:srgbClr val="3333FF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Informality with sustained time to read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Child ownership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Talk as a crucial part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Child choice of texts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tmc242\OneDrive - The Open University\New\Pictures\Pictures\NEW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89040"/>
            <a:ext cx="38700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73" y="333375"/>
            <a:ext cx="1445516" cy="13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3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7273925" cy="18002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</a:rPr>
              <a:t>Do consider sharing your development work on the </a:t>
            </a:r>
            <a:r>
              <a:rPr lang="en-GB" altLang="en-US" sz="3200" dirty="0" err="1">
                <a:solidFill>
                  <a:srgbClr val="FF0000"/>
                </a:solidFill>
              </a:rPr>
              <a:t>RfP</a:t>
            </a:r>
            <a:r>
              <a:rPr lang="en-GB" altLang="en-US" sz="3200" dirty="0">
                <a:solidFill>
                  <a:srgbClr val="FF0000"/>
                </a:solidFill>
              </a:rPr>
              <a:t> site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2313" y="5575300"/>
            <a:ext cx="6119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GB" altLang="en-US" sz="1800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57349" name="Picture 9" descr="C:\Users\tmc242\Documents\2014\Reading Teachers Research\Books\photos\RFP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7565"/>
            <a:ext cx="6337300" cy="38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9341" y="6057168"/>
            <a:ext cx="5256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hlinkClick r:id="rId4"/>
              </a:rPr>
              <a:t>https://researchrichpedagogies.org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260753"/>
            <a:ext cx="1320111" cy="1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References</a:t>
            </a:r>
            <a:r>
              <a:rPr lang="en-GB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06" y="1844824"/>
            <a:ext cx="8229600" cy="4525963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Cremin, T., Mottram, M., Collins, F., Powell, S. and Safford, K. (2014).</a:t>
            </a:r>
            <a:r>
              <a:rPr lang="en-GB" sz="2000" i="1" dirty="0">
                <a:solidFill>
                  <a:srgbClr val="002060"/>
                </a:solidFill>
              </a:rPr>
              <a:t> Building Communities of Engaged Readers: Reading for pleasure. </a:t>
            </a:r>
            <a:r>
              <a:rPr lang="en-GB" sz="2000" dirty="0">
                <a:solidFill>
                  <a:srgbClr val="002060"/>
                </a:solidFill>
              </a:rPr>
              <a:t>London and NY: Routledge.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err="1">
                <a:solidFill>
                  <a:srgbClr val="002060"/>
                </a:solidFill>
              </a:rPr>
              <a:t>Gambrell</a:t>
            </a:r>
            <a:r>
              <a:rPr lang="en-GB" sz="2000" dirty="0">
                <a:solidFill>
                  <a:srgbClr val="002060"/>
                </a:solidFill>
              </a:rPr>
              <a:t>, L. (2011)  Seven Rules of Engagement: What’s most important to know about motivation to read </a:t>
            </a:r>
            <a:r>
              <a:rPr lang="en-GB" sz="2000" i="1" dirty="0">
                <a:solidFill>
                  <a:srgbClr val="002060"/>
                </a:solidFill>
              </a:rPr>
              <a:t>Reading Teacher, </a:t>
            </a:r>
            <a:r>
              <a:rPr lang="en-GB" sz="2000" dirty="0">
                <a:solidFill>
                  <a:srgbClr val="002060"/>
                </a:solidFill>
              </a:rPr>
              <a:t> 65(3):172-178.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err="1">
                <a:solidFill>
                  <a:srgbClr val="002060"/>
                </a:solidFill>
              </a:rPr>
              <a:t>Skeeters,K</a:t>
            </a:r>
            <a:r>
              <a:rPr lang="en-GB" sz="2000" dirty="0">
                <a:solidFill>
                  <a:srgbClr val="002060"/>
                </a:solidFill>
              </a:rPr>
              <a:t>. et al., (2016) The Top Five Reasons we love giving students choice in reading English </a:t>
            </a:r>
            <a:r>
              <a:rPr lang="en-GB" sz="2000" i="1" dirty="0">
                <a:solidFill>
                  <a:srgbClr val="002060"/>
                </a:solidFill>
              </a:rPr>
              <a:t>Leadership Quarterly </a:t>
            </a:r>
            <a:r>
              <a:rPr lang="en-GB" sz="2000" dirty="0">
                <a:solidFill>
                  <a:srgbClr val="002060"/>
                </a:solidFill>
              </a:rPr>
              <a:t>38(3) 6-7.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98" y="199465"/>
            <a:ext cx="1320499" cy="1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54050"/>
            <a:ext cx="8147249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en-US" sz="2400" dirty="0">
                <a:solidFill>
                  <a:srgbClr val="002060"/>
                </a:solidFill>
              </a:rPr>
              <a:t>Consider our own experiences of reading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dirty="0">
                <a:solidFill>
                  <a:srgbClr val="002060"/>
                </a:solidFill>
              </a:rPr>
              <a:t>Review our practice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dirty="0">
                <a:solidFill>
                  <a:srgbClr val="002060"/>
                </a:solidFill>
              </a:rPr>
              <a:t>Share and develop ideas for independent reading time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dirty="0">
                <a:solidFill>
                  <a:srgbClr val="002060"/>
                </a:solidFill>
              </a:rPr>
              <a:t>Plan ways forward to enrich this time.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17032"/>
            <a:ext cx="3635896" cy="291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332657"/>
            <a:ext cx="1450504" cy="13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600" cy="237648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Key findings from </a:t>
            </a:r>
            <a:br>
              <a:rPr lang="en-US" altLang="en-US" sz="3200" dirty="0">
                <a:solidFill>
                  <a:srgbClr val="FF0000"/>
                </a:solidFill>
              </a:rPr>
            </a:br>
            <a:r>
              <a:rPr lang="en-US" altLang="en-US" sz="3200" i="1" dirty="0">
                <a:solidFill>
                  <a:srgbClr val="FF0000"/>
                </a:solidFill>
              </a:rPr>
              <a:t>Teachers as Readers </a:t>
            </a:r>
            <a:br>
              <a:rPr lang="en-GB" altLang="en-US" sz="3200" dirty="0">
                <a:solidFill>
                  <a:srgbClr val="FF0000"/>
                </a:solidFill>
              </a:rPr>
            </a:b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921335" cy="4464496"/>
          </a:xfrm>
          <a:solidFill>
            <a:srgbClr val="FFFF99"/>
          </a:solidFill>
          <a:ln w="190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sz="2000" dirty="0">
              <a:solidFill>
                <a:srgbClr val="0F0A56"/>
              </a:solidFill>
              <a:latin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F0A56"/>
                </a:solidFill>
                <a:latin typeface="Arial" charset="0"/>
              </a:rPr>
              <a:t>I</a:t>
            </a:r>
            <a:r>
              <a:rPr lang="en-GB" sz="2000" dirty="0">
                <a:solidFill>
                  <a:srgbClr val="0F0A56"/>
                </a:solidFill>
              </a:rPr>
              <a:t>n order to effectively develop children’s RfP, teachers need to develop: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100" dirty="0">
              <a:solidFill>
                <a:srgbClr val="0F0A56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0A56"/>
                </a:solidFill>
              </a:rPr>
              <a:t>Knowledge of children’s literature and other texts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0A56"/>
                </a:solidFill>
              </a:rPr>
              <a:t>Knowledge of children’s reading practices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</a:rPr>
              <a:t>An RfP pedagogy</a:t>
            </a:r>
            <a:r>
              <a:rPr lang="en-GB" sz="2000" dirty="0">
                <a:solidFill>
                  <a:srgbClr val="0F0A56"/>
                </a:solidFill>
              </a:rPr>
              <a:t>, encompassing: </a:t>
            </a:r>
          </a:p>
          <a:p>
            <a:pPr lvl="1"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</a:rPr>
              <a:t>social reading environments</a:t>
            </a:r>
          </a:p>
          <a:p>
            <a:pPr lvl="1"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</a:rPr>
              <a:t>reading aloud</a:t>
            </a:r>
          </a:p>
          <a:p>
            <a:pPr lvl="1">
              <a:spcBef>
                <a:spcPts val="0"/>
              </a:spcBef>
              <a:defRPr/>
            </a:pPr>
            <a:r>
              <a:rPr lang="en-GB" sz="2000" dirty="0">
                <a:solidFill>
                  <a:srgbClr val="FF0000"/>
                </a:solidFill>
              </a:rPr>
              <a:t>independent reading time</a:t>
            </a:r>
          </a:p>
          <a:p>
            <a:pPr lvl="1">
              <a:spcBef>
                <a:spcPts val="0"/>
              </a:spcBef>
              <a:defRPr/>
            </a:pPr>
            <a:r>
              <a:rPr lang="en-GB" sz="2000" dirty="0">
                <a:solidFill>
                  <a:srgbClr val="0F0A56"/>
                </a:solidFill>
              </a:rPr>
              <a:t>informal book talk, inside-text talk and recommendations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0A56"/>
                </a:solidFill>
              </a:rPr>
              <a:t>As Reading Teachers - teachers who read and readers who teach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F0A56"/>
                </a:solidFill>
              </a:rPr>
              <a:t>Reciprocal and interactive reading communities.</a:t>
            </a:r>
          </a:p>
          <a:p>
            <a:pPr>
              <a:buFont typeface="Wingdings" pitchFamily="2" charset="2"/>
              <a:buNone/>
              <a:defRPr/>
            </a:pPr>
            <a:r>
              <a:rPr lang="en-GB" altLang="en-US" sz="2000" dirty="0">
                <a:solidFill>
                  <a:srgbClr val="0F0A56"/>
                </a:solidFill>
                <a:latin typeface="Arial" charset="0"/>
              </a:rPr>
              <a:t>															</a:t>
            </a:r>
            <a:r>
              <a:rPr lang="en-GB" altLang="en-US" sz="2000" dirty="0">
                <a:solidFill>
                  <a:srgbClr val="0F0A56"/>
                </a:solidFill>
              </a:rPr>
              <a:t>(Cremin et al., 2014)</a:t>
            </a:r>
          </a:p>
        </p:txBody>
      </p:sp>
      <p:pic>
        <p:nvPicPr>
          <p:cNvPr id="5" name="Picture 4" descr="C:\WINDOWS\TEMP\UKLA only blu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02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367880" cy="12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Your experience of reading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for pleasure (volitional reading)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56" y="2060848"/>
            <a:ext cx="8229600" cy="6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When do you RfP?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68090" y="3244334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95" y="3140968"/>
            <a:ext cx="43110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Where might you be?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/>
          </a:p>
          <a:p>
            <a:r>
              <a:rPr lang="en-GB" sz="2400" dirty="0">
                <a:solidFill>
                  <a:srgbClr val="002060"/>
                </a:solidFill>
              </a:rPr>
              <a:t>What kinds of texts do you read?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Do you talk to others about what you read?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60" cy="1328561"/>
          </a:xfrm>
          <a:prstGeom prst="rect">
            <a:avLst/>
          </a:prstGeom>
        </p:spPr>
      </p:pic>
      <p:pic>
        <p:nvPicPr>
          <p:cNvPr id="8" name="Picture 2" descr="C:\Users\tmc242\OneDrive - The Open University\imagesGV4KOV2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7" y="1872641"/>
            <a:ext cx="2839284" cy="18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mc242\OneDrive - The Open University\woman-reading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39433"/>
            <a:ext cx="2839284" cy="17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tmc242\OneDrive - The Open University\london-1567903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47" y="4816133"/>
            <a:ext cx="2873273" cy="18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4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38144"/>
            <a:ext cx="8136904" cy="710952"/>
          </a:xfrm>
        </p:spPr>
        <p:txBody>
          <a:bodyPr>
            <a:normAutofit/>
          </a:bodyPr>
          <a:lstStyle/>
          <a:p>
            <a:pPr marL="0" indent="0"/>
            <a:r>
              <a:rPr lang="en-GB" sz="3200" dirty="0">
                <a:solidFill>
                  <a:srgbClr val="FF0000"/>
                </a:solidFill>
              </a:rPr>
              <a:t>Can you name these acronyms? 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012160" y="1412776"/>
            <a:ext cx="2416932" cy="1828800"/>
          </a:xfrm>
        </p:spPr>
        <p:txBody>
          <a:bodyPr>
            <a:normAutofit fontScale="82500" lnSpcReduction="20000"/>
          </a:bodyPr>
          <a:lstStyle/>
          <a:p>
            <a:pPr marL="0" indent="0">
              <a:buNone/>
            </a:pPr>
            <a:r>
              <a:rPr lang="en-GB" sz="3900" dirty="0">
                <a:solidFill>
                  <a:srgbClr val="002060"/>
                </a:solidFill>
              </a:rPr>
              <a:t>SQUIRT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1412776"/>
            <a:ext cx="2890664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900" dirty="0">
                <a:solidFill>
                  <a:srgbClr val="002060"/>
                </a:solidFill>
              </a:rPr>
              <a:t>ERIC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5277574"/>
            <a:ext cx="2890664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900" dirty="0">
                <a:solidFill>
                  <a:srgbClr val="002060"/>
                </a:solidFill>
              </a:rPr>
              <a:t>USSR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16216" y="5303712"/>
            <a:ext cx="2890664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900" dirty="0">
                <a:solidFill>
                  <a:srgbClr val="002060"/>
                </a:solidFill>
              </a:rPr>
              <a:t>DEAR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18" y="1941984"/>
            <a:ext cx="4788024" cy="3192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7987" y="6119966"/>
            <a:ext cx="4913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Do they suit your Independent Reading time?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5548"/>
            <a:ext cx="1405020" cy="129614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25552" y="5277574"/>
            <a:ext cx="2890664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900" dirty="0">
                <a:solidFill>
                  <a:srgbClr val="002060"/>
                </a:solidFill>
              </a:rPr>
              <a:t>OTTER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22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1123678"/>
            <a:ext cx="8424936" cy="11430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ERIC time</a:t>
            </a:r>
            <a:r>
              <a:rPr lang="en-GB" sz="2400" dirty="0">
                <a:solidFill>
                  <a:srgbClr val="FF0000"/>
                </a:solidFill>
              </a:rPr>
              <a:t>: planned and timetabled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214595"/>
              </p:ext>
            </p:extLst>
          </p:nvPr>
        </p:nvGraphicFramePr>
        <p:xfrm>
          <a:off x="251520" y="2132856"/>
          <a:ext cx="5425642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ERIC time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Frequency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 allowed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 slot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Reception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One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Two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Three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Six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Five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Six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1780" y="491832"/>
            <a:ext cx="364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</a:rPr>
              <a:t>Review your practice</a:t>
            </a:r>
            <a:endParaRPr lang="en-GB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442501" y="609329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For further ideas to review current practice, see:</a:t>
            </a:r>
          </a:p>
          <a:p>
            <a:r>
              <a:rPr lang="en-US" dirty="0">
                <a:hlinkClick r:id="rId2"/>
              </a:rPr>
              <a:t>https://researchrichpedagogies.org/research/theme/independent-reading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132856"/>
            <a:ext cx="2855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Planning can help ensure entitlement for all.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Less experienced readers may not read much independently at home.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Readers need time to develop </a:t>
            </a:r>
            <a:r>
              <a:rPr lang="en-GB">
                <a:solidFill>
                  <a:srgbClr val="002060"/>
                </a:solidFill>
              </a:rPr>
              <a:t>their interests  and </a:t>
            </a:r>
            <a:r>
              <a:rPr lang="en-GB" dirty="0">
                <a:solidFill>
                  <a:srgbClr val="002060"/>
                </a:solidFill>
              </a:rPr>
              <a:t>preferences, learning to persevere with different kinds of texts.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66" y="332656"/>
            <a:ext cx="1466395" cy="13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Research suggests….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9" y="2276872"/>
            <a:ext cx="7227837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Independent reading time practices that support RfP are characterized by: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Informality, offering a relaxed, sustained time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Child ownership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Conversation about texts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Child choice of texts.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(Cremin et al., 2014; </a:t>
            </a:r>
            <a:r>
              <a:rPr lang="en-US" sz="2400" dirty="0" err="1">
                <a:solidFill>
                  <a:srgbClr val="002060"/>
                </a:solidFill>
              </a:rPr>
              <a:t>Gambrell</a:t>
            </a:r>
            <a:r>
              <a:rPr lang="en-US" sz="2400" dirty="0">
                <a:solidFill>
                  <a:srgbClr val="002060"/>
                </a:solidFill>
              </a:rPr>
              <a:t>, 2011; </a:t>
            </a:r>
            <a:r>
              <a:rPr lang="en-US" sz="2400" dirty="0" err="1">
                <a:solidFill>
                  <a:srgbClr val="002060"/>
                </a:solidFill>
              </a:rPr>
              <a:t>Skeeters</a:t>
            </a:r>
            <a:r>
              <a:rPr lang="en-US" sz="2400" dirty="0">
                <a:solidFill>
                  <a:srgbClr val="002060"/>
                </a:solidFill>
              </a:rPr>
              <a:t>, 2016)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51248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753"/>
            <a:ext cx="14050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01006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sz="3600" dirty="0"/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>
                <a:solidFill>
                  <a:srgbClr val="000066"/>
                </a:solidFill>
                <a:latin typeface="Calibri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66"/>
              </a:solidFill>
              <a:latin typeface="Calibri" charset="0"/>
            </a:endParaRPr>
          </a:p>
          <a:p>
            <a:r>
              <a:rPr lang="en-GB" dirty="0">
                <a:solidFill>
                  <a:schemeClr val="bg1"/>
                </a:solidFill>
              </a:rPr>
              <a:t> tempt?  **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9752" y="2204865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But The how best to organise and display them to tempt?  **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1520" y="1628800"/>
            <a:ext cx="1944216" cy="2228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Can they sit/lie where they like?</a:t>
            </a:r>
          </a:p>
          <a:p>
            <a:r>
              <a:rPr lang="en-GB" sz="2200" dirty="0">
                <a:solidFill>
                  <a:schemeClr val="bg1"/>
                </a:solidFill>
              </a:rPr>
              <a:t>With whom they wish?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00192" y="1537485"/>
            <a:ext cx="2699792" cy="262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/>
              <a:t>Do they sometimes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read silently?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 read in pairs?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 read aloud?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 chat?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5" y="1772816"/>
            <a:ext cx="3026717" cy="3312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4339" y="53922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Informal, relaxed and sustained</a:t>
            </a:r>
            <a:endParaRPr lang="en-GB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153497" y="4794202"/>
            <a:ext cx="1682200" cy="144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Do you ever read outside?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32037" y="4793560"/>
            <a:ext cx="1663899" cy="1443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Is your reading area used?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65161" y="4832286"/>
            <a:ext cx="2554615" cy="1909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bg1"/>
                </a:solidFill>
              </a:rPr>
              <a:t>Is there enough time to get into a text and develop perseverance?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1" y="226599"/>
            <a:ext cx="1291086" cy="11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6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025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Child ownership of this time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tmc242\Dropbox\Photos\2017 summer\Photo 12-10-2017, 09 22 4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256116" cy="29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353251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Watch this classroom clip on supporting independent RT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What do you see as the key messages?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What might be challenges?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What might be benefits?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5733256"/>
            <a:ext cx="51845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https://researchrichpedagogies.org/research/</a:t>
            </a:r>
          </a:p>
          <a:p>
            <a:r>
              <a:rPr lang="en-GB" sz="2000" dirty="0">
                <a:hlinkClick r:id="rId3"/>
              </a:rPr>
              <a:t>theme/independent-reading</a:t>
            </a:r>
            <a:endParaRPr lang="en-GB" sz="20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21" y="292082"/>
            <a:ext cx="1309395" cy="12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888</Words>
  <Application>Microsoft Office PowerPoint</Application>
  <PresentationFormat>On-screen Show (4:3)</PresentationFormat>
  <Paragraphs>210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Office Theme</vt:lpstr>
      <vt:lpstr>Independent Reading Time  </vt:lpstr>
      <vt:lpstr>Aims</vt:lpstr>
      <vt:lpstr>Key findings from  Teachers as Readers  </vt:lpstr>
      <vt:lpstr>Your experience of reading  for pleasure (volitional reading)</vt:lpstr>
      <vt:lpstr>Can you name these acronyms? </vt:lpstr>
      <vt:lpstr> ERIC time: planned and timetabled </vt:lpstr>
      <vt:lpstr>Research suggests….</vt:lpstr>
      <vt:lpstr>  </vt:lpstr>
      <vt:lpstr>Child ownership of this time</vt:lpstr>
      <vt:lpstr>Talk as a critical part of  independent reading</vt:lpstr>
      <vt:lpstr>Child choice of texts</vt:lpstr>
      <vt:lpstr>Helping children to make  their choices </vt:lpstr>
      <vt:lpstr> Classroom implications</vt:lpstr>
      <vt:lpstr>Planning ahead: Developing independent reading time</vt:lpstr>
      <vt:lpstr>Do consider sharing your development work on the RfP site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Reading Environments</dc:title>
  <dc:creator>T.M.Cremin</dc:creator>
  <cp:lastModifiedBy>Scribbans, Emma</cp:lastModifiedBy>
  <cp:revision>77</cp:revision>
  <dcterms:created xsi:type="dcterms:W3CDTF">2017-07-18T11:37:01Z</dcterms:created>
  <dcterms:modified xsi:type="dcterms:W3CDTF">2019-09-09T09:26:36Z</dcterms:modified>
</cp:coreProperties>
</file>