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DBAA04-7EA4-BD4C-979C-4921A2A8610E}" type="doc">
      <dgm:prSet loTypeId="urn:microsoft.com/office/officeart/2005/8/layout/vList5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0C5D18D-9684-2343-94AA-7A257061C5F6}">
      <dgm:prSet phldrT="[Text]"/>
      <dgm:spPr/>
      <dgm:t>
        <a:bodyPr/>
        <a:lstStyle/>
        <a:p>
          <a:r>
            <a:rPr lang="en-US" dirty="0" smtClean="0"/>
            <a:t>Revisit and use</a:t>
          </a:r>
          <a:endParaRPr lang="en-US" dirty="0"/>
        </a:p>
      </dgm:t>
    </dgm:pt>
    <dgm:pt modelId="{425D3CDB-7B26-A14A-815E-24876118ADF9}" type="parTrans" cxnId="{273D6E73-B439-9B4E-B78D-8A7DCE18477E}">
      <dgm:prSet/>
      <dgm:spPr/>
      <dgm:t>
        <a:bodyPr/>
        <a:lstStyle/>
        <a:p>
          <a:endParaRPr lang="en-US"/>
        </a:p>
      </dgm:t>
    </dgm:pt>
    <dgm:pt modelId="{CC4125AF-94A5-0D41-ABD1-B6D7FF7FB1B7}" type="sibTrans" cxnId="{273D6E73-B439-9B4E-B78D-8A7DCE18477E}">
      <dgm:prSet/>
      <dgm:spPr/>
      <dgm:t>
        <a:bodyPr/>
        <a:lstStyle/>
        <a:p>
          <a:endParaRPr lang="en-US"/>
        </a:p>
      </dgm:t>
    </dgm:pt>
    <dgm:pt modelId="{ADB38CA8-48D0-4E45-92A7-A9829F0C88EB}">
      <dgm:prSet phldrT="[Text]"/>
      <dgm:spPr/>
      <dgm:t>
        <a:bodyPr/>
        <a:lstStyle/>
        <a:p>
          <a:r>
            <a:rPr lang="en-US" dirty="0" smtClean="0"/>
            <a:t>What do we know already?</a:t>
          </a:r>
          <a:endParaRPr lang="en-US" dirty="0"/>
        </a:p>
      </dgm:t>
    </dgm:pt>
    <dgm:pt modelId="{306B996C-14B9-2644-AC43-6E6D8AD8557A}" type="parTrans" cxnId="{C084556C-BA44-E44F-AFB7-7AC38F7BBAAF}">
      <dgm:prSet/>
      <dgm:spPr/>
      <dgm:t>
        <a:bodyPr/>
        <a:lstStyle/>
        <a:p>
          <a:endParaRPr lang="en-US"/>
        </a:p>
      </dgm:t>
    </dgm:pt>
    <dgm:pt modelId="{6E2868FF-82F3-5747-8F10-EB9AA741902F}" type="sibTrans" cxnId="{C084556C-BA44-E44F-AFB7-7AC38F7BBAAF}">
      <dgm:prSet/>
      <dgm:spPr/>
      <dgm:t>
        <a:bodyPr/>
        <a:lstStyle/>
        <a:p>
          <a:endParaRPr lang="en-US"/>
        </a:p>
      </dgm:t>
    </dgm:pt>
    <dgm:pt modelId="{B5B9F6F1-85D4-D04B-B7C8-A318B169C36F}">
      <dgm:prSet phldrT="[Text]"/>
      <dgm:spPr/>
      <dgm:t>
        <a:bodyPr/>
        <a:lstStyle/>
        <a:p>
          <a:r>
            <a:rPr lang="en-US" dirty="0" smtClean="0"/>
            <a:t>Teach and define</a:t>
          </a:r>
          <a:endParaRPr lang="en-US" dirty="0"/>
        </a:p>
      </dgm:t>
    </dgm:pt>
    <dgm:pt modelId="{82691501-BBE8-E44F-9CEB-02355EE60D32}" type="parTrans" cxnId="{26B00848-79F0-BA4D-8436-A9F79D787508}">
      <dgm:prSet/>
      <dgm:spPr/>
      <dgm:t>
        <a:bodyPr/>
        <a:lstStyle/>
        <a:p>
          <a:endParaRPr lang="en-US"/>
        </a:p>
      </dgm:t>
    </dgm:pt>
    <dgm:pt modelId="{DC8880CB-1630-BE43-9DC7-F66F5F748BBA}" type="sibTrans" cxnId="{26B00848-79F0-BA4D-8436-A9F79D787508}">
      <dgm:prSet/>
      <dgm:spPr/>
      <dgm:t>
        <a:bodyPr/>
        <a:lstStyle/>
        <a:p>
          <a:endParaRPr lang="en-US"/>
        </a:p>
      </dgm:t>
    </dgm:pt>
    <dgm:pt modelId="{906694CE-B877-5442-AB4D-FA368B7E329E}">
      <dgm:prSet phldrT="[Text]"/>
      <dgm:spPr/>
      <dgm:t>
        <a:bodyPr/>
        <a:lstStyle/>
        <a:p>
          <a:r>
            <a:rPr lang="en-US" dirty="0" smtClean="0"/>
            <a:t>What is the pattern/rule? (investigation)</a:t>
          </a:r>
          <a:endParaRPr lang="en-US" dirty="0"/>
        </a:p>
      </dgm:t>
    </dgm:pt>
    <dgm:pt modelId="{F007C82D-B3DC-D844-995C-7ACC51B68000}" type="parTrans" cxnId="{1CB6E726-106E-F548-95CB-4DFF6AEFD0B9}">
      <dgm:prSet/>
      <dgm:spPr/>
      <dgm:t>
        <a:bodyPr/>
        <a:lstStyle/>
        <a:p>
          <a:endParaRPr lang="en-US"/>
        </a:p>
      </dgm:t>
    </dgm:pt>
    <dgm:pt modelId="{6F8FA6C9-6142-4A43-BB76-8F3E2F7B4AD1}" type="sibTrans" cxnId="{1CB6E726-106E-F548-95CB-4DFF6AEFD0B9}">
      <dgm:prSet/>
      <dgm:spPr/>
      <dgm:t>
        <a:bodyPr/>
        <a:lstStyle/>
        <a:p>
          <a:endParaRPr lang="en-US"/>
        </a:p>
      </dgm:t>
    </dgm:pt>
    <dgm:pt modelId="{9D2BEDE7-7CBF-7346-BBBC-A8B254F41EED}">
      <dgm:prSet phldrT="[Text]"/>
      <dgm:spPr/>
      <dgm:t>
        <a:bodyPr/>
        <a:lstStyle/>
        <a:p>
          <a:r>
            <a:rPr lang="en-US" dirty="0" smtClean="0"/>
            <a:t>What is/are the best way/s of remembering? (spelling cues)</a:t>
          </a:r>
          <a:endParaRPr lang="en-US" dirty="0"/>
        </a:p>
      </dgm:t>
    </dgm:pt>
    <dgm:pt modelId="{666E3D1E-8DBA-6B49-9F97-988FCA2D8692}" type="parTrans" cxnId="{FC7C7FF2-91F7-A44D-9111-816BEDFF843F}">
      <dgm:prSet/>
      <dgm:spPr/>
      <dgm:t>
        <a:bodyPr/>
        <a:lstStyle/>
        <a:p>
          <a:endParaRPr lang="en-US"/>
        </a:p>
      </dgm:t>
    </dgm:pt>
    <dgm:pt modelId="{68ECFFB9-DC45-1843-BEE5-1C7DCE51DDE3}" type="sibTrans" cxnId="{FC7C7FF2-91F7-A44D-9111-816BEDFF843F}">
      <dgm:prSet/>
      <dgm:spPr/>
      <dgm:t>
        <a:bodyPr/>
        <a:lstStyle/>
        <a:p>
          <a:endParaRPr lang="en-US"/>
        </a:p>
      </dgm:t>
    </dgm:pt>
    <dgm:pt modelId="{A7D3F120-126C-C048-B3EC-1A78847466B0}">
      <dgm:prSet phldrT="[Text]"/>
      <dgm:spPr/>
      <dgm:t>
        <a:bodyPr/>
        <a:lstStyle/>
        <a:p>
          <a:r>
            <a:rPr lang="en-US" dirty="0" err="1" smtClean="0"/>
            <a:t>Practise</a:t>
          </a:r>
          <a:r>
            <a:rPr lang="en-US" dirty="0" smtClean="0"/>
            <a:t>, explore, investigate</a:t>
          </a:r>
          <a:endParaRPr lang="en-US" dirty="0"/>
        </a:p>
      </dgm:t>
    </dgm:pt>
    <dgm:pt modelId="{A24E93DB-BF48-DE4D-98EE-E497A3CC8D8C}" type="parTrans" cxnId="{2BF97686-8819-C647-AB11-EF0B8EF7B45C}">
      <dgm:prSet/>
      <dgm:spPr/>
      <dgm:t>
        <a:bodyPr/>
        <a:lstStyle/>
        <a:p>
          <a:endParaRPr lang="en-US"/>
        </a:p>
      </dgm:t>
    </dgm:pt>
    <dgm:pt modelId="{A77E6BCE-90D6-EA4B-A5AC-49CF3E5F4AE9}" type="sibTrans" cxnId="{2BF97686-8819-C647-AB11-EF0B8EF7B45C}">
      <dgm:prSet/>
      <dgm:spPr/>
      <dgm:t>
        <a:bodyPr/>
        <a:lstStyle/>
        <a:p>
          <a:endParaRPr lang="en-US"/>
        </a:p>
      </dgm:t>
    </dgm:pt>
    <dgm:pt modelId="{A93B60D7-B5DA-AF41-83A7-DD8CA662A58D}">
      <dgm:prSet phldrT="[Text]"/>
      <dgm:spPr/>
      <dgm:t>
        <a:bodyPr/>
        <a:lstStyle/>
        <a:p>
          <a:r>
            <a:rPr lang="en-US" dirty="0" smtClean="0"/>
            <a:t>Can I apply this in dictation ?</a:t>
          </a:r>
          <a:endParaRPr lang="en-US" dirty="0"/>
        </a:p>
      </dgm:t>
    </dgm:pt>
    <dgm:pt modelId="{AA831B01-2AC1-7F41-813F-C03605D0B13E}" type="parTrans" cxnId="{81107618-645C-8E47-91B2-630C142255CA}">
      <dgm:prSet/>
      <dgm:spPr/>
      <dgm:t>
        <a:bodyPr/>
        <a:lstStyle/>
        <a:p>
          <a:endParaRPr lang="en-US"/>
        </a:p>
      </dgm:t>
    </dgm:pt>
    <dgm:pt modelId="{5305A52F-633C-304C-84CE-A9B4B042BDD8}" type="sibTrans" cxnId="{81107618-645C-8E47-91B2-630C142255CA}">
      <dgm:prSet/>
      <dgm:spPr/>
      <dgm:t>
        <a:bodyPr/>
        <a:lstStyle/>
        <a:p>
          <a:endParaRPr lang="en-US"/>
        </a:p>
      </dgm:t>
    </dgm:pt>
    <dgm:pt modelId="{BFEE7DF1-D0B4-CE48-B7BC-8DC178D57AAE}">
      <dgm:prSet/>
      <dgm:spPr/>
      <dgm:t>
        <a:bodyPr/>
        <a:lstStyle/>
        <a:p>
          <a:r>
            <a:rPr lang="en-US" dirty="0" smtClean="0"/>
            <a:t>Apply, assess, reflect</a:t>
          </a:r>
          <a:endParaRPr lang="en-US" dirty="0"/>
        </a:p>
      </dgm:t>
    </dgm:pt>
    <dgm:pt modelId="{F99F6D6B-7D0B-5C4C-908C-EF90A8434572}" type="parTrans" cxnId="{0028FBB9-B3CF-324F-B950-504138C0836B}">
      <dgm:prSet/>
      <dgm:spPr/>
      <dgm:t>
        <a:bodyPr/>
        <a:lstStyle/>
        <a:p>
          <a:endParaRPr lang="en-US"/>
        </a:p>
      </dgm:t>
    </dgm:pt>
    <dgm:pt modelId="{981D126D-20D0-504B-B5AD-B862271C4308}" type="sibTrans" cxnId="{0028FBB9-B3CF-324F-B950-504138C0836B}">
      <dgm:prSet/>
      <dgm:spPr/>
      <dgm:t>
        <a:bodyPr/>
        <a:lstStyle/>
        <a:p>
          <a:endParaRPr lang="en-US"/>
        </a:p>
      </dgm:t>
    </dgm:pt>
    <dgm:pt modelId="{A7BDD4A4-138C-AB46-A149-D529FC0EC195}">
      <dgm:prSet phldrT="[Text]"/>
      <dgm:spPr/>
      <dgm:t>
        <a:bodyPr/>
        <a:lstStyle/>
        <a:p>
          <a:r>
            <a:rPr lang="en-US" dirty="0" smtClean="0"/>
            <a:t>What kinds of words are we looking at?  Why would we use them?</a:t>
          </a:r>
          <a:endParaRPr lang="en-US" dirty="0"/>
        </a:p>
      </dgm:t>
    </dgm:pt>
    <dgm:pt modelId="{5F0BA86A-D673-844B-8AF2-7A1C5BFC5A16}" type="parTrans" cxnId="{AE9D6985-6C3A-1C47-85FA-259BDB4DCE92}">
      <dgm:prSet/>
      <dgm:spPr/>
      <dgm:t>
        <a:bodyPr/>
        <a:lstStyle/>
        <a:p>
          <a:endParaRPr lang="en-US"/>
        </a:p>
      </dgm:t>
    </dgm:pt>
    <dgm:pt modelId="{B1525BB0-6A0D-7C4C-8969-C07539DC6BB1}" type="sibTrans" cxnId="{AE9D6985-6C3A-1C47-85FA-259BDB4DCE92}">
      <dgm:prSet/>
      <dgm:spPr/>
      <dgm:t>
        <a:bodyPr/>
        <a:lstStyle/>
        <a:p>
          <a:endParaRPr lang="en-US"/>
        </a:p>
      </dgm:t>
    </dgm:pt>
    <dgm:pt modelId="{B00A2513-331A-1048-A2A2-728170BEB7A0}">
      <dgm:prSet phldrT="[Text]"/>
      <dgm:spPr/>
      <dgm:t>
        <a:bodyPr/>
        <a:lstStyle/>
        <a:p>
          <a:r>
            <a:rPr lang="en-US" dirty="0" smtClean="0"/>
            <a:t>Can we use them orally? (make it relevant and link to current writing if possible)</a:t>
          </a:r>
          <a:endParaRPr lang="en-US" dirty="0"/>
        </a:p>
      </dgm:t>
    </dgm:pt>
    <dgm:pt modelId="{2E2DF24B-F4F1-2545-8977-68763AE9AC70}" type="parTrans" cxnId="{967A1537-4332-CB44-9803-66C3840C0454}">
      <dgm:prSet/>
      <dgm:spPr/>
      <dgm:t>
        <a:bodyPr/>
        <a:lstStyle/>
        <a:p>
          <a:endParaRPr lang="en-US"/>
        </a:p>
      </dgm:t>
    </dgm:pt>
    <dgm:pt modelId="{2E533A3F-AE0A-614C-9F72-6904626E7C2B}" type="sibTrans" cxnId="{967A1537-4332-CB44-9803-66C3840C0454}">
      <dgm:prSet/>
      <dgm:spPr/>
      <dgm:t>
        <a:bodyPr/>
        <a:lstStyle/>
        <a:p>
          <a:endParaRPr lang="en-US"/>
        </a:p>
      </dgm:t>
    </dgm:pt>
    <dgm:pt modelId="{367BE00B-0A31-BD43-9A32-4AB55839EE8B}">
      <dgm:prSet phldrT="[Text]"/>
      <dgm:spPr/>
      <dgm:t>
        <a:bodyPr/>
        <a:lstStyle/>
        <a:p>
          <a:r>
            <a:rPr lang="en-US" dirty="0" smtClean="0"/>
            <a:t>Can I find further examples or exceptions?</a:t>
          </a:r>
          <a:endParaRPr lang="en-US" dirty="0"/>
        </a:p>
      </dgm:t>
    </dgm:pt>
    <dgm:pt modelId="{8BEDA662-A917-E745-B20D-8436CC4F892E}" type="parTrans" cxnId="{7F186AED-8C7F-F34D-9953-A26253B523C0}">
      <dgm:prSet/>
      <dgm:spPr/>
      <dgm:t>
        <a:bodyPr/>
        <a:lstStyle/>
        <a:p>
          <a:endParaRPr lang="en-US"/>
        </a:p>
      </dgm:t>
    </dgm:pt>
    <dgm:pt modelId="{15852DC6-A101-E943-AF90-301D931608D3}" type="sibTrans" cxnId="{7F186AED-8C7F-F34D-9953-A26253B523C0}">
      <dgm:prSet/>
      <dgm:spPr/>
      <dgm:t>
        <a:bodyPr/>
        <a:lstStyle/>
        <a:p>
          <a:endParaRPr lang="en-US"/>
        </a:p>
      </dgm:t>
    </dgm:pt>
    <dgm:pt modelId="{1FCE627A-61CA-A24E-A758-391565D381AC}">
      <dgm:prSet phldrT="[Text]"/>
      <dgm:spPr/>
      <dgm:t>
        <a:bodyPr/>
        <a:lstStyle/>
        <a:p>
          <a:r>
            <a:rPr lang="en-US" dirty="0" smtClean="0"/>
            <a:t>Can I compose and transcribe using these words independently?</a:t>
          </a:r>
          <a:endParaRPr lang="en-US" dirty="0"/>
        </a:p>
      </dgm:t>
    </dgm:pt>
    <dgm:pt modelId="{7FC4B74F-9551-A34B-AA46-1082DBDD0023}" type="parTrans" cxnId="{913A6B5F-F616-114A-B6AD-AF0CF3ADCA23}">
      <dgm:prSet/>
      <dgm:spPr/>
      <dgm:t>
        <a:bodyPr/>
        <a:lstStyle/>
        <a:p>
          <a:endParaRPr lang="en-US"/>
        </a:p>
      </dgm:t>
    </dgm:pt>
    <dgm:pt modelId="{0E7B0413-26D9-2F45-9A4B-5BD6967DE1A3}" type="sibTrans" cxnId="{913A6B5F-F616-114A-B6AD-AF0CF3ADCA23}">
      <dgm:prSet/>
      <dgm:spPr/>
      <dgm:t>
        <a:bodyPr/>
        <a:lstStyle/>
        <a:p>
          <a:endParaRPr lang="en-US"/>
        </a:p>
      </dgm:t>
    </dgm:pt>
    <dgm:pt modelId="{51DB7731-539F-5545-9640-D0BE6546AB8E}" type="pres">
      <dgm:prSet presAssocID="{9DDBAA04-7EA4-BD4C-979C-4921A2A861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F707A3-1803-BF46-A231-E08E3120D349}" type="pres">
      <dgm:prSet presAssocID="{50C5D18D-9684-2343-94AA-7A257061C5F6}" presName="linNode" presStyleCnt="0"/>
      <dgm:spPr/>
    </dgm:pt>
    <dgm:pt modelId="{2A0F8DF0-3EDA-A147-8880-80473F60AFB3}" type="pres">
      <dgm:prSet presAssocID="{50C5D18D-9684-2343-94AA-7A257061C5F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6A37F-C5F9-5C49-A413-6E30E01506F0}" type="pres">
      <dgm:prSet presAssocID="{50C5D18D-9684-2343-94AA-7A257061C5F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A89C6-C1C4-D044-8679-FB59F0B3B443}" type="pres">
      <dgm:prSet presAssocID="{CC4125AF-94A5-0D41-ABD1-B6D7FF7FB1B7}" presName="sp" presStyleCnt="0"/>
      <dgm:spPr/>
    </dgm:pt>
    <dgm:pt modelId="{54F7AE2C-9ABA-F240-BB5F-21B8BF53E052}" type="pres">
      <dgm:prSet presAssocID="{B5B9F6F1-85D4-D04B-B7C8-A318B169C36F}" presName="linNode" presStyleCnt="0"/>
      <dgm:spPr/>
    </dgm:pt>
    <dgm:pt modelId="{202D48D5-B9C9-2B4B-962F-F539923F6D5C}" type="pres">
      <dgm:prSet presAssocID="{B5B9F6F1-85D4-D04B-B7C8-A318B169C36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A6A4B-1DC2-B74C-BE1F-919D28D24256}" type="pres">
      <dgm:prSet presAssocID="{B5B9F6F1-85D4-D04B-B7C8-A318B169C36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45669-DD21-254E-A814-ABAAFBBF5C56}" type="pres">
      <dgm:prSet presAssocID="{DC8880CB-1630-BE43-9DC7-F66F5F748BBA}" presName="sp" presStyleCnt="0"/>
      <dgm:spPr/>
    </dgm:pt>
    <dgm:pt modelId="{9540290A-5FF9-5440-83A5-751BF4C0A8EA}" type="pres">
      <dgm:prSet presAssocID="{A7D3F120-126C-C048-B3EC-1A78847466B0}" presName="linNode" presStyleCnt="0"/>
      <dgm:spPr/>
    </dgm:pt>
    <dgm:pt modelId="{38A0277E-09E2-0E41-9017-4A1769684C1C}" type="pres">
      <dgm:prSet presAssocID="{A7D3F120-126C-C048-B3EC-1A78847466B0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6742D-87CC-6648-BC55-9F77565ED90D}" type="pres">
      <dgm:prSet presAssocID="{A7D3F120-126C-C048-B3EC-1A78847466B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798A4-454A-4A45-BC9F-99F2050280E1}" type="pres">
      <dgm:prSet presAssocID="{A77E6BCE-90D6-EA4B-A5AC-49CF3E5F4AE9}" presName="sp" presStyleCnt="0"/>
      <dgm:spPr/>
    </dgm:pt>
    <dgm:pt modelId="{80E63F30-95A5-AD47-B751-822F4BBAEEAD}" type="pres">
      <dgm:prSet presAssocID="{BFEE7DF1-D0B4-CE48-B7BC-8DC178D57AAE}" presName="linNode" presStyleCnt="0"/>
      <dgm:spPr/>
    </dgm:pt>
    <dgm:pt modelId="{CBAE996A-21DA-A243-86CB-A6DBE3F673CD}" type="pres">
      <dgm:prSet presAssocID="{BFEE7DF1-D0B4-CE48-B7BC-8DC178D57AA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5AFA5A-8E4E-3B4C-BE72-DAF64F813210}" type="presOf" srcId="{9DDBAA04-7EA4-BD4C-979C-4921A2A8610E}" destId="{51DB7731-539F-5545-9640-D0BE6546AB8E}" srcOrd="0" destOrd="0" presId="urn:microsoft.com/office/officeart/2005/8/layout/vList5"/>
    <dgm:cxn modelId="{C084556C-BA44-E44F-AFB7-7AC38F7BBAAF}" srcId="{50C5D18D-9684-2343-94AA-7A257061C5F6}" destId="{ADB38CA8-48D0-4E45-92A7-A9829F0C88EB}" srcOrd="0" destOrd="0" parTransId="{306B996C-14B9-2644-AC43-6E6D8AD8557A}" sibTransId="{6E2868FF-82F3-5747-8F10-EB9AA741902F}"/>
    <dgm:cxn modelId="{AAE60D56-D7A1-1B47-B668-A63D3EA74C8F}" type="presOf" srcId="{1FCE627A-61CA-A24E-A758-391565D381AC}" destId="{CC56742D-87CC-6648-BC55-9F77565ED90D}" srcOrd="0" destOrd="1" presId="urn:microsoft.com/office/officeart/2005/8/layout/vList5"/>
    <dgm:cxn modelId="{7F186AED-8C7F-F34D-9953-A26253B523C0}" srcId="{A7D3F120-126C-C048-B3EC-1A78847466B0}" destId="{367BE00B-0A31-BD43-9A32-4AB55839EE8B}" srcOrd="2" destOrd="0" parTransId="{8BEDA662-A917-E745-B20D-8436CC4F892E}" sibTransId="{15852DC6-A101-E943-AF90-301D931608D3}"/>
    <dgm:cxn modelId="{0028FBB9-B3CF-324F-B950-504138C0836B}" srcId="{9DDBAA04-7EA4-BD4C-979C-4921A2A8610E}" destId="{BFEE7DF1-D0B4-CE48-B7BC-8DC178D57AAE}" srcOrd="3" destOrd="0" parTransId="{F99F6D6B-7D0B-5C4C-908C-EF90A8434572}" sibTransId="{981D126D-20D0-504B-B5AD-B862271C4308}"/>
    <dgm:cxn modelId="{FC7C7FF2-91F7-A44D-9111-816BEDFF843F}" srcId="{B5B9F6F1-85D4-D04B-B7C8-A318B169C36F}" destId="{9D2BEDE7-7CBF-7346-BBBC-A8B254F41EED}" srcOrd="1" destOrd="0" parTransId="{666E3D1E-8DBA-6B49-9F97-988FCA2D8692}" sibTransId="{68ECFFB9-DC45-1843-BEE5-1C7DCE51DDE3}"/>
    <dgm:cxn modelId="{AE9D6985-6C3A-1C47-85FA-259BDB4DCE92}" srcId="{50C5D18D-9684-2343-94AA-7A257061C5F6}" destId="{A7BDD4A4-138C-AB46-A149-D529FC0EC195}" srcOrd="1" destOrd="0" parTransId="{5F0BA86A-D673-844B-8AF2-7A1C5BFC5A16}" sibTransId="{B1525BB0-6A0D-7C4C-8969-C07539DC6BB1}"/>
    <dgm:cxn modelId="{B188CAE0-CF47-4A43-867E-908D88582219}" type="presOf" srcId="{A93B60D7-B5DA-AF41-83A7-DD8CA662A58D}" destId="{CC56742D-87CC-6648-BC55-9F77565ED90D}" srcOrd="0" destOrd="0" presId="urn:microsoft.com/office/officeart/2005/8/layout/vList5"/>
    <dgm:cxn modelId="{81107618-645C-8E47-91B2-630C142255CA}" srcId="{A7D3F120-126C-C048-B3EC-1A78847466B0}" destId="{A93B60D7-B5DA-AF41-83A7-DD8CA662A58D}" srcOrd="0" destOrd="0" parTransId="{AA831B01-2AC1-7F41-813F-C03605D0B13E}" sibTransId="{5305A52F-633C-304C-84CE-A9B4B042BDD8}"/>
    <dgm:cxn modelId="{41718CF3-291F-CA43-83F6-397B54A44FF8}" type="presOf" srcId="{B00A2513-331A-1048-A2A2-728170BEB7A0}" destId="{E8C6A37F-C5F9-5C49-A413-6E30E01506F0}" srcOrd="0" destOrd="2" presId="urn:microsoft.com/office/officeart/2005/8/layout/vList5"/>
    <dgm:cxn modelId="{718BE7BE-1E7A-F549-A50B-B8B277F67784}" type="presOf" srcId="{A7BDD4A4-138C-AB46-A149-D529FC0EC195}" destId="{E8C6A37F-C5F9-5C49-A413-6E30E01506F0}" srcOrd="0" destOrd="1" presId="urn:microsoft.com/office/officeart/2005/8/layout/vList5"/>
    <dgm:cxn modelId="{26B00848-79F0-BA4D-8436-A9F79D787508}" srcId="{9DDBAA04-7EA4-BD4C-979C-4921A2A8610E}" destId="{B5B9F6F1-85D4-D04B-B7C8-A318B169C36F}" srcOrd="1" destOrd="0" parTransId="{82691501-BBE8-E44F-9CEB-02355EE60D32}" sibTransId="{DC8880CB-1630-BE43-9DC7-F66F5F748BBA}"/>
    <dgm:cxn modelId="{913A6B5F-F616-114A-B6AD-AF0CF3ADCA23}" srcId="{A7D3F120-126C-C048-B3EC-1A78847466B0}" destId="{1FCE627A-61CA-A24E-A758-391565D381AC}" srcOrd="1" destOrd="0" parTransId="{7FC4B74F-9551-A34B-AA46-1082DBDD0023}" sibTransId="{0E7B0413-26D9-2F45-9A4B-5BD6967DE1A3}"/>
    <dgm:cxn modelId="{8A262DA7-41D5-7746-8162-6280A768EB6D}" type="presOf" srcId="{367BE00B-0A31-BD43-9A32-4AB55839EE8B}" destId="{CC56742D-87CC-6648-BC55-9F77565ED90D}" srcOrd="0" destOrd="2" presId="urn:microsoft.com/office/officeart/2005/8/layout/vList5"/>
    <dgm:cxn modelId="{737D48CF-A5BD-0D4A-BC1A-A36493ABDB3F}" type="presOf" srcId="{BFEE7DF1-D0B4-CE48-B7BC-8DC178D57AAE}" destId="{CBAE996A-21DA-A243-86CB-A6DBE3F673CD}" srcOrd="0" destOrd="0" presId="urn:microsoft.com/office/officeart/2005/8/layout/vList5"/>
    <dgm:cxn modelId="{6323A415-D8F1-3B4C-8A6E-BFAEE53107EF}" type="presOf" srcId="{B5B9F6F1-85D4-D04B-B7C8-A318B169C36F}" destId="{202D48D5-B9C9-2B4B-962F-F539923F6D5C}" srcOrd="0" destOrd="0" presId="urn:microsoft.com/office/officeart/2005/8/layout/vList5"/>
    <dgm:cxn modelId="{853AA270-7EC8-5A4D-9750-BB7C8D33B2E5}" type="presOf" srcId="{9D2BEDE7-7CBF-7346-BBBC-A8B254F41EED}" destId="{1C8A6A4B-1DC2-B74C-BE1F-919D28D24256}" srcOrd="0" destOrd="1" presId="urn:microsoft.com/office/officeart/2005/8/layout/vList5"/>
    <dgm:cxn modelId="{967A1537-4332-CB44-9803-66C3840C0454}" srcId="{50C5D18D-9684-2343-94AA-7A257061C5F6}" destId="{B00A2513-331A-1048-A2A2-728170BEB7A0}" srcOrd="2" destOrd="0" parTransId="{2E2DF24B-F4F1-2545-8977-68763AE9AC70}" sibTransId="{2E533A3F-AE0A-614C-9F72-6904626E7C2B}"/>
    <dgm:cxn modelId="{0D265294-9841-224F-8AB6-1B92F7472186}" type="presOf" srcId="{906694CE-B877-5442-AB4D-FA368B7E329E}" destId="{1C8A6A4B-1DC2-B74C-BE1F-919D28D24256}" srcOrd="0" destOrd="0" presId="urn:microsoft.com/office/officeart/2005/8/layout/vList5"/>
    <dgm:cxn modelId="{429E93B3-E438-F341-BCF1-AE633E2D84B6}" type="presOf" srcId="{A7D3F120-126C-C048-B3EC-1A78847466B0}" destId="{38A0277E-09E2-0E41-9017-4A1769684C1C}" srcOrd="0" destOrd="0" presId="urn:microsoft.com/office/officeart/2005/8/layout/vList5"/>
    <dgm:cxn modelId="{2BF97686-8819-C647-AB11-EF0B8EF7B45C}" srcId="{9DDBAA04-7EA4-BD4C-979C-4921A2A8610E}" destId="{A7D3F120-126C-C048-B3EC-1A78847466B0}" srcOrd="2" destOrd="0" parTransId="{A24E93DB-BF48-DE4D-98EE-E497A3CC8D8C}" sibTransId="{A77E6BCE-90D6-EA4B-A5AC-49CF3E5F4AE9}"/>
    <dgm:cxn modelId="{1CB6E726-106E-F548-95CB-4DFF6AEFD0B9}" srcId="{B5B9F6F1-85D4-D04B-B7C8-A318B169C36F}" destId="{906694CE-B877-5442-AB4D-FA368B7E329E}" srcOrd="0" destOrd="0" parTransId="{F007C82D-B3DC-D844-995C-7ACC51B68000}" sibTransId="{6F8FA6C9-6142-4A43-BB76-8F3E2F7B4AD1}"/>
    <dgm:cxn modelId="{34C74002-FDDF-9348-AB7D-55DE4B2672DA}" type="presOf" srcId="{50C5D18D-9684-2343-94AA-7A257061C5F6}" destId="{2A0F8DF0-3EDA-A147-8880-80473F60AFB3}" srcOrd="0" destOrd="0" presId="urn:microsoft.com/office/officeart/2005/8/layout/vList5"/>
    <dgm:cxn modelId="{883BA05F-1F41-464B-B832-35D9F2F89311}" type="presOf" srcId="{ADB38CA8-48D0-4E45-92A7-A9829F0C88EB}" destId="{E8C6A37F-C5F9-5C49-A413-6E30E01506F0}" srcOrd="0" destOrd="0" presId="urn:microsoft.com/office/officeart/2005/8/layout/vList5"/>
    <dgm:cxn modelId="{273D6E73-B439-9B4E-B78D-8A7DCE18477E}" srcId="{9DDBAA04-7EA4-BD4C-979C-4921A2A8610E}" destId="{50C5D18D-9684-2343-94AA-7A257061C5F6}" srcOrd="0" destOrd="0" parTransId="{425D3CDB-7B26-A14A-815E-24876118ADF9}" sibTransId="{CC4125AF-94A5-0D41-ABD1-B6D7FF7FB1B7}"/>
    <dgm:cxn modelId="{98EBF7CC-CDE3-814B-867E-54A942A8F2FA}" type="presParOf" srcId="{51DB7731-539F-5545-9640-D0BE6546AB8E}" destId="{8CF707A3-1803-BF46-A231-E08E3120D349}" srcOrd="0" destOrd="0" presId="urn:microsoft.com/office/officeart/2005/8/layout/vList5"/>
    <dgm:cxn modelId="{E1CD5C8A-04A9-964C-8017-9C5C7B22F985}" type="presParOf" srcId="{8CF707A3-1803-BF46-A231-E08E3120D349}" destId="{2A0F8DF0-3EDA-A147-8880-80473F60AFB3}" srcOrd="0" destOrd="0" presId="urn:microsoft.com/office/officeart/2005/8/layout/vList5"/>
    <dgm:cxn modelId="{BD6BA524-B831-C64D-87F1-BA807420CE9F}" type="presParOf" srcId="{8CF707A3-1803-BF46-A231-E08E3120D349}" destId="{E8C6A37F-C5F9-5C49-A413-6E30E01506F0}" srcOrd="1" destOrd="0" presId="urn:microsoft.com/office/officeart/2005/8/layout/vList5"/>
    <dgm:cxn modelId="{BA6C495E-8B60-F948-9F32-A9A9B24EC2B3}" type="presParOf" srcId="{51DB7731-539F-5545-9640-D0BE6546AB8E}" destId="{8C4A89C6-C1C4-D044-8679-FB59F0B3B443}" srcOrd="1" destOrd="0" presId="urn:microsoft.com/office/officeart/2005/8/layout/vList5"/>
    <dgm:cxn modelId="{09592B0A-07EB-884A-AD55-52035013576F}" type="presParOf" srcId="{51DB7731-539F-5545-9640-D0BE6546AB8E}" destId="{54F7AE2C-9ABA-F240-BB5F-21B8BF53E052}" srcOrd="2" destOrd="0" presId="urn:microsoft.com/office/officeart/2005/8/layout/vList5"/>
    <dgm:cxn modelId="{7F3E3CE9-BE95-3149-9280-77405C8D5992}" type="presParOf" srcId="{54F7AE2C-9ABA-F240-BB5F-21B8BF53E052}" destId="{202D48D5-B9C9-2B4B-962F-F539923F6D5C}" srcOrd="0" destOrd="0" presId="urn:microsoft.com/office/officeart/2005/8/layout/vList5"/>
    <dgm:cxn modelId="{2AAEEAB0-1DF9-AF4B-AC67-8F1E5106882E}" type="presParOf" srcId="{54F7AE2C-9ABA-F240-BB5F-21B8BF53E052}" destId="{1C8A6A4B-1DC2-B74C-BE1F-919D28D24256}" srcOrd="1" destOrd="0" presId="urn:microsoft.com/office/officeart/2005/8/layout/vList5"/>
    <dgm:cxn modelId="{B67F0D59-4798-7543-8E3C-D1503E2328FB}" type="presParOf" srcId="{51DB7731-539F-5545-9640-D0BE6546AB8E}" destId="{29145669-DD21-254E-A814-ABAAFBBF5C56}" srcOrd="3" destOrd="0" presId="urn:microsoft.com/office/officeart/2005/8/layout/vList5"/>
    <dgm:cxn modelId="{8B4EFA55-6032-534A-8ED0-B1E9D62DB639}" type="presParOf" srcId="{51DB7731-539F-5545-9640-D0BE6546AB8E}" destId="{9540290A-5FF9-5440-83A5-751BF4C0A8EA}" srcOrd="4" destOrd="0" presId="urn:microsoft.com/office/officeart/2005/8/layout/vList5"/>
    <dgm:cxn modelId="{7E291220-0249-094E-895A-EDDFA15F678E}" type="presParOf" srcId="{9540290A-5FF9-5440-83A5-751BF4C0A8EA}" destId="{38A0277E-09E2-0E41-9017-4A1769684C1C}" srcOrd="0" destOrd="0" presId="urn:microsoft.com/office/officeart/2005/8/layout/vList5"/>
    <dgm:cxn modelId="{BD9395C7-1779-914A-B05F-08D76F1ED95D}" type="presParOf" srcId="{9540290A-5FF9-5440-83A5-751BF4C0A8EA}" destId="{CC56742D-87CC-6648-BC55-9F77565ED90D}" srcOrd="1" destOrd="0" presId="urn:microsoft.com/office/officeart/2005/8/layout/vList5"/>
    <dgm:cxn modelId="{F84B386B-0029-4241-AA2F-4E8489E2E7A9}" type="presParOf" srcId="{51DB7731-539F-5545-9640-D0BE6546AB8E}" destId="{7EA798A4-454A-4A45-BC9F-99F2050280E1}" srcOrd="5" destOrd="0" presId="urn:microsoft.com/office/officeart/2005/8/layout/vList5"/>
    <dgm:cxn modelId="{617D1F8A-24FB-0046-A58B-D858F6FE279B}" type="presParOf" srcId="{51DB7731-539F-5545-9640-D0BE6546AB8E}" destId="{80E63F30-95A5-AD47-B751-822F4BBAEEAD}" srcOrd="6" destOrd="0" presId="urn:microsoft.com/office/officeart/2005/8/layout/vList5"/>
    <dgm:cxn modelId="{E8F7ABFA-CBF6-834F-ACAD-599DAE577C80}" type="presParOf" srcId="{80E63F30-95A5-AD47-B751-822F4BBAEEAD}" destId="{CBAE996A-21DA-A243-86CB-A6DBE3F673C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6A37F-C5F9-5C49-A413-6E30E01506F0}">
      <dsp:nvSpPr>
        <dsp:cNvPr id="0" name=""/>
        <dsp:cNvSpPr/>
      </dsp:nvSpPr>
      <dsp:spPr>
        <a:xfrm rot="5400000">
          <a:off x="5110185" y="-2023517"/>
          <a:ext cx="971885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What do we know already?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What kinds of words are we looking at?  Why would we use them?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Can we use them orally? (make it relevant and link to current writing if possible)</a:t>
          </a:r>
          <a:endParaRPr lang="en-US" sz="1300" kern="1200" dirty="0"/>
        </a:p>
      </dsp:txBody>
      <dsp:txXfrm rot="-5400000">
        <a:off x="2962656" y="171456"/>
        <a:ext cx="5219500" cy="876997"/>
      </dsp:txXfrm>
    </dsp:sp>
    <dsp:sp modelId="{2A0F8DF0-3EDA-A147-8880-80473F60AFB3}">
      <dsp:nvSpPr>
        <dsp:cNvPr id="0" name=""/>
        <dsp:cNvSpPr/>
      </dsp:nvSpPr>
      <dsp:spPr>
        <a:xfrm>
          <a:off x="0" y="2525"/>
          <a:ext cx="2962656" cy="121485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Revisit and use</a:t>
          </a:r>
          <a:endParaRPr lang="en-US" sz="2900" kern="1200" dirty="0"/>
        </a:p>
      </dsp:txBody>
      <dsp:txXfrm>
        <a:off x="59304" y="61829"/>
        <a:ext cx="2844048" cy="1096248"/>
      </dsp:txXfrm>
    </dsp:sp>
    <dsp:sp modelId="{1C8A6A4B-1DC2-B74C-BE1F-919D28D24256}">
      <dsp:nvSpPr>
        <dsp:cNvPr id="0" name=""/>
        <dsp:cNvSpPr/>
      </dsp:nvSpPr>
      <dsp:spPr>
        <a:xfrm rot="5400000">
          <a:off x="5110185" y="-747918"/>
          <a:ext cx="971885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What is the pattern/rule? (investigation)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What is/are the best way/s of remembering? (spelling cues)</a:t>
          </a:r>
          <a:endParaRPr lang="en-US" sz="1300" kern="1200" dirty="0"/>
        </a:p>
      </dsp:txBody>
      <dsp:txXfrm rot="-5400000">
        <a:off x="2962656" y="1447055"/>
        <a:ext cx="5219500" cy="876997"/>
      </dsp:txXfrm>
    </dsp:sp>
    <dsp:sp modelId="{202D48D5-B9C9-2B4B-962F-F539923F6D5C}">
      <dsp:nvSpPr>
        <dsp:cNvPr id="0" name=""/>
        <dsp:cNvSpPr/>
      </dsp:nvSpPr>
      <dsp:spPr>
        <a:xfrm>
          <a:off x="0" y="1278125"/>
          <a:ext cx="2962656" cy="121485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Teach and define</a:t>
          </a:r>
          <a:endParaRPr lang="en-US" sz="2900" kern="1200" dirty="0"/>
        </a:p>
      </dsp:txBody>
      <dsp:txXfrm>
        <a:off x="59304" y="1337429"/>
        <a:ext cx="2844048" cy="1096248"/>
      </dsp:txXfrm>
    </dsp:sp>
    <dsp:sp modelId="{CC56742D-87CC-6648-BC55-9F77565ED90D}">
      <dsp:nvSpPr>
        <dsp:cNvPr id="0" name=""/>
        <dsp:cNvSpPr/>
      </dsp:nvSpPr>
      <dsp:spPr>
        <a:xfrm rot="5400000">
          <a:off x="5110185" y="527680"/>
          <a:ext cx="971885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Can I apply this in dictation 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Can I compose and transcribe using these words independently?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Can I find further examples or exceptions?</a:t>
          </a:r>
          <a:endParaRPr lang="en-US" sz="1300" kern="1200" dirty="0"/>
        </a:p>
      </dsp:txBody>
      <dsp:txXfrm rot="-5400000">
        <a:off x="2962656" y="2722653"/>
        <a:ext cx="5219500" cy="876997"/>
      </dsp:txXfrm>
    </dsp:sp>
    <dsp:sp modelId="{38A0277E-09E2-0E41-9017-4A1769684C1C}">
      <dsp:nvSpPr>
        <dsp:cNvPr id="0" name=""/>
        <dsp:cNvSpPr/>
      </dsp:nvSpPr>
      <dsp:spPr>
        <a:xfrm>
          <a:off x="0" y="2553724"/>
          <a:ext cx="2962656" cy="121485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/>
            <a:t>Practise</a:t>
          </a:r>
          <a:r>
            <a:rPr lang="en-US" sz="2900" kern="1200" dirty="0" smtClean="0"/>
            <a:t>, explore, investigate</a:t>
          </a:r>
          <a:endParaRPr lang="en-US" sz="2900" kern="1200" dirty="0"/>
        </a:p>
      </dsp:txBody>
      <dsp:txXfrm>
        <a:off x="59304" y="2613028"/>
        <a:ext cx="2844048" cy="1096248"/>
      </dsp:txXfrm>
    </dsp:sp>
    <dsp:sp modelId="{CBAE996A-21DA-A243-86CB-A6DBE3F673CD}">
      <dsp:nvSpPr>
        <dsp:cNvPr id="0" name=""/>
        <dsp:cNvSpPr/>
      </dsp:nvSpPr>
      <dsp:spPr>
        <a:xfrm>
          <a:off x="0" y="3829323"/>
          <a:ext cx="2962656" cy="121485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Apply, assess, reflect</a:t>
          </a:r>
          <a:endParaRPr lang="en-US" sz="2900" kern="1200" dirty="0"/>
        </a:p>
      </dsp:txBody>
      <dsp:txXfrm>
        <a:off x="59304" y="3888627"/>
        <a:ext cx="2844048" cy="1096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7A70A-5BAC-CF48-A2AB-1F57BA50244F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6013B-289C-1D4E-93E8-BC093BD4A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77580-606D-5F48-8D35-0737B6AF9F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6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1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7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0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0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8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5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6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8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74D3-4F40-1143-80FD-2D22566D4C26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968B1-7BDA-754F-94D5-40199306A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8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package" Target="../embeddings/Microsoft_Word_Document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3825988" cy="522450"/>
          </a:xfrm>
        </p:spPr>
        <p:txBody>
          <a:bodyPr/>
          <a:lstStyle/>
          <a:p>
            <a:pPr algn="l"/>
            <a:r>
              <a:rPr lang="en-US" sz="2800" b="1" dirty="0" smtClean="0"/>
              <a:t>Teaching sequence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057891"/>
              </p:ext>
            </p:extLst>
          </p:nvPr>
        </p:nvGraphicFramePr>
        <p:xfrm>
          <a:off x="241014" y="857152"/>
          <a:ext cx="8229600" cy="5046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203670" y="4931973"/>
            <a:ext cx="5266944" cy="971885"/>
            <a:chOff x="2962656" y="2675209"/>
            <a:chExt cx="5266944" cy="97188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6" name="Round Same Side Corner Rectangle 5"/>
            <p:cNvSpPr/>
            <p:nvPr/>
          </p:nvSpPr>
          <p:spPr>
            <a:xfrm rot="5400000">
              <a:off x="5110185" y="527680"/>
              <a:ext cx="971885" cy="5266944"/>
            </a:xfrm>
            <a:prstGeom prst="round2SameRect">
              <a:avLst/>
            </a:prstGeom>
            <a:grpFill/>
          </p:spPr>
          <p:style>
            <a:ln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4"/>
            <p:cNvSpPr/>
            <p:nvPr/>
          </p:nvSpPr>
          <p:spPr>
            <a:xfrm>
              <a:off x="2962656" y="2722653"/>
              <a:ext cx="5219500" cy="8769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kern="1200" dirty="0" smtClean="0"/>
                <a:t>Can I apply this rule/cue in my independent writing?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600" dirty="0" smtClean="0"/>
                <a:t>What helped me to remember?</a:t>
              </a:r>
              <a:endParaRPr lang="en-US" sz="1600" kern="1200" dirty="0" smtClean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448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8174"/>
            <a:ext cx="6131024" cy="603510"/>
          </a:xfrm>
        </p:spPr>
        <p:txBody>
          <a:bodyPr/>
          <a:lstStyle/>
          <a:p>
            <a:pPr algn="l"/>
            <a:r>
              <a:rPr lang="en-US" sz="2400" dirty="0" smtClean="0"/>
              <a:t>Year 1 –</a:t>
            </a:r>
            <a:r>
              <a:rPr lang="en-US" sz="2400" dirty="0" err="1" smtClean="0"/>
              <a:t>ed</a:t>
            </a:r>
            <a:r>
              <a:rPr lang="en-US" sz="2400" dirty="0" smtClean="0"/>
              <a:t>  past tense inflection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810019"/>
              </p:ext>
            </p:extLst>
          </p:nvPr>
        </p:nvGraphicFramePr>
        <p:xfrm>
          <a:off x="349107" y="564214"/>
          <a:ext cx="8229600" cy="602590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66871"/>
                <a:gridCol w="6862729"/>
              </a:tblGrid>
              <a:tr h="1426034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Revisit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dirty="0" smtClean="0"/>
                        <a:t>Consolidate past tense with an oral game – ‘What do we do in the playground?  I</a:t>
                      </a:r>
                      <a:r>
                        <a:rPr lang="en-US" sz="1400" b="0" baseline="0" dirty="0" smtClean="0"/>
                        <a:t> jump but yesterday I jumped.  I skip but yesterday I skipped.  I play but yesterday I played.</a:t>
                      </a:r>
                      <a:endParaRPr lang="en-US" sz="1400" b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="0" dirty="0" smtClean="0"/>
                        <a:t>It is not always helpful just to use our sounds when we write in the past tense.  There is a letter</a:t>
                      </a:r>
                      <a:r>
                        <a:rPr lang="en-US" sz="1400" b="0" baseline="0" dirty="0" smtClean="0"/>
                        <a:t> string that stays the same and tells us a word is in the past tense.</a:t>
                      </a:r>
                      <a:endParaRPr lang="en-US" sz="1400" b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400" b="0" dirty="0"/>
                    </a:p>
                  </a:txBody>
                  <a:tcPr/>
                </a:tc>
              </a:tr>
              <a:tr h="1584087">
                <a:tc>
                  <a:txBody>
                    <a:bodyPr/>
                    <a:lstStyle/>
                    <a:p>
                      <a:r>
                        <a:rPr lang="en-US" dirty="0" smtClean="0"/>
                        <a:t>Teach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Write some of the examples from oral practice and see if the children can spot what happens when we write the past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Avoid examples with a short vowel + consonant (skip, skipping) and those with split digraph ending in e in the first instance, unless you think the children are ready for this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err="1" smtClean="0"/>
                        <a:t>Practise</a:t>
                      </a:r>
                      <a:r>
                        <a:rPr lang="en-US" sz="1400" dirty="0" smtClean="0"/>
                        <a:t> writing </a:t>
                      </a:r>
                      <a:r>
                        <a:rPr lang="en-US" sz="1400" dirty="0" err="1" smtClean="0"/>
                        <a:t>ed</a:t>
                      </a:r>
                      <a:r>
                        <a:rPr lang="en-US" sz="1400" dirty="0" smtClean="0"/>
                        <a:t> on white boards with cursive script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Move to writing whole</a:t>
                      </a:r>
                      <a:r>
                        <a:rPr lang="en-US" sz="1400" baseline="0" dirty="0" smtClean="0"/>
                        <a:t> words (rush, play, pull, jump, open, push, want, crash)</a:t>
                      </a:r>
                      <a:endParaRPr lang="en-US" sz="1400" dirty="0"/>
                    </a:p>
                  </a:txBody>
                  <a:tcPr/>
                </a:tc>
              </a:tr>
              <a:tr h="20709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Practise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Differentiation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Group is read short sentences using given past tense verbs and transcribes – show me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Group makes up simple sentences using already established past tense verbs – show me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/>
                        <a:t>Group is given some high frequency irregular examples to use alongside the regular –</a:t>
                      </a:r>
                      <a:r>
                        <a:rPr lang="en-US" sz="1400" dirty="0" err="1" smtClean="0"/>
                        <a:t>ed</a:t>
                      </a:r>
                      <a:r>
                        <a:rPr lang="en-US" sz="1400" dirty="0" smtClean="0"/>
                        <a:t> endings e.g. ran, sang, was.</a:t>
                      </a:r>
                      <a:r>
                        <a:rPr lang="en-US" sz="1400" baseline="0" dirty="0" smtClean="0"/>
                        <a:t>  They turn present tense into past.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aseline="0" dirty="0" smtClean="0"/>
                        <a:t>Group begin to look at examples like hop, skip, hope and shake.</a:t>
                      </a:r>
                      <a:endParaRPr lang="en-US" sz="1400" dirty="0" smtClean="0"/>
                    </a:p>
                  </a:txBody>
                  <a:tcPr/>
                </a:tc>
              </a:tr>
              <a:tr h="428290">
                <a:tc>
                  <a:txBody>
                    <a:bodyPr/>
                    <a:lstStyle/>
                    <a:p>
                      <a:r>
                        <a:rPr lang="en-US" dirty="0" smtClean="0"/>
                        <a:t>Apply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Spot past tense in guided reading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Apply in narrative writing and in recount – recalling and reinforcing the ‘best guess’ </a:t>
                      </a:r>
                      <a:r>
                        <a:rPr lang="en-US" sz="1400" dirty="0" err="1" smtClean="0"/>
                        <a:t>ed</a:t>
                      </a:r>
                      <a:r>
                        <a:rPr lang="en-US" sz="1400" dirty="0" smtClean="0"/>
                        <a:t> ending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400" dirty="0" smtClean="0"/>
                        <a:t>Revisit the rule using ‘</a:t>
                      </a:r>
                      <a:r>
                        <a:rPr lang="en-US" sz="1400" dirty="0" err="1" smtClean="0"/>
                        <a:t>ing</a:t>
                      </a:r>
                      <a:r>
                        <a:rPr lang="en-US" sz="1400" dirty="0" smtClean="0"/>
                        <a:t>’ endings (back to start of teaching sequence)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1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7949"/>
            <a:ext cx="6131024" cy="535960"/>
          </a:xfrm>
        </p:spPr>
        <p:txBody>
          <a:bodyPr/>
          <a:lstStyle/>
          <a:p>
            <a:pPr algn="l"/>
            <a:r>
              <a:rPr lang="en-US" sz="2000" dirty="0" smtClean="0"/>
              <a:t>Year 4 -</a:t>
            </a:r>
            <a:r>
              <a:rPr lang="en-US" sz="2000" dirty="0" err="1" smtClean="0"/>
              <a:t>tion</a:t>
            </a:r>
            <a:r>
              <a:rPr lang="en-US" sz="2000" dirty="0" smtClean="0"/>
              <a:t>, -</a:t>
            </a:r>
            <a:r>
              <a:rPr lang="en-US" sz="2000" dirty="0" err="1" smtClean="0"/>
              <a:t>cian</a:t>
            </a:r>
            <a:r>
              <a:rPr lang="en-US" sz="2000" dirty="0" smtClean="0"/>
              <a:t>, -</a:t>
            </a:r>
            <a:r>
              <a:rPr lang="en-US" sz="2000" dirty="0" err="1" smtClean="0"/>
              <a:t>sion</a:t>
            </a:r>
            <a:r>
              <a:rPr lang="en-US" sz="2000" dirty="0" smtClean="0"/>
              <a:t> suffix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935339"/>
              </p:ext>
            </p:extLst>
          </p:nvPr>
        </p:nvGraphicFramePr>
        <p:xfrm>
          <a:off x="213989" y="729539"/>
          <a:ext cx="8595597" cy="5486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27660"/>
                <a:gridCol w="71679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Revisit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dirty="0" smtClean="0"/>
                        <a:t>Play</a:t>
                      </a:r>
                      <a:r>
                        <a:rPr lang="en-US" sz="1600" b="0" baseline="0" dirty="0" smtClean="0"/>
                        <a:t> – spot the root word game</a:t>
                      </a:r>
                      <a:endParaRPr lang="en-US" sz="1600" b="0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dirty="0" smtClean="0"/>
                        <a:t>What happens when we add a suffix to a root word?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dirty="0" smtClean="0"/>
                        <a:t>Collect some common suffixes – set each group the challenge of explaining the rules we follow to add a suffix depending</a:t>
                      </a:r>
                      <a:r>
                        <a:rPr lang="en-US" sz="1600" b="0" baseline="0" dirty="0" smtClean="0"/>
                        <a:t> on the spelling of the root word.  Have a bank of words for them to investigate and sort.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="0" baseline="0" dirty="0" smtClean="0"/>
                        <a:t>What do we know already?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Nouns with same sounding suffix but different spellings – ‘shun’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Investigation to sort them.  Can we be clear when we use ‘</a:t>
                      </a:r>
                      <a:r>
                        <a:rPr lang="en-US" sz="1600" dirty="0" err="1" smtClean="0"/>
                        <a:t>cian</a:t>
                      </a:r>
                      <a:r>
                        <a:rPr lang="en-US" sz="1600" dirty="0" smtClean="0"/>
                        <a:t>’?  What is our best guess spelling option? (</a:t>
                      </a:r>
                      <a:r>
                        <a:rPr lang="en-US" sz="1600" dirty="0" err="1" smtClean="0"/>
                        <a:t>sion</a:t>
                      </a:r>
                      <a:r>
                        <a:rPr lang="en-US" sz="1600" dirty="0" smtClean="0"/>
                        <a:t> is usually used when the root ends in –de or –se)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Practise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600" dirty="0" smtClean="0"/>
                        <a:t>Differentiation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Using words from the investigation in a sentence and transcribing – show me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Introducing new words and using rules and best guess to see if the</a:t>
                      </a:r>
                      <a:r>
                        <a:rPr lang="en-US" sz="1600" baseline="0" dirty="0" smtClean="0"/>
                        <a:t> rules are useful</a:t>
                      </a:r>
                      <a:endParaRPr lang="en-US" sz="16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dirty="0" smtClean="0"/>
                        <a:t>Generating a list of ‘shun’ words we use in our writing – are there any exceptions that use </a:t>
                      </a:r>
                      <a:r>
                        <a:rPr lang="en-US" sz="1600" dirty="0" err="1" smtClean="0"/>
                        <a:t>sion</a:t>
                      </a:r>
                      <a:r>
                        <a:rPr lang="en-US" sz="1600" dirty="0" smtClean="0"/>
                        <a:t>?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dirty="0" smtClean="0"/>
                        <a:t>Where could we use/are</a:t>
                      </a:r>
                      <a:r>
                        <a:rPr lang="en-US" sz="1600" baseline="0" dirty="0" smtClean="0"/>
                        <a:t> we using such nouns in our topics at the moment?  Which words should we add to our word books/working wall to remind ourselves to use them?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Write purposeful sentences in a current context, explaining why the words are spelt as they are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71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036879"/>
              </p:ext>
            </p:extLst>
          </p:nvPr>
        </p:nvGraphicFramePr>
        <p:xfrm>
          <a:off x="55581" y="467175"/>
          <a:ext cx="9103589" cy="5971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9817100" imgH="6438900" progId="Word.Document.12">
                  <p:embed/>
                </p:oleObj>
              </mc:Choice>
              <mc:Fallback>
                <p:oleObj name="Document" r:id="rId4" imgW="9817100" imgH="6438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581" y="467175"/>
                        <a:ext cx="9103589" cy="5971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8948" y="120128"/>
            <a:ext cx="8375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Year 3 revision of ‘</a:t>
            </a:r>
            <a:r>
              <a:rPr lang="en-US" sz="2400" dirty="0" err="1" smtClean="0"/>
              <a:t>ed</a:t>
            </a:r>
            <a:r>
              <a:rPr lang="en-US" sz="2400" dirty="0" smtClean="0"/>
              <a:t>’ past tense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182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652</Words>
  <Application>Microsoft Office PowerPoint</Application>
  <PresentationFormat>On-screen Show (4:3)</PresentationFormat>
  <Paragraphs>53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Document</vt:lpstr>
      <vt:lpstr>Teaching sequence</vt:lpstr>
      <vt:lpstr>Year 1 –ed  past tense inflection</vt:lpstr>
      <vt:lpstr>Year 4 -tion, -cian, -sion suffix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sequence</dc:title>
  <dc:creator>Leah Crawford</dc:creator>
  <cp:lastModifiedBy>cseiahes</cp:lastModifiedBy>
  <cp:revision>4</cp:revision>
  <dcterms:created xsi:type="dcterms:W3CDTF">2014-10-09T14:13:17Z</dcterms:created>
  <dcterms:modified xsi:type="dcterms:W3CDTF">2016-01-13T20:01:58Z</dcterms:modified>
</cp:coreProperties>
</file>