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3431" r:id="rId7"/>
    <p:sldId id="3430" r:id="rId8"/>
    <p:sldId id="3427" r:id="rId9"/>
    <p:sldId id="3432" r:id="rId10"/>
    <p:sldId id="261"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8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6FDDEB-9366-4382-BB1D-F6D6D548F87F}" v="3" dt="2025-05-22T08:54:52.7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63" d="100"/>
          <a:sy n="63" d="100"/>
        </p:scale>
        <p:origin x="72"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21533-F125-4977-B401-DE162E47D0C3}" type="datetimeFigureOut">
              <a:rPr lang="en-GB" smtClean="0"/>
              <a:t>22/05/2025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5872A-79D7-4122-87B5-83A35DE03063}" type="slidenum">
              <a:rPr lang="en-GB" smtClean="0"/>
              <a:t>‹#›</a:t>
            </a:fld>
            <a:endParaRPr lang="en-GB"/>
          </a:p>
        </p:txBody>
      </p:sp>
    </p:spTree>
    <p:extLst>
      <p:ext uri="{BB962C8B-B14F-4D97-AF65-F5344CB8AC3E}">
        <p14:creationId xmlns:p14="http://schemas.microsoft.com/office/powerpoint/2010/main" val="276938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25872A-79D7-4122-87B5-83A35DE03063}" type="slidenum">
              <a:rPr lang="en-GB" smtClean="0"/>
              <a:t>3</a:t>
            </a:fld>
            <a:endParaRPr lang="en-GB"/>
          </a:p>
        </p:txBody>
      </p:sp>
    </p:spTree>
    <p:extLst>
      <p:ext uri="{BB962C8B-B14F-4D97-AF65-F5344CB8AC3E}">
        <p14:creationId xmlns:p14="http://schemas.microsoft.com/office/powerpoint/2010/main" val="2801398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25872A-79D7-4122-87B5-83A35DE03063}" type="slidenum">
              <a:rPr lang="en-GB" smtClean="0"/>
              <a:t>8</a:t>
            </a:fld>
            <a:endParaRPr lang="en-GB"/>
          </a:p>
        </p:txBody>
      </p:sp>
    </p:spTree>
    <p:extLst>
      <p:ext uri="{BB962C8B-B14F-4D97-AF65-F5344CB8AC3E}">
        <p14:creationId xmlns:p14="http://schemas.microsoft.com/office/powerpoint/2010/main" val="21671811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ext Box 2">
            <a:extLst>
              <a:ext uri="{FF2B5EF4-FFF2-40B4-BE49-F238E27FC236}">
                <a16:creationId xmlns:a16="http://schemas.microsoft.com/office/drawing/2014/main" id="{77728B54-37D3-ACE7-7E90-B578FD338A84}"/>
              </a:ext>
            </a:extLst>
          </p:cNvPr>
          <p:cNvSpPr txBox="1">
            <a:spLocks noChangeArrowheads="1"/>
          </p:cNvSpPr>
          <p:nvPr userDrawn="1"/>
        </p:nvSpPr>
        <p:spPr bwMode="auto">
          <a:xfrm>
            <a:off x="0" y="1809367"/>
            <a:ext cx="4247515" cy="352425"/>
          </a:xfrm>
          <a:prstGeom prst="rect">
            <a:avLst/>
          </a:prstGeom>
          <a:solidFill>
            <a:srgbClr val="1F3244"/>
          </a:solidFill>
          <a:ln w="9525">
            <a:noFill/>
            <a:miter lim="800000"/>
            <a:headEnd/>
            <a:tailEnd/>
          </a:ln>
        </p:spPr>
        <p:txBody>
          <a:bodyPr rot="0" vert="horz" wrap="square" lIns="91440" tIns="45720" rIns="91440" bIns="45720" anchor="ctr" anchorCtr="0">
            <a:noAutofit/>
          </a:bodyPr>
          <a:lstStyle/>
          <a:p>
            <a:pPr algn="ctr" hangingPunct="0">
              <a:spcBef>
                <a:spcPts val="0"/>
              </a:spcBef>
              <a:spcAft>
                <a:spcPts val="200"/>
              </a:spcAft>
            </a:pPr>
            <a:r>
              <a:rPr lang="en-GB" sz="1800" b="0" kern="0" dirty="0">
                <a:solidFill>
                  <a:srgbClr val="FFFFFF"/>
                </a:solidFill>
                <a:effectLst/>
                <a:latin typeface="Arial" panose="020B0604020202020204" pitchFamily="34" charset="0"/>
                <a:ea typeface="Times New Roman" panose="02020603050405020304" pitchFamily="18" charset="0"/>
              </a:rPr>
              <a:t>HIAS OPEN RESOURCE</a:t>
            </a:r>
            <a:endParaRPr lang="en-GB" sz="1800" b="1" kern="0" dirty="0">
              <a:solidFill>
                <a:srgbClr val="FFFFFF"/>
              </a:solidFill>
              <a:effectLst/>
              <a:latin typeface="Arial" panose="020B0604020202020204" pitchFamily="34" charset="0"/>
              <a:ea typeface="Times New Roman" panose="02020603050405020304" pitchFamily="18" charset="0"/>
            </a:endParaRPr>
          </a:p>
        </p:txBody>
      </p:sp>
      <p:sp>
        <p:nvSpPr>
          <p:cNvPr id="8" name="Text Box 1093077983">
            <a:extLst>
              <a:ext uri="{FF2B5EF4-FFF2-40B4-BE49-F238E27FC236}">
                <a16:creationId xmlns:a16="http://schemas.microsoft.com/office/drawing/2014/main" id="{C7A85B47-2BD8-6747-DF3F-AC979F4B1CF4}"/>
              </a:ext>
            </a:extLst>
          </p:cNvPr>
          <p:cNvSpPr txBox="1">
            <a:spLocks/>
          </p:cNvSpPr>
          <p:nvPr userDrawn="1"/>
        </p:nvSpPr>
        <p:spPr>
          <a:xfrm>
            <a:off x="10103160" y="6221904"/>
            <a:ext cx="1539240"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n-GB" sz="1600" b="1" dirty="0">
                <a:solidFill>
                  <a:srgbClr val="1F3244"/>
                </a:solidFill>
                <a:effectLst/>
                <a:latin typeface="Arial" panose="020B0604020202020204" pitchFamily="34" charset="0"/>
                <a:ea typeface="Calibri" panose="020F0502020204030204" pitchFamily="34" charset="0"/>
                <a:cs typeface="Arial" panose="020B0604020202020204" pitchFamily="34" charset="0"/>
              </a:rPr>
              <a:t>hants.gov.uk</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47164807-8B4E-3DC7-32FE-12D4F98A331C}"/>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10" name="Picture 9" descr="A blue and white sign with white text&#10;&#10;Description automatically generated">
            <a:extLst>
              <a:ext uri="{FF2B5EF4-FFF2-40B4-BE49-F238E27FC236}">
                <a16:creationId xmlns:a16="http://schemas.microsoft.com/office/drawing/2014/main" id="{9F0E0B87-8A9B-5BAC-E877-2BD871710B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6000" y="540000"/>
            <a:ext cx="1886400" cy="962064"/>
          </a:xfrm>
          <a:prstGeom prst="rect">
            <a:avLst/>
          </a:prstGeom>
        </p:spPr>
      </p:pic>
    </p:spTree>
    <p:extLst>
      <p:ext uri="{BB962C8B-B14F-4D97-AF65-F5344CB8AC3E}">
        <p14:creationId xmlns:p14="http://schemas.microsoft.com/office/powerpoint/2010/main" val="90677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0DCD4B-9579-2C52-D611-08CAEF62B801}"/>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Text Box 1093077983">
            <a:extLst>
              <a:ext uri="{FF2B5EF4-FFF2-40B4-BE49-F238E27FC236}">
                <a16:creationId xmlns:a16="http://schemas.microsoft.com/office/drawing/2014/main" id="{933E6601-BE5E-F407-0883-C0A9A9634EFF}"/>
              </a:ext>
            </a:extLst>
          </p:cNvPr>
          <p:cNvSpPr txBox="1">
            <a:spLocks/>
          </p:cNvSpPr>
          <p:nvPr userDrawn="1"/>
        </p:nvSpPr>
        <p:spPr>
          <a:xfrm>
            <a:off x="10103159" y="6221904"/>
            <a:ext cx="1735093"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fld id="{3C00743A-6E6A-4BD9-A12C-3C6F1E13A3EC}" type="slidenum">
              <a:rPr lang="en-GB" sz="1000" smtClean="0">
                <a:effectLst/>
                <a:latin typeface="Arial" panose="020B0604020202020204" pitchFamily="34" charset="0"/>
                <a:ea typeface="Calibri" panose="020F0502020204030204" pitchFamily="34" charset="0"/>
                <a:cs typeface="Arial" panose="020B0604020202020204" pitchFamily="34" charset="0"/>
              </a:rPr>
              <a:t>‹#›</a:t>
            </a:fld>
            <a:endParaRPr lang="en-GB" sz="10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 Box 2">
            <a:extLst>
              <a:ext uri="{FF2B5EF4-FFF2-40B4-BE49-F238E27FC236}">
                <a16:creationId xmlns:a16="http://schemas.microsoft.com/office/drawing/2014/main" id="{6EE4010D-EACE-FF98-9501-2254F2203C60}"/>
              </a:ext>
            </a:extLst>
          </p:cNvPr>
          <p:cNvSpPr txBox="1">
            <a:spLocks noChangeArrowheads="1"/>
          </p:cNvSpPr>
          <p:nvPr userDrawn="1"/>
        </p:nvSpPr>
        <p:spPr bwMode="auto">
          <a:xfrm>
            <a:off x="0" y="180001"/>
            <a:ext cx="4247515" cy="288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sz="1200" b="0" kern="0" dirty="0">
                <a:solidFill>
                  <a:srgbClr val="FFFFFF"/>
                </a:solidFill>
                <a:effectLst/>
                <a:latin typeface="Arial" panose="020B0604020202020204" pitchFamily="34" charset="0"/>
                <a:ea typeface="Times New Roman" panose="02020603050405020304" pitchFamily="18" charset="0"/>
              </a:rPr>
              <a:t>HIAS OPEN RESOURCE</a:t>
            </a:r>
            <a:endParaRPr lang="en-GB" sz="1200" b="1" kern="0" dirty="0">
              <a:solidFill>
                <a:srgbClr val="FFFFFF"/>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0996680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C6E16-C334-E330-F909-4B79124832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CB8C42-0D4C-2932-2835-80DFF2EFC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37DF9-DBF0-EE45-7175-EB54B2E151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8C7C3-2E19-4984-A90F-A1CE91F7A559}" type="datetimeFigureOut">
              <a:rPr lang="en-GB" smtClean="0"/>
              <a:t>22/05/2025</a:t>
            </a:fld>
            <a:endParaRPr lang="en-GB"/>
          </a:p>
        </p:txBody>
      </p:sp>
      <p:sp>
        <p:nvSpPr>
          <p:cNvPr id="5" name="Footer Placeholder 4">
            <a:extLst>
              <a:ext uri="{FF2B5EF4-FFF2-40B4-BE49-F238E27FC236}">
                <a16:creationId xmlns:a16="http://schemas.microsoft.com/office/drawing/2014/main" id="{F4AA0626-62DD-32E8-C3B7-B7F25BB4A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77405B-7C57-D0CA-A898-0F99039AF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0B187-6E23-47C3-BFC7-E3738DBB3BE4}" type="slidenum">
              <a:rPr lang="en-GB" smtClean="0"/>
              <a:t>‹#›</a:t>
            </a:fld>
            <a:endParaRPr lang="en-GB"/>
          </a:p>
        </p:txBody>
      </p:sp>
    </p:spTree>
    <p:extLst>
      <p:ext uri="{BB962C8B-B14F-4D97-AF65-F5344CB8AC3E}">
        <p14:creationId xmlns:p14="http://schemas.microsoft.com/office/powerpoint/2010/main" val="405885444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7IuG-JSuBWw&amp;list=PLXjcCX3hH9LUJ2rOfYcKkkUkH898128VQ&amp;index=3" TargetMode="External"/><Relationship Id="rId2" Type="http://schemas.openxmlformats.org/officeDocument/2006/relationships/hyperlink" Target="https://www.gov.uk/government/publications/supporting-all-readers-in-secondary-schoo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hyperlink" Target="https://geography.hias.hants.gov.uk/course/view.php?id=159" TargetMode="External"/><Relationship Id="rId13" Type="http://schemas.openxmlformats.org/officeDocument/2006/relationships/hyperlink" Target="https://art.hias.hants.gov.uk/course/view.php?id=35" TargetMode="External"/><Relationship Id="rId18" Type="http://schemas.openxmlformats.org/officeDocument/2006/relationships/hyperlink" Target="https://hias-moodle.mylearningapp.com/course/view.php?id=176" TargetMode="External"/><Relationship Id="rId3" Type="http://schemas.openxmlformats.org/officeDocument/2006/relationships/hyperlink" Target="mailto:htlcdev@hants.gov.uk" TargetMode="External"/><Relationship Id="rId7" Type="http://schemas.openxmlformats.org/officeDocument/2006/relationships/hyperlink" Target="https://science.hias.hants.gov.uk/course/view.php?id=155" TargetMode="External"/><Relationship Id="rId12" Type="http://schemas.openxmlformats.org/officeDocument/2006/relationships/hyperlink" Target="https://computing.hias.hants.gov.uk/course/view.php?id=43" TargetMode="External"/><Relationship Id="rId17" Type="http://schemas.openxmlformats.org/officeDocument/2006/relationships/hyperlink" Target="https://sen.hias.hants.gov.uk/course/view.php?id=5" TargetMode="External"/><Relationship Id="rId2" Type="http://schemas.openxmlformats.org/officeDocument/2006/relationships/hyperlink" Target="mailto:Joanna.Kenyon@hants.gov.uk" TargetMode="External"/><Relationship Id="rId16" Type="http://schemas.openxmlformats.org/officeDocument/2006/relationships/hyperlink" Target="https://hias-moodle.mylearningapp.com/course/view.php?id=223" TargetMode="External"/><Relationship Id="rId1" Type="http://schemas.openxmlformats.org/officeDocument/2006/relationships/slideLayout" Target="../slideLayouts/slideLayout2.xml"/><Relationship Id="rId6" Type="http://schemas.openxmlformats.org/officeDocument/2006/relationships/hyperlink" Target="https://maths.hias.hants.gov.uk/course/view.php?id=218" TargetMode="External"/><Relationship Id="rId11" Type="http://schemas.openxmlformats.org/officeDocument/2006/relationships/hyperlink" Target="https://leadership.hias.hants.gov.uk/course/view.php?id=144" TargetMode="External"/><Relationship Id="rId5" Type="http://schemas.openxmlformats.org/officeDocument/2006/relationships/hyperlink" Target="https://english.hias.hants.gov.uk/course/view.php?id=740" TargetMode="External"/><Relationship Id="rId15" Type="http://schemas.openxmlformats.org/officeDocument/2006/relationships/hyperlink" Target="https://assessment.hias.hants.gov.uk/course/view.php?id=20" TargetMode="External"/><Relationship Id="rId10" Type="http://schemas.openxmlformats.org/officeDocument/2006/relationships/hyperlink" Target="https://history.hias.hants.gov.uk/course/view.php?id=91" TargetMode="External"/><Relationship Id="rId19" Type="http://schemas.openxmlformats.org/officeDocument/2006/relationships/hyperlink" Target="https://languages.hias.hants.gov.uk/course/view.php?id=3" TargetMode="External"/><Relationship Id="rId4" Type="http://schemas.openxmlformats.org/officeDocument/2006/relationships/hyperlink" Target="https://hias-moodle.mylearningapp.com/mod/page/view.php?id=481" TargetMode="External"/><Relationship Id="rId9" Type="http://schemas.openxmlformats.org/officeDocument/2006/relationships/hyperlink" Target="https://re.hias.hants.gov.uk/course/view.php?id=118" TargetMode="External"/><Relationship Id="rId14" Type="http://schemas.openxmlformats.org/officeDocument/2006/relationships/hyperlink" Target="https://designandtechnology.hias.hants.gov.uk/course/view.php?id=36"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350FEB-D083-DEAD-7C75-A94DD4D45FB3}"/>
              </a:ext>
            </a:extLst>
          </p:cNvPr>
          <p:cNvSpPr txBox="1"/>
          <p:nvPr/>
        </p:nvSpPr>
        <p:spPr>
          <a:xfrm>
            <a:off x="900000" y="4608000"/>
            <a:ext cx="7393119" cy="830997"/>
          </a:xfrm>
          <a:prstGeom prst="rect">
            <a:avLst/>
          </a:prstGeom>
          <a:noFill/>
        </p:spPr>
        <p:txBody>
          <a:bodyPr wrap="square" rtlCol="0">
            <a:spAutoFit/>
          </a:bodyPr>
          <a:lstStyle/>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Joanna Kenyon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May 2025</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Final version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B739687-9660-C01A-4536-790D0D81CB6E}"/>
              </a:ext>
            </a:extLst>
          </p:cNvPr>
          <p:cNvSpPr txBox="1"/>
          <p:nvPr/>
        </p:nvSpPr>
        <p:spPr>
          <a:xfrm>
            <a:off x="900000" y="2808000"/>
            <a:ext cx="7852114" cy="1107996"/>
          </a:xfrm>
          <a:prstGeom prst="rect">
            <a:avLst/>
          </a:prstGeom>
          <a:noFill/>
        </p:spPr>
        <p:txBody>
          <a:bodyPr wrap="square" rtlCol="0">
            <a:spAutoFit/>
          </a:bodyPr>
          <a:lstStyle/>
          <a:p>
            <a:pPr>
              <a:lnSpc>
                <a:spcPct val="100000"/>
              </a:lnSpc>
              <a:spcBef>
                <a:spcPts val="0"/>
              </a:spcBef>
              <a:spcAft>
                <a:spcPts val="0"/>
              </a:spcAft>
            </a:pPr>
            <a:r>
              <a:rPr lang="en-GB" sz="2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makes a text more or less challenging? </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Supporting all readers in secondary school</a:t>
            </a:r>
            <a:endParaRPr lang="en-GB" sz="2000" b="1"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472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5F84E8-F6AD-EBE6-6205-E0B90A09BF91}"/>
              </a:ext>
            </a:extLst>
          </p:cNvPr>
          <p:cNvSpPr txBox="1"/>
          <p:nvPr/>
        </p:nvSpPr>
        <p:spPr>
          <a:xfrm>
            <a:off x="540000" y="900000"/>
            <a:ext cx="8554720" cy="3570208"/>
          </a:xfrm>
          <a:prstGeom prst="rect">
            <a:avLst/>
          </a:prstGeom>
          <a:noFill/>
        </p:spPr>
        <p:txBody>
          <a:bodyPr wrap="square">
            <a:spAutoFit/>
          </a:bodyPr>
          <a:lstStyle/>
          <a:p>
            <a:r>
              <a:rPr lang="en-GB" sz="2800" b="1" dirty="0">
                <a:solidFill>
                  <a:srgbClr val="0088CE"/>
                </a:solidFill>
                <a:latin typeface="Arial" panose="020B0604020202020204" pitchFamily="34" charset="0"/>
                <a:cs typeface="Arial" panose="020B0604020202020204" pitchFamily="34" charset="0"/>
              </a:rPr>
              <a:t>Overview</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This document contains…</a:t>
            </a:r>
          </a:p>
          <a:p>
            <a:r>
              <a:rPr lang="en-GB" dirty="0">
                <a:latin typeface="Arial" panose="020B0604020202020204" pitchFamily="34" charset="0"/>
                <a:cs typeface="Arial" panose="020B0604020202020204" pitchFamily="34" charset="0"/>
              </a:rPr>
              <a:t>Slides that could be used as part of a CPD sequence for teachers in school, supporting understanding of reading in secondary schools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Points to consider when using this resource</a:t>
            </a:r>
          </a:p>
          <a:p>
            <a:r>
              <a:rPr lang="en-GB" dirty="0">
                <a:latin typeface="Arial" panose="020B0604020202020204" pitchFamily="34" charset="0"/>
                <a:cs typeface="Arial" panose="020B0604020202020204" pitchFamily="34" charset="0"/>
              </a:rPr>
              <a:t>The resources in this series are intended as a companion piece to the DfE’s series of training videos and guidance </a:t>
            </a:r>
            <a:r>
              <a:rPr lang="en-GB" i="1" dirty="0">
                <a:latin typeface="Arial" panose="020B0604020202020204" pitchFamily="34" charset="0"/>
                <a:cs typeface="Arial" panose="020B0604020202020204" pitchFamily="34" charset="0"/>
                <a:hlinkClick r:id="rId2"/>
              </a:rPr>
              <a:t>Supporting all readers in secondary school</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providing additional detail. This resource expands on ideas shared in video 3, </a:t>
            </a:r>
            <a:r>
              <a:rPr lang="en-GB" i="1" dirty="0">
                <a:latin typeface="Arial" panose="020B0604020202020204" pitchFamily="34" charset="0"/>
                <a:cs typeface="Arial" panose="020B0604020202020204" pitchFamily="34" charset="0"/>
                <a:hlinkClick r:id="rId3"/>
              </a:rPr>
              <a:t>Reading in secondary students</a:t>
            </a:r>
            <a:r>
              <a:rPr lang="en-GB" dirty="0">
                <a:latin typeface="Arial" panose="020B0604020202020204" pitchFamily="34" charset="0"/>
                <a:cs typeface="Arial" panose="020B0604020202020204" pitchFamily="34" charset="0"/>
              </a:rPr>
              <a:t> and provides links to research.</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090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FE239F05-11F7-B38A-EE4F-F474B8BB1A65}"/>
              </a:ext>
            </a:extLst>
          </p:cNvPr>
          <p:cNvSpPr txBox="1">
            <a:spLocks/>
          </p:cNvSpPr>
          <p:nvPr/>
        </p:nvSpPr>
        <p:spPr>
          <a:xfrm>
            <a:off x="361153" y="569778"/>
            <a:ext cx="10805815" cy="13216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88CE"/>
                </a:solidFill>
                <a:latin typeface="Arial" panose="020B0604020202020204" pitchFamily="34" charset="0"/>
                <a:cs typeface="Arial" panose="020B0604020202020204" pitchFamily="34" charset="0"/>
              </a:rPr>
              <a:t>Non-fiction texts and accessibility – Year 7 up</a:t>
            </a:r>
          </a:p>
        </p:txBody>
      </p:sp>
      <p:graphicFrame>
        <p:nvGraphicFramePr>
          <p:cNvPr id="3" name="Table 7">
            <a:extLst>
              <a:ext uri="{FF2B5EF4-FFF2-40B4-BE49-F238E27FC236}">
                <a16:creationId xmlns:a16="http://schemas.microsoft.com/office/drawing/2014/main" id="{0F586622-E696-6149-78D4-32E2A86B769F}"/>
              </a:ext>
            </a:extLst>
          </p:cNvPr>
          <p:cNvGraphicFramePr>
            <a:graphicFrameLocks/>
          </p:cNvGraphicFramePr>
          <p:nvPr>
            <p:extLst>
              <p:ext uri="{D42A27DB-BD31-4B8C-83A1-F6EECF244321}">
                <p14:modId xmlns:p14="http://schemas.microsoft.com/office/powerpoint/2010/main" val="1300988320"/>
              </p:ext>
            </p:extLst>
          </p:nvPr>
        </p:nvGraphicFramePr>
        <p:xfrm>
          <a:off x="361153" y="1280708"/>
          <a:ext cx="11469694" cy="4296583"/>
        </p:xfrm>
        <a:graphic>
          <a:graphicData uri="http://schemas.openxmlformats.org/drawingml/2006/table">
            <a:tbl>
              <a:tblPr firstRow="1" bandRow="1">
                <a:tableStyleId>{5FD0F851-EC5A-4D38-B0AD-8093EC10F338}</a:tableStyleId>
              </a:tblPr>
              <a:tblGrid>
                <a:gridCol w="4937357">
                  <a:extLst>
                    <a:ext uri="{9D8B030D-6E8A-4147-A177-3AD203B41FA5}">
                      <a16:colId xmlns:a16="http://schemas.microsoft.com/office/drawing/2014/main" val="2172890330"/>
                    </a:ext>
                  </a:extLst>
                </a:gridCol>
                <a:gridCol w="6532337">
                  <a:extLst>
                    <a:ext uri="{9D8B030D-6E8A-4147-A177-3AD203B41FA5}">
                      <a16:colId xmlns:a16="http://schemas.microsoft.com/office/drawing/2014/main" val="3565710358"/>
                    </a:ext>
                  </a:extLst>
                </a:gridCol>
              </a:tblGrid>
              <a:tr h="332708">
                <a:tc>
                  <a:txBody>
                    <a:bodyPr/>
                    <a:lstStyle/>
                    <a:p>
                      <a:pPr marL="0" indent="0">
                        <a:buFont typeface="Arial" panose="020B0604020202020204" pitchFamily="34" charset="0"/>
                        <a:buNone/>
                      </a:pPr>
                      <a:r>
                        <a:rPr lang="en-GB" sz="2000" dirty="0">
                          <a:latin typeface="Calibri" panose="020F0502020204030204" pitchFamily="34" charset="0"/>
                          <a:cs typeface="Calibri" panose="020F0502020204030204" pitchFamily="34" charset="0"/>
                        </a:rPr>
                        <a:t>Very accessible (too simple?)</a:t>
                      </a:r>
                    </a:p>
                  </a:txBody>
                  <a:tcPr>
                    <a:lnR w="12700" cap="flat" cmpd="sng" algn="ctr">
                      <a:solidFill>
                        <a:schemeClr val="accent5"/>
                      </a:solidFill>
                      <a:prstDash val="solid"/>
                      <a:round/>
                      <a:headEnd type="none" w="med" len="med"/>
                      <a:tailEnd type="none" w="med" len="med"/>
                    </a:lnR>
                  </a:tcPr>
                </a:tc>
                <a:tc>
                  <a:txBody>
                    <a:bodyPr/>
                    <a:lstStyle/>
                    <a:p>
                      <a:r>
                        <a:rPr lang="en-GB" sz="2000" dirty="0">
                          <a:latin typeface="Calibri" panose="020F0502020204030204" pitchFamily="34" charset="0"/>
                          <a:cs typeface="Calibri" panose="020F0502020204030204" pitchFamily="34" charset="0"/>
                        </a:rPr>
                        <a:t>Accessible</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604528501"/>
                  </a:ext>
                </a:extLst>
              </a:tr>
              <a:tr h="3900343">
                <a:tc>
                  <a:txBody>
                    <a:bodyPr/>
                    <a:lstStyle/>
                    <a:p>
                      <a:pPr marL="285750" indent="-285750">
                        <a:buFont typeface="Arial" panose="020B0604020202020204" pitchFamily="34" charset="0"/>
                        <a:buChar char="•"/>
                      </a:pPr>
                      <a:r>
                        <a:rPr lang="en-GB" sz="2000" dirty="0">
                          <a:latin typeface="Calibri" panose="020F0502020204030204" pitchFamily="34" charset="0"/>
                          <a:cs typeface="Calibri" panose="020F0502020204030204" pitchFamily="34" charset="0"/>
                        </a:rPr>
                        <a:t>Familiar – no surprises in terms of text type</a:t>
                      </a:r>
                    </a:p>
                    <a:p>
                      <a:pPr marL="285750" indent="-285750">
                        <a:buFont typeface="Arial" panose="020B0604020202020204" pitchFamily="34" charset="0"/>
                        <a:buChar char="•"/>
                      </a:pPr>
                      <a:r>
                        <a:rPr lang="en-GB" sz="2000" dirty="0">
                          <a:latin typeface="Calibri" panose="020F0502020204030204" pitchFamily="34" charset="0"/>
                          <a:cs typeface="Calibri" panose="020F0502020204030204" pitchFamily="34" charset="0"/>
                        </a:rPr>
                        <a:t>Simple, similar subheadings and organisational features</a:t>
                      </a:r>
                    </a:p>
                    <a:p>
                      <a:pPr marL="285750" indent="-285750">
                        <a:buFont typeface="Arial" panose="020B0604020202020204" pitchFamily="34" charset="0"/>
                        <a:buChar char="•"/>
                      </a:pPr>
                      <a:r>
                        <a:rPr lang="en-GB" sz="2000" dirty="0">
                          <a:latin typeface="Calibri" panose="020F0502020204030204" pitchFamily="34" charset="0"/>
                          <a:cs typeface="Calibri" panose="020F0502020204030204" pitchFamily="34" charset="0"/>
                        </a:rPr>
                        <a:t>Shorter sections/ paragraphs</a:t>
                      </a:r>
                    </a:p>
                    <a:p>
                      <a:pPr marL="285750" indent="-285750">
                        <a:buFont typeface="Arial" panose="020B0604020202020204" pitchFamily="34" charset="0"/>
                        <a:buChar char="•"/>
                      </a:pPr>
                      <a:r>
                        <a:rPr lang="en-GB" sz="2000" dirty="0">
                          <a:latin typeface="Calibri" panose="020F0502020204030204" pitchFamily="34" charset="0"/>
                          <a:cs typeface="Calibri" panose="020F0502020204030204" pitchFamily="34" charset="0"/>
                        </a:rPr>
                        <a:t>Majority of sentences start in familiar ways (eg </a:t>
                      </a:r>
                      <a:r>
                        <a:rPr lang="en-GB" sz="2000" i="1" dirty="0">
                          <a:latin typeface="Calibri" panose="020F0502020204030204" pitchFamily="34" charset="0"/>
                          <a:cs typeface="Calibri" panose="020F0502020204030204" pitchFamily="34" charset="0"/>
                        </a:rPr>
                        <a:t>There is… The ball rolls… Many people claim that</a:t>
                      </a:r>
                      <a:r>
                        <a:rPr lang="en-GB" sz="20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r>
                        <a:rPr lang="en-GB" sz="2000" dirty="0">
                          <a:latin typeface="Calibri" panose="020F0502020204030204" pitchFamily="34" charset="0"/>
                          <a:cs typeface="Calibri" panose="020F0502020204030204" pitchFamily="34" charset="0"/>
                        </a:rPr>
                        <a:t>Majority of sentences are  simple or compound</a:t>
                      </a:r>
                    </a:p>
                    <a:p>
                      <a:pPr marL="285750" indent="-285750">
                        <a:buFont typeface="Arial" panose="020B0604020202020204" pitchFamily="34" charset="0"/>
                        <a:buChar char="•"/>
                      </a:pPr>
                      <a:r>
                        <a:rPr lang="en-GB" sz="2000" dirty="0">
                          <a:latin typeface="Calibri" panose="020F0502020204030204" pitchFamily="34" charset="0"/>
                          <a:cs typeface="Calibri" panose="020F0502020204030204" pitchFamily="34" charset="0"/>
                        </a:rPr>
                        <a:t>Limited range of subordination (if, when, because, who, which)</a:t>
                      </a:r>
                    </a:p>
                  </a:txBody>
                  <a:tcPr>
                    <a:lnR w="12700" cap="flat" cmpd="sng" algn="ctr">
                      <a:solidFill>
                        <a:schemeClr val="accent5"/>
                      </a:solidFill>
                      <a:prstDash val="solid"/>
                      <a:round/>
                      <a:headEnd type="none" w="med" len="med"/>
                      <a:tailEnd type="none" w="med" len="med"/>
                    </a:lnR>
                  </a:tcPr>
                </a:tc>
                <a:tc>
                  <a:txBody>
                    <a:bodyPr/>
                    <a:lstStyle/>
                    <a:p>
                      <a:pPr marL="285750" indent="-285750">
                        <a:buFont typeface="Arial" panose="020B0604020202020204" pitchFamily="34" charset="0"/>
                        <a:buChar char="•"/>
                      </a:pPr>
                      <a:r>
                        <a:rPr lang="en-GB" sz="2000" dirty="0">
                          <a:latin typeface="Calibri" panose="020F0502020204030204" pitchFamily="34" charset="0"/>
                          <a:cs typeface="Calibri" panose="020F0502020204030204" pitchFamily="34" charset="0"/>
                        </a:rPr>
                        <a:t>Mixed text type – may include different elements</a:t>
                      </a:r>
                    </a:p>
                    <a:p>
                      <a:pPr marL="285750" indent="-285750">
                        <a:buFont typeface="Arial" panose="020B0604020202020204" pitchFamily="34" charset="0"/>
                        <a:buChar char="•"/>
                      </a:pPr>
                      <a:r>
                        <a:rPr lang="en-GB" sz="2000" dirty="0">
                          <a:latin typeface="Calibri" panose="020F0502020204030204" pitchFamily="34" charset="0"/>
                          <a:cs typeface="Calibri" panose="020F0502020204030204" pitchFamily="34" charset="0"/>
                        </a:rPr>
                        <a:t>Mixture of subheading types</a:t>
                      </a:r>
                    </a:p>
                    <a:p>
                      <a:pPr marL="285750" indent="-285750">
                        <a:buFont typeface="Arial" panose="020B0604020202020204" pitchFamily="34" charset="0"/>
                        <a:buChar char="•"/>
                      </a:pPr>
                      <a:r>
                        <a:rPr lang="en-GB" sz="2000" dirty="0">
                          <a:latin typeface="Calibri" panose="020F0502020204030204" pitchFamily="34" charset="0"/>
                          <a:cs typeface="Calibri" panose="020F0502020204030204" pitchFamily="34" charset="0"/>
                        </a:rPr>
                        <a:t>Larger chunks of text, longer paragraphs</a:t>
                      </a:r>
                    </a:p>
                    <a:p>
                      <a:pPr marL="285750" indent="-285750">
                        <a:buFont typeface="Arial" panose="020B0604020202020204" pitchFamily="34" charset="0"/>
                        <a:buChar char="•"/>
                      </a:pPr>
                      <a:r>
                        <a:rPr lang="en-GB" sz="2000" dirty="0">
                          <a:latin typeface="Calibri" panose="020F0502020204030204" pitchFamily="34" charset="0"/>
                          <a:cs typeface="Calibri" panose="020F0502020204030204" pitchFamily="34" charset="0"/>
                        </a:rPr>
                        <a:t>Greater range of ways of starting a sentence – up to half of sentences do not start with a noun (eg </a:t>
                      </a:r>
                      <a:r>
                        <a:rPr lang="en-GB" sz="2000" u="none" dirty="0">
                          <a:latin typeface="Calibri" panose="020F0502020204030204" pitchFamily="34" charset="0"/>
                          <a:cs typeface="Calibri" panose="020F0502020204030204" pitchFamily="34" charset="0"/>
                        </a:rPr>
                        <a:t>The dinosaurs…)</a:t>
                      </a:r>
                      <a:r>
                        <a:rPr lang="en-GB" sz="2000" dirty="0">
                          <a:latin typeface="Calibri" panose="020F0502020204030204" pitchFamily="34" charset="0"/>
                          <a:cs typeface="Calibri" panose="020F0502020204030204" pitchFamily="34" charset="0"/>
                        </a:rPr>
                        <a:t> or pronoun (eg It…); more use of fronted adverbials</a:t>
                      </a:r>
                    </a:p>
                    <a:p>
                      <a:pPr marL="285750" indent="-285750">
                        <a:buFont typeface="Arial" panose="020B0604020202020204" pitchFamily="34" charset="0"/>
                        <a:buChar char="•"/>
                      </a:pPr>
                      <a:r>
                        <a:rPr lang="en-GB" sz="2000" dirty="0">
                          <a:latin typeface="Calibri" panose="020F0502020204030204" pitchFamily="34" charset="0"/>
                          <a:cs typeface="Calibri" panose="020F0502020204030204" pitchFamily="34" charset="0"/>
                        </a:rPr>
                        <a:t>Some literary or figurative language</a:t>
                      </a:r>
                    </a:p>
                    <a:p>
                      <a:pPr marL="285750" indent="-285750">
                        <a:buFont typeface="Arial" panose="020B0604020202020204" pitchFamily="34" charset="0"/>
                        <a:buChar char="•"/>
                      </a:pPr>
                      <a:r>
                        <a:rPr lang="en-GB" sz="2000" dirty="0">
                          <a:latin typeface="Calibri" panose="020F0502020204030204" pitchFamily="34" charset="0"/>
                          <a:cs typeface="Calibri" panose="020F0502020204030204" pitchFamily="34" charset="0"/>
                        </a:rPr>
                        <a:t>Humour or playfulness with words</a:t>
                      </a:r>
                    </a:p>
                    <a:p>
                      <a:pPr marL="285750" indent="-285750">
                        <a:buFont typeface="Arial" panose="020B0604020202020204" pitchFamily="34" charset="0"/>
                        <a:buChar char="•"/>
                      </a:pPr>
                      <a:r>
                        <a:rPr lang="en-GB" sz="2000" dirty="0">
                          <a:latin typeface="Calibri" panose="020F0502020204030204" pitchFamily="34" charset="0"/>
                          <a:cs typeface="Calibri" panose="020F0502020204030204" pitchFamily="34" charset="0"/>
                        </a:rPr>
                        <a:t>Wider range of subordinating conjunctions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latin typeface="Calibri" panose="020F0502020204030204" pitchFamily="34" charset="0"/>
                          <a:cs typeface="Calibri" panose="020F0502020204030204" pitchFamily="34" charset="0"/>
                        </a:rPr>
                        <a:t>More (and more extended) </a:t>
                      </a:r>
                      <a:br>
                        <a:rPr lang="en-GB" sz="2000"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noun phrases </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521828963"/>
                  </a:ext>
                </a:extLst>
              </a:tr>
            </a:tbl>
          </a:graphicData>
        </a:graphic>
      </p:graphicFrame>
    </p:spTree>
    <p:extLst>
      <p:ext uri="{BB962C8B-B14F-4D97-AF65-F5344CB8AC3E}">
        <p14:creationId xmlns:p14="http://schemas.microsoft.com/office/powerpoint/2010/main" val="1108434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4F1D2CF-385B-336D-3AC3-6C36B9A68016}"/>
              </a:ext>
            </a:extLst>
          </p:cNvPr>
          <p:cNvPicPr>
            <a:picLocks noChangeAspect="1"/>
          </p:cNvPicPr>
          <p:nvPr/>
        </p:nvPicPr>
        <p:blipFill>
          <a:blip r:embed="rId2"/>
          <a:stretch>
            <a:fillRect/>
          </a:stretch>
        </p:blipFill>
        <p:spPr>
          <a:xfrm>
            <a:off x="350216" y="259199"/>
            <a:ext cx="10857917" cy="5919729"/>
          </a:xfrm>
          <a:prstGeom prst="rect">
            <a:avLst/>
          </a:prstGeom>
        </p:spPr>
      </p:pic>
    </p:spTree>
    <p:extLst>
      <p:ext uri="{BB962C8B-B14F-4D97-AF65-F5344CB8AC3E}">
        <p14:creationId xmlns:p14="http://schemas.microsoft.com/office/powerpoint/2010/main" val="3891911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C2DD-2A9B-97F1-663B-4C00F489FF41}"/>
              </a:ext>
            </a:extLst>
          </p:cNvPr>
          <p:cNvSpPr txBox="1">
            <a:spLocks/>
          </p:cNvSpPr>
          <p:nvPr/>
        </p:nvSpPr>
        <p:spPr>
          <a:xfrm>
            <a:off x="685845" y="822326"/>
            <a:ext cx="10667955"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88CE"/>
                </a:solidFill>
                <a:latin typeface="Arial" panose="020B0604020202020204" pitchFamily="34" charset="0"/>
                <a:cs typeface="Arial" panose="020B0604020202020204" pitchFamily="34" charset="0"/>
              </a:rPr>
              <a:t>Thinking about text placement in context</a:t>
            </a:r>
          </a:p>
        </p:txBody>
      </p:sp>
      <p:sp>
        <p:nvSpPr>
          <p:cNvPr id="3" name="Content Placeholder 2">
            <a:extLst>
              <a:ext uri="{FF2B5EF4-FFF2-40B4-BE49-F238E27FC236}">
                <a16:creationId xmlns:a16="http://schemas.microsoft.com/office/drawing/2014/main" id="{E60CA605-5909-E6D8-4006-0F6B46A3E407}"/>
              </a:ext>
            </a:extLst>
          </p:cNvPr>
          <p:cNvSpPr txBox="1">
            <a:spLocks/>
          </p:cNvSpPr>
          <p:nvPr/>
        </p:nvSpPr>
        <p:spPr>
          <a:xfrm>
            <a:off x="685844" y="1619794"/>
            <a:ext cx="10667955" cy="39891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GB" sz="2000" dirty="0">
                <a:latin typeface="Arial" panose="020B0604020202020204" pitchFamily="34" charset="0"/>
                <a:cs typeface="Arial" panose="020B0604020202020204" pitchFamily="34" charset="0"/>
              </a:rPr>
              <a:t>When pupils are expected to read and use a text independently, choose a text that has features that make it more accessible, such as consistent subheadings and shorter sections. When pupils are expected to access a more challenging text, it should be linked to their knowledge of the topic. Placement of academic reading within the teaching sequence is key to ensuring that pupils improve both their understanding of the text and their understanding of the topic. </a:t>
            </a:r>
          </a:p>
          <a:p>
            <a:pPr marL="285750" indent="-285750"/>
            <a:r>
              <a:rPr lang="en-GB" sz="2000" dirty="0">
                <a:solidFill>
                  <a:srgbClr val="0088CE"/>
                </a:solidFill>
                <a:latin typeface="Arial" panose="020B0604020202020204" pitchFamily="34" charset="0"/>
                <a:cs typeface="Arial" panose="020B0604020202020204" pitchFamily="34" charset="0"/>
              </a:rPr>
              <a:t>Place academic reading in the sequence once pupils:</a:t>
            </a:r>
          </a:p>
          <a:p>
            <a:pPr marL="742950" lvl="1" indent="-285750"/>
            <a:r>
              <a:rPr lang="en-GB" sz="2000" dirty="0">
                <a:solidFill>
                  <a:srgbClr val="0088CE"/>
                </a:solidFill>
                <a:latin typeface="Arial" panose="020B0604020202020204" pitchFamily="34" charset="0"/>
                <a:cs typeface="Arial" panose="020B0604020202020204" pitchFamily="34" charset="0"/>
              </a:rPr>
              <a:t>have been introduced to the key concepts and context of the information they are reading</a:t>
            </a:r>
          </a:p>
          <a:p>
            <a:pPr marL="742950" lvl="1" indent="-285750"/>
            <a:r>
              <a:rPr lang="en-GB" sz="2000" dirty="0">
                <a:solidFill>
                  <a:srgbClr val="0088CE"/>
                </a:solidFill>
                <a:latin typeface="Arial" panose="020B0604020202020204" pitchFamily="34" charset="0"/>
                <a:cs typeface="Arial" panose="020B0604020202020204" pitchFamily="34" charset="0"/>
              </a:rPr>
              <a:t>can picture the setting or processes being described</a:t>
            </a:r>
          </a:p>
          <a:p>
            <a:pPr marL="742950" lvl="1" indent="-285750"/>
            <a:r>
              <a:rPr lang="en-GB" sz="2000" dirty="0">
                <a:solidFill>
                  <a:srgbClr val="0088CE"/>
                </a:solidFill>
                <a:latin typeface="Arial" panose="020B0604020202020204" pitchFamily="34" charset="0"/>
                <a:cs typeface="Arial" panose="020B0604020202020204" pitchFamily="34" charset="0"/>
              </a:rPr>
              <a:t>have experiences that are relevant to understanding the text</a:t>
            </a:r>
          </a:p>
          <a:p>
            <a:pPr marL="742950" lvl="1" indent="-285750"/>
            <a:r>
              <a:rPr lang="en-GB" sz="2000" dirty="0">
                <a:solidFill>
                  <a:srgbClr val="0088CE"/>
                </a:solidFill>
                <a:latin typeface="Arial" panose="020B0604020202020204" pitchFamily="34" charset="0"/>
                <a:cs typeface="Arial" panose="020B0604020202020204" pitchFamily="34" charset="0"/>
              </a:rPr>
              <a:t>know the key vocabulary that is likely to appear within the text</a:t>
            </a:r>
          </a:p>
        </p:txBody>
      </p:sp>
    </p:spTree>
    <p:extLst>
      <p:ext uri="{BB962C8B-B14F-4D97-AF65-F5344CB8AC3E}">
        <p14:creationId xmlns:p14="http://schemas.microsoft.com/office/powerpoint/2010/main" val="386334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Bonfire with solid fill">
            <a:extLst>
              <a:ext uri="{FF2B5EF4-FFF2-40B4-BE49-F238E27FC236}">
                <a16:creationId xmlns:a16="http://schemas.microsoft.com/office/drawing/2014/main" id="{8FDF8A50-0162-B536-CE11-2211C6C6629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349343" y="1045026"/>
            <a:ext cx="1480457" cy="1480457"/>
          </a:xfrm>
          <a:prstGeom prst="rect">
            <a:avLst/>
          </a:prstGeom>
        </p:spPr>
      </p:pic>
      <p:pic>
        <p:nvPicPr>
          <p:cNvPr id="5" name="Graphic 4" descr="Snowflake with solid fill">
            <a:extLst>
              <a:ext uri="{FF2B5EF4-FFF2-40B4-BE49-F238E27FC236}">
                <a16:creationId xmlns:a16="http://schemas.microsoft.com/office/drawing/2014/main" id="{1C72796E-6C38-47CE-CCBE-64DD8B9CF42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79172" y="903511"/>
            <a:ext cx="1763486" cy="1763486"/>
          </a:xfrm>
          <a:prstGeom prst="rect">
            <a:avLst/>
          </a:prstGeom>
        </p:spPr>
      </p:pic>
      <p:sp>
        <p:nvSpPr>
          <p:cNvPr id="6" name="TextBox 5">
            <a:extLst>
              <a:ext uri="{FF2B5EF4-FFF2-40B4-BE49-F238E27FC236}">
                <a16:creationId xmlns:a16="http://schemas.microsoft.com/office/drawing/2014/main" id="{CD62B26B-2ABD-FDC7-1780-438074FD3154}"/>
              </a:ext>
            </a:extLst>
          </p:cNvPr>
          <p:cNvSpPr txBox="1"/>
          <p:nvPr/>
        </p:nvSpPr>
        <p:spPr>
          <a:xfrm>
            <a:off x="356508" y="2525483"/>
            <a:ext cx="5208813" cy="3539430"/>
          </a:xfrm>
          <a:prstGeom prst="rect">
            <a:avLst/>
          </a:prstGeom>
          <a:noFill/>
        </p:spPr>
        <p:txBody>
          <a:bodyPr wrap="square" rtlCol="0">
            <a:spAutoFit/>
          </a:bodyPr>
          <a:lstStyle/>
          <a:p>
            <a:pPr algn="ctr"/>
            <a:r>
              <a:rPr lang="en-GB" sz="2800" b="1" dirty="0">
                <a:solidFill>
                  <a:srgbClr val="0088CE"/>
                </a:solidFill>
                <a:latin typeface="Arial" panose="020B0604020202020204" pitchFamily="34" charset="0"/>
                <a:cs typeface="Arial" panose="020B0604020202020204" pitchFamily="34" charset="0"/>
              </a:rPr>
              <a:t>Cold read</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Unfamiliar content</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Independent reading</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Reading before studying</a:t>
            </a:r>
          </a:p>
          <a:p>
            <a:pPr marL="457200" indent="-457200">
              <a:buFont typeface="Arial" panose="020B0604020202020204" pitchFamily="34" charset="0"/>
              <a:buChar char="•"/>
            </a:pPr>
            <a:r>
              <a:rPr lang="en-GB" sz="2800" b="1" dirty="0">
                <a:latin typeface="Arial" panose="020B0604020202020204" pitchFamily="34" charset="0"/>
                <a:cs typeface="Arial" panose="020B0604020202020204" pitchFamily="34" charset="0"/>
              </a:rPr>
              <a:t>Choose a more accessible text</a:t>
            </a:r>
          </a:p>
          <a:p>
            <a:pPr marL="457200" indent="-457200">
              <a:buFont typeface="Arial" panose="020B0604020202020204" pitchFamily="34" charset="0"/>
              <a:buChar char="•"/>
            </a:pPr>
            <a:r>
              <a:rPr lang="en-GB" sz="2800" b="1" dirty="0">
                <a:solidFill>
                  <a:srgbClr val="0088CE"/>
                </a:solidFill>
                <a:latin typeface="Arial" panose="020B0604020202020204" pitchFamily="34" charset="0"/>
                <a:cs typeface="Arial" panose="020B0604020202020204" pitchFamily="34" charset="0"/>
              </a:rPr>
              <a:t>or</a:t>
            </a:r>
          </a:p>
          <a:p>
            <a:pPr marL="457200" indent="-457200">
              <a:buFont typeface="Arial" panose="020B0604020202020204" pitchFamily="34" charset="0"/>
              <a:buChar char="•"/>
            </a:pPr>
            <a:r>
              <a:rPr lang="en-GB" sz="2800" b="1" dirty="0">
                <a:latin typeface="Arial" panose="020B0604020202020204" pitchFamily="34" charset="0"/>
                <a:cs typeface="Arial" panose="020B0604020202020204" pitchFamily="34" charset="0"/>
              </a:rPr>
              <a:t>Provide more scaffolding</a:t>
            </a:r>
          </a:p>
        </p:txBody>
      </p:sp>
      <p:sp>
        <p:nvSpPr>
          <p:cNvPr id="7" name="TextBox 6">
            <a:extLst>
              <a:ext uri="{FF2B5EF4-FFF2-40B4-BE49-F238E27FC236}">
                <a16:creationId xmlns:a16="http://schemas.microsoft.com/office/drawing/2014/main" id="{CB2763B4-6B5A-BDDC-5F31-A9378988F910}"/>
              </a:ext>
            </a:extLst>
          </p:cNvPr>
          <p:cNvSpPr txBox="1"/>
          <p:nvPr/>
        </p:nvSpPr>
        <p:spPr>
          <a:xfrm>
            <a:off x="6485164" y="2525483"/>
            <a:ext cx="5456465" cy="3970318"/>
          </a:xfrm>
          <a:prstGeom prst="rect">
            <a:avLst/>
          </a:prstGeom>
          <a:noFill/>
        </p:spPr>
        <p:txBody>
          <a:bodyPr wrap="square" rtlCol="0">
            <a:spAutoFit/>
          </a:bodyPr>
          <a:lstStyle/>
          <a:p>
            <a:pPr algn="ctr"/>
            <a:r>
              <a:rPr lang="en-GB" sz="2800" b="1" dirty="0">
                <a:solidFill>
                  <a:schemeClr val="accent2"/>
                </a:solidFill>
                <a:latin typeface="Arial" panose="020B0604020202020204" pitchFamily="34" charset="0"/>
                <a:cs typeface="Arial" panose="020B0604020202020204" pitchFamily="34" charset="0"/>
              </a:rPr>
              <a:t> Warmed-up read</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Familiar with content</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Know the key vocabulary</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Supported in-lesson reading</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Reading after studying</a:t>
            </a:r>
          </a:p>
          <a:p>
            <a:pPr marL="457200" indent="-457200">
              <a:buFont typeface="Arial" panose="020B0604020202020204" pitchFamily="34" charset="0"/>
              <a:buChar char="•"/>
            </a:pPr>
            <a:r>
              <a:rPr lang="en-GB" sz="2800" b="1" dirty="0">
                <a:latin typeface="Arial" panose="020B0604020202020204" pitchFamily="34" charset="0"/>
                <a:cs typeface="Arial" panose="020B0604020202020204" pitchFamily="34" charset="0"/>
              </a:rPr>
              <a:t>Choose a more challenging text</a:t>
            </a:r>
          </a:p>
          <a:p>
            <a:pPr marL="457200" indent="-457200">
              <a:buFont typeface="Arial" panose="020B0604020202020204" pitchFamily="34" charset="0"/>
              <a:buChar char="•"/>
            </a:pPr>
            <a:r>
              <a:rPr lang="en-GB" sz="2800" b="1" dirty="0">
                <a:latin typeface="Arial" panose="020B0604020202020204" pitchFamily="34" charset="0"/>
                <a:cs typeface="Arial" panose="020B0604020202020204" pitchFamily="34" charset="0"/>
              </a:rPr>
              <a:t>Provide scaffolding as needed</a:t>
            </a:r>
          </a:p>
        </p:txBody>
      </p:sp>
    </p:spTree>
    <p:extLst>
      <p:ext uri="{BB962C8B-B14F-4D97-AF65-F5344CB8AC3E}">
        <p14:creationId xmlns:p14="http://schemas.microsoft.com/office/powerpoint/2010/main" val="413546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E623A4-FD65-B0FD-0605-71E977F431BD}"/>
              </a:ext>
            </a:extLst>
          </p:cNvPr>
          <p:cNvSpPr txBox="1"/>
          <p:nvPr/>
        </p:nvSpPr>
        <p:spPr>
          <a:xfrm>
            <a:off x="540000" y="900000"/>
            <a:ext cx="10789920" cy="5262979"/>
          </a:xfrm>
          <a:prstGeom prst="rect">
            <a:avLst/>
          </a:prstGeom>
          <a:noFill/>
        </p:spPr>
        <p:txBody>
          <a:bodyPr wrap="square">
            <a:spAutoFit/>
          </a:bodyPr>
          <a:lstStyle/>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HIAS English Team</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Please contact Joanna Kenyon </a:t>
            </a:r>
            <a:r>
              <a:rPr lang="en-GB" sz="1200" dirty="0">
                <a:latin typeface="Arial" panose="020B0604020202020204" pitchFamily="34" charset="0"/>
                <a:cs typeface="Arial" panose="020B0604020202020204" pitchFamily="34" charset="0"/>
                <a:hlinkClick r:id="rId2"/>
              </a:rPr>
              <a:t>Joanna.Kenyon@hants.gov.uk</a:t>
            </a:r>
            <a:r>
              <a:rPr lang="en-GB" sz="1200" dirty="0">
                <a:latin typeface="Arial" panose="020B0604020202020204" pitchFamily="34" charset="0"/>
                <a:cs typeface="Arial" panose="020B0604020202020204" pitchFamily="34" charset="0"/>
              </a:rPr>
              <a:t> for support with secondary reading, whole school literacy and English.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For further details on the full range of services available please contact us using the following email: </a:t>
            </a:r>
            <a:r>
              <a:rPr lang="en-GB" sz="1200" dirty="0">
                <a:latin typeface="Arial" panose="020B0604020202020204" pitchFamily="34" charset="0"/>
                <a:cs typeface="Arial" panose="020B0604020202020204" pitchFamily="34" charset="0"/>
                <a:hlinkClick r:id="rId3"/>
              </a:rPr>
              <a:t>htlcdev@hants.gov.uk</a:t>
            </a: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Upcoming Courses</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Keep up-to-date with our learning opportunities for each subject through our Upcoming Course pages linked below. To browse the full catalogue of learning offers, visit our new Learning Zone. Full details of how to access the site to make a booking are provided </a:t>
            </a:r>
            <a:r>
              <a:rPr lang="en-GB" sz="1200" dirty="0">
                <a:latin typeface="Arial" panose="020B0604020202020204" pitchFamily="34" charset="0"/>
                <a:cs typeface="Arial" panose="020B0604020202020204" pitchFamily="34" charset="0"/>
                <a:hlinkClick r:id="rId4"/>
              </a:rPr>
              <a:t>here</a:t>
            </a:r>
            <a:r>
              <a:rPr lang="en-GB" sz="1200" dirty="0">
                <a:latin typeface="Arial" panose="020B0604020202020204" pitchFamily="34" charset="0"/>
                <a:cs typeface="Arial" panose="020B0604020202020204" pitchFamily="34" charset="0"/>
              </a:rPr>
              <a:t>.</a:t>
            </a:r>
          </a:p>
          <a:p>
            <a:pPr>
              <a:tabLst>
                <a:tab pos="2865755" algn="ctr"/>
                <a:tab pos="5731510" algn="r"/>
              </a:tabLst>
            </a:pPr>
            <a:r>
              <a:rPr lang="en-GB" sz="1200" dirty="0">
                <a:latin typeface="Arial" panose="020B0604020202020204" pitchFamily="34" charset="0"/>
                <a:cs typeface="Arial" panose="020B0604020202020204" pitchFamily="34" charset="0"/>
              </a:rPr>
              <a:t> </a:t>
            </a: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5"/>
              </a:rPr>
              <a:t>English</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6"/>
              </a:rPr>
              <a:t>Maths</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7"/>
              </a:rPr>
              <a:t>Science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8"/>
              </a:rPr>
              <a:t>Geography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9"/>
              </a:rPr>
              <a:t>RE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0"/>
              </a:rPr>
              <a:t>History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1"/>
              </a:rPr>
              <a:t>Leadership</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2"/>
              </a:rPr>
              <a:t>Computing</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3"/>
              </a:rPr>
              <a:t>Art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4"/>
              </a:rPr>
              <a:t>D&amp;T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5"/>
              </a:rPr>
              <a:t>Assessment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6"/>
              </a:rPr>
              <a:t>Support Staff</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7"/>
              </a:rPr>
              <a:t>SEN</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8"/>
              </a:rPr>
              <a:t>TED</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9"/>
              </a:rPr>
              <a:t>MFL</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69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3FCF5F-FF63-E57C-3189-BACAAF75DD8D}"/>
              </a:ext>
            </a:extLst>
          </p:cNvPr>
          <p:cNvSpPr txBox="1"/>
          <p:nvPr/>
        </p:nvSpPr>
        <p:spPr>
          <a:xfrm>
            <a:off x="540000" y="900000"/>
            <a:ext cx="10779760" cy="3508653"/>
          </a:xfrm>
          <a:prstGeom prst="rect">
            <a:avLst/>
          </a:prstGeom>
          <a:noFill/>
        </p:spPr>
        <p:txBody>
          <a:bodyPr wrap="square">
            <a:spAutoFit/>
          </a:bodyPr>
          <a:lstStyle/>
          <a:p>
            <a:pPr>
              <a:tabLst>
                <a:tab pos="2865755" algn="ctr"/>
                <a:tab pos="5731510" algn="r"/>
              </a:tabLst>
            </a:pPr>
            <a:r>
              <a:rPr lang="en-GB"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and conditions</a:t>
            </a:r>
            <a:endParaRPr lang="en-GB" b="1" dirty="0">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of Use</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This file is for personal or classroom use only. By using it, you agree that you will not copy or reproduce this file except for your own personal, non-commercial use. HIAS have the right to modify the terms of this agreement at any time; the modification will be effective immediately and shall replace all prior agreements. </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are welcome to:</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download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save this resource on your computer</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print as many copies as you would like to use in your school</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amend this electronic resource so long as you acknowledge its source and do not share as your own work.</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may not:</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claim this resource as your own</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sell or in any way profit from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store or distribute this resource on any other website or another location where others are able to electronically retrieve it</a:t>
            </a:r>
          </a:p>
          <a:p>
            <a:pPr marL="182563" lvl="0" indent="-182563" fontAlgn="base" hangingPunct="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email this resource to anyone outside your school or transmit it in any other fashion.</a:t>
            </a:r>
          </a:p>
        </p:txBody>
      </p:sp>
    </p:spTree>
    <p:extLst>
      <p:ext uri="{BB962C8B-B14F-4D97-AF65-F5344CB8AC3E}">
        <p14:creationId xmlns:p14="http://schemas.microsoft.com/office/powerpoint/2010/main" val="2242383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20" ma:contentTypeDescription="Create a new document." ma:contentTypeScope="" ma:versionID="8db0291a8cd2da25de2b35d25a2c184a">
  <xsd:schema xmlns:xsd="http://www.w3.org/2001/XMLSchema" xmlns:xs="http://www.w3.org/2001/XMLSchema" xmlns:p="http://schemas.microsoft.com/office/2006/metadata/properties" xmlns:ns1="http://schemas.microsoft.com/sharepoint/v3" xmlns:ns3="d6c9f295-6866-40ba-9ed9-513ce23f1344" xmlns:ns4="7877a85d-1b44-49b4-b533-86f3b630674e" targetNamespace="http://schemas.microsoft.com/office/2006/metadata/properties" ma:root="true" ma:fieldsID="2cae423840b62b44b5ecb0b8b19d4274" ns1:_="" ns3:_="" ns4:_="">
    <xsd:import namespace="http://schemas.microsoft.com/sharepoint/v3"/>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1:_ip_UnifiedCompliancePolicyProperties" minOccurs="0"/>
                <xsd:element ref="ns1:_ip_UnifiedCompliancePolicyUIAc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6c9f295-6866-40ba-9ed9-513ce23f1344"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ACDAD5C-37CD-4B17-9D0E-A70342C6E2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B50702-D179-44A5-B9AB-AA23DC8CB620}">
  <ds:schemaRefs>
    <ds:schemaRef ds:uri="http://schemas.microsoft.com/sharepoint/v3/contenttype/forms"/>
  </ds:schemaRefs>
</ds:datastoreItem>
</file>

<file path=customXml/itemProps3.xml><?xml version="1.0" encoding="utf-8"?>
<ds:datastoreItem xmlns:ds="http://schemas.openxmlformats.org/officeDocument/2006/customXml" ds:itemID="{832C2595-059C-46D6-B673-B189FD98F70B}">
  <ds:schemaRefs>
    <ds:schemaRef ds:uri="http://schemas.microsoft.com/sharepoint/v3"/>
    <ds:schemaRef ds:uri="d6c9f295-6866-40ba-9ed9-513ce23f13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www.w3.org/XML/1998/namespace"/>
    <ds:schemaRef ds:uri="7877a85d-1b44-49b4-b533-86f3b630674e"/>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211</TotalTime>
  <Words>750</Words>
  <Application>Microsoft Office PowerPoint</Application>
  <PresentationFormat>Widescreen</PresentationFormat>
  <Paragraphs>94</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Wei</dc:creator>
  <cp:lastModifiedBy>Wei, Jenny</cp:lastModifiedBy>
  <cp:revision>3</cp:revision>
  <dcterms:created xsi:type="dcterms:W3CDTF">2024-04-22T13:54:50Z</dcterms:created>
  <dcterms:modified xsi:type="dcterms:W3CDTF">2025-05-22T08:54:53Z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0x01010018A98446DD4B35408626C5CD05C780AF</vt:lpwstr>
  </property>
</Properties>
</file>