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3431" r:id="rId7"/>
    <p:sldId id="3430" r:id="rId8"/>
    <p:sldId id="3427" r:id="rId9"/>
    <p:sldId id="3432" r:id="rId10"/>
    <p:sldId id="261"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6FDDEB-9366-4382-BB1D-F6D6D548F87F}" v="3" dt="2025-05-22T08:54:52.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63" d="100"/>
          <a:sy n="63" d="100"/>
        </p:scale>
        <p:origin x="7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25872A-79D7-4122-87B5-83A35DE03063}" type="slidenum">
              <a:rPr lang="en-GB" smtClean="0"/>
              <a:t>3</a:t>
            </a:fld>
            <a:endParaRPr lang="en-GB"/>
          </a:p>
        </p:txBody>
      </p:sp>
    </p:spTree>
    <p:extLst>
      <p:ext uri="{BB962C8B-B14F-4D97-AF65-F5344CB8AC3E}">
        <p14:creationId xmlns:p14="http://schemas.microsoft.com/office/powerpoint/2010/main" val="2801398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25872A-79D7-4122-87B5-83A35DE03063}" type="slidenum">
              <a:rPr lang="en-GB" smtClean="0"/>
              <a:t>8</a:t>
            </a:fld>
            <a:endParaRPr lang="en-GB"/>
          </a:p>
        </p:txBody>
      </p:sp>
    </p:spTree>
    <p:extLst>
      <p:ext uri="{BB962C8B-B14F-4D97-AF65-F5344CB8AC3E}">
        <p14:creationId xmlns:p14="http://schemas.microsoft.com/office/powerpoint/2010/main" val="2167181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7IuG-JSuBWw&amp;list=PLXjcCX3hH9LUJ2rOfYcKkkUkH898128VQ&amp;index=3"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7852114"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makes a text more or less challenging? </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secondary school</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5F84E8-F6AD-EBE6-6205-E0B90A09BF91}"/>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3, </a:t>
            </a:r>
            <a:r>
              <a:rPr lang="en-GB" i="1" dirty="0">
                <a:latin typeface="Arial" panose="020B0604020202020204" pitchFamily="34" charset="0"/>
                <a:cs typeface="Arial" panose="020B0604020202020204" pitchFamily="34" charset="0"/>
                <a:hlinkClick r:id="rId3"/>
              </a:rPr>
              <a:t>Reading in secondary students</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90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FE239F05-11F7-B38A-EE4F-F474B8BB1A65}"/>
              </a:ext>
            </a:extLst>
          </p:cNvPr>
          <p:cNvSpPr txBox="1">
            <a:spLocks/>
          </p:cNvSpPr>
          <p:nvPr/>
        </p:nvSpPr>
        <p:spPr>
          <a:xfrm>
            <a:off x="361153" y="569778"/>
            <a:ext cx="10805815" cy="132165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Non-fiction texts and accessibility – Year 7 up</a:t>
            </a:r>
          </a:p>
        </p:txBody>
      </p:sp>
      <p:graphicFrame>
        <p:nvGraphicFramePr>
          <p:cNvPr id="3" name="Table 7">
            <a:extLst>
              <a:ext uri="{FF2B5EF4-FFF2-40B4-BE49-F238E27FC236}">
                <a16:creationId xmlns:a16="http://schemas.microsoft.com/office/drawing/2014/main" id="{0F586622-E696-6149-78D4-32E2A86B769F}"/>
              </a:ext>
            </a:extLst>
          </p:cNvPr>
          <p:cNvGraphicFramePr>
            <a:graphicFrameLocks/>
          </p:cNvGraphicFramePr>
          <p:nvPr>
            <p:extLst>
              <p:ext uri="{D42A27DB-BD31-4B8C-83A1-F6EECF244321}">
                <p14:modId xmlns:p14="http://schemas.microsoft.com/office/powerpoint/2010/main" val="1300988320"/>
              </p:ext>
            </p:extLst>
          </p:nvPr>
        </p:nvGraphicFramePr>
        <p:xfrm>
          <a:off x="361153" y="1280708"/>
          <a:ext cx="11469694" cy="4296583"/>
        </p:xfrm>
        <a:graphic>
          <a:graphicData uri="http://schemas.openxmlformats.org/drawingml/2006/table">
            <a:tbl>
              <a:tblPr firstRow="1" bandRow="1">
                <a:tableStyleId>{5FD0F851-EC5A-4D38-B0AD-8093EC10F338}</a:tableStyleId>
              </a:tblPr>
              <a:tblGrid>
                <a:gridCol w="4937357">
                  <a:extLst>
                    <a:ext uri="{9D8B030D-6E8A-4147-A177-3AD203B41FA5}">
                      <a16:colId xmlns:a16="http://schemas.microsoft.com/office/drawing/2014/main" val="2172890330"/>
                    </a:ext>
                  </a:extLst>
                </a:gridCol>
                <a:gridCol w="6532337">
                  <a:extLst>
                    <a:ext uri="{9D8B030D-6E8A-4147-A177-3AD203B41FA5}">
                      <a16:colId xmlns:a16="http://schemas.microsoft.com/office/drawing/2014/main" val="3565710358"/>
                    </a:ext>
                  </a:extLst>
                </a:gridCol>
              </a:tblGrid>
              <a:tr h="332708">
                <a:tc>
                  <a:txBody>
                    <a:bodyPr/>
                    <a:lstStyle/>
                    <a:p>
                      <a:pPr marL="0" indent="0">
                        <a:buFont typeface="Arial" panose="020B0604020202020204" pitchFamily="34" charset="0"/>
                        <a:buNone/>
                      </a:pPr>
                      <a:r>
                        <a:rPr lang="en-GB" sz="2000" dirty="0">
                          <a:latin typeface="Calibri" panose="020F0502020204030204" pitchFamily="34" charset="0"/>
                          <a:cs typeface="Calibri" panose="020F0502020204030204" pitchFamily="34" charset="0"/>
                        </a:rPr>
                        <a:t>Very accessible (too simple?)</a:t>
                      </a:r>
                    </a:p>
                  </a:txBody>
                  <a:tcPr>
                    <a:lnR w="12700" cap="flat" cmpd="sng" algn="ctr">
                      <a:solidFill>
                        <a:schemeClr val="accent5"/>
                      </a:solidFill>
                      <a:prstDash val="solid"/>
                      <a:round/>
                      <a:headEnd type="none" w="med" len="med"/>
                      <a:tailEnd type="none" w="med" len="med"/>
                    </a:lnR>
                  </a:tcPr>
                </a:tc>
                <a:tc>
                  <a:txBody>
                    <a:bodyPr/>
                    <a:lstStyle/>
                    <a:p>
                      <a:r>
                        <a:rPr lang="en-GB" sz="2000" dirty="0">
                          <a:latin typeface="Calibri" panose="020F0502020204030204" pitchFamily="34" charset="0"/>
                          <a:cs typeface="Calibri" panose="020F0502020204030204" pitchFamily="34" charset="0"/>
                        </a:rPr>
                        <a:t>Accessible</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604528501"/>
                  </a:ext>
                </a:extLst>
              </a:tr>
              <a:tr h="3900343">
                <a:tc>
                  <a:txBody>
                    <a:bodyPr/>
                    <a:lstStyle/>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Familiar – no surprises in terms of text type</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Simple, similar subheadings and organisational features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Shorter sections/ paragraphs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Majority of sentences start in familiar ways (eg </a:t>
                      </a:r>
                      <a:r>
                        <a:rPr lang="en-GB" sz="2000" i="1" dirty="0">
                          <a:latin typeface="Calibri" panose="020F0502020204030204" pitchFamily="34" charset="0"/>
                          <a:cs typeface="Calibri" panose="020F0502020204030204" pitchFamily="34" charset="0"/>
                        </a:rPr>
                        <a:t>There is… The ball rolls… Many people claim that</a:t>
                      </a:r>
                      <a:r>
                        <a:rPr lang="en-GB" sz="2000" dirty="0">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Majority of sentences are  simple or compound</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Limited range of subordination (if, when, because, who, which)</a:t>
                      </a:r>
                    </a:p>
                  </a:txBody>
                  <a:tcPr>
                    <a:lnR w="12700" cap="flat" cmpd="sng" algn="ctr">
                      <a:solidFill>
                        <a:schemeClr val="accent5"/>
                      </a:solidFill>
                      <a:prstDash val="solid"/>
                      <a:round/>
                      <a:headEnd type="none" w="med" len="med"/>
                      <a:tailEnd type="none" w="med" len="med"/>
                    </a:lnR>
                  </a:tcPr>
                </a:tc>
                <a:tc>
                  <a:txBody>
                    <a:bodyPr/>
                    <a:lstStyle/>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Mixed text type – may include different elements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Mixture of subheading types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Larger chunks of text, longer paragraphs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Greater range of ways of starting a sentence – up to half of sentences do not start with a noun (eg </a:t>
                      </a:r>
                      <a:r>
                        <a:rPr lang="en-GB" sz="2000" u="none" dirty="0">
                          <a:latin typeface="Calibri" panose="020F0502020204030204" pitchFamily="34" charset="0"/>
                          <a:cs typeface="Calibri" panose="020F0502020204030204" pitchFamily="34" charset="0"/>
                        </a:rPr>
                        <a:t>The dinosaurs…)</a:t>
                      </a:r>
                      <a:r>
                        <a:rPr lang="en-GB" sz="2000" dirty="0">
                          <a:latin typeface="Calibri" panose="020F0502020204030204" pitchFamily="34" charset="0"/>
                          <a:cs typeface="Calibri" panose="020F0502020204030204" pitchFamily="34" charset="0"/>
                        </a:rPr>
                        <a:t> or pronoun (eg It…); more use of fronted adverbials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Some literary or figurative language</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Humour or playfulness with words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Wider range of subordinating conjunctions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latin typeface="Calibri" panose="020F0502020204030204" pitchFamily="34" charset="0"/>
                          <a:cs typeface="Calibri" panose="020F0502020204030204" pitchFamily="34" charset="0"/>
                        </a:rPr>
                        <a:t>More (and more extended) </a:t>
                      </a:r>
                      <a:br>
                        <a:rPr lang="en-GB" sz="2000" dirty="0">
                          <a:latin typeface="Calibri" panose="020F0502020204030204" pitchFamily="34" charset="0"/>
                          <a:cs typeface="Calibri" panose="020F0502020204030204" pitchFamily="34" charset="0"/>
                        </a:rPr>
                      </a:br>
                      <a:r>
                        <a:rPr lang="en-GB" sz="2000" dirty="0">
                          <a:latin typeface="Calibri" panose="020F0502020204030204" pitchFamily="34" charset="0"/>
                          <a:cs typeface="Calibri" panose="020F0502020204030204" pitchFamily="34" charset="0"/>
                        </a:rPr>
                        <a:t>noun phrases </a:t>
                      </a:r>
                    </a:p>
                  </a:txBody>
                  <a:tcP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521828963"/>
                  </a:ext>
                </a:extLst>
              </a:tr>
            </a:tbl>
          </a:graphicData>
        </a:graphic>
      </p:graphicFrame>
    </p:spTree>
    <p:extLst>
      <p:ext uri="{BB962C8B-B14F-4D97-AF65-F5344CB8AC3E}">
        <p14:creationId xmlns:p14="http://schemas.microsoft.com/office/powerpoint/2010/main" val="110843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4F1D2CF-385B-336D-3AC3-6C36B9A68016}"/>
              </a:ext>
            </a:extLst>
          </p:cNvPr>
          <p:cNvPicPr>
            <a:picLocks noChangeAspect="1"/>
          </p:cNvPicPr>
          <p:nvPr/>
        </p:nvPicPr>
        <p:blipFill>
          <a:blip r:embed="rId2"/>
          <a:stretch>
            <a:fillRect/>
          </a:stretch>
        </p:blipFill>
        <p:spPr>
          <a:xfrm>
            <a:off x="350216" y="259199"/>
            <a:ext cx="10857917" cy="5919729"/>
          </a:xfrm>
          <a:prstGeom prst="rect">
            <a:avLst/>
          </a:prstGeom>
        </p:spPr>
      </p:pic>
    </p:spTree>
    <p:extLst>
      <p:ext uri="{BB962C8B-B14F-4D97-AF65-F5344CB8AC3E}">
        <p14:creationId xmlns:p14="http://schemas.microsoft.com/office/powerpoint/2010/main" val="3891911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C2DD-2A9B-97F1-663B-4C00F489FF41}"/>
              </a:ext>
            </a:extLst>
          </p:cNvPr>
          <p:cNvSpPr txBox="1">
            <a:spLocks/>
          </p:cNvSpPr>
          <p:nvPr/>
        </p:nvSpPr>
        <p:spPr>
          <a:xfrm>
            <a:off x="685845" y="822326"/>
            <a:ext cx="10667955"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Thinking about text placement in context</a:t>
            </a:r>
          </a:p>
        </p:txBody>
      </p:sp>
      <p:sp>
        <p:nvSpPr>
          <p:cNvPr id="3" name="Content Placeholder 2">
            <a:extLst>
              <a:ext uri="{FF2B5EF4-FFF2-40B4-BE49-F238E27FC236}">
                <a16:creationId xmlns:a16="http://schemas.microsoft.com/office/drawing/2014/main" id="{E60CA605-5909-E6D8-4006-0F6B46A3E407}"/>
              </a:ext>
            </a:extLst>
          </p:cNvPr>
          <p:cNvSpPr txBox="1">
            <a:spLocks/>
          </p:cNvSpPr>
          <p:nvPr/>
        </p:nvSpPr>
        <p:spPr>
          <a:xfrm>
            <a:off x="685844" y="1619794"/>
            <a:ext cx="10667955" cy="3989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2000" dirty="0">
                <a:latin typeface="Arial" panose="020B0604020202020204" pitchFamily="34" charset="0"/>
                <a:cs typeface="Arial" panose="020B0604020202020204" pitchFamily="34" charset="0"/>
              </a:rPr>
              <a:t>When pupils are expected to read and use a text independently, choose a text that has features that make it more accessible, such as consistent subheadings and shorter sections. When pupils are expected to access a more challenging text, it should be linked to their knowledge of the topic. Placement of academic reading within the teaching sequence is key to ensuring that pupils improve both their understanding of the text and their understanding of the topic. </a:t>
            </a:r>
          </a:p>
          <a:p>
            <a:pPr marL="285750" indent="-285750"/>
            <a:r>
              <a:rPr lang="en-GB" sz="2000" dirty="0">
                <a:solidFill>
                  <a:srgbClr val="0088CE"/>
                </a:solidFill>
                <a:latin typeface="Arial" panose="020B0604020202020204" pitchFamily="34" charset="0"/>
                <a:cs typeface="Arial" panose="020B0604020202020204" pitchFamily="34" charset="0"/>
              </a:rPr>
              <a:t>Place academic reading in the sequence once pupils:</a:t>
            </a:r>
          </a:p>
          <a:p>
            <a:pPr marL="742950" lvl="1" indent="-285750"/>
            <a:r>
              <a:rPr lang="en-GB" sz="2000" dirty="0">
                <a:solidFill>
                  <a:srgbClr val="0088CE"/>
                </a:solidFill>
                <a:latin typeface="Arial" panose="020B0604020202020204" pitchFamily="34" charset="0"/>
                <a:cs typeface="Arial" panose="020B0604020202020204" pitchFamily="34" charset="0"/>
              </a:rPr>
              <a:t>have been introduced to the key concepts and context of the information they are reading</a:t>
            </a:r>
          </a:p>
          <a:p>
            <a:pPr marL="742950" lvl="1" indent="-285750"/>
            <a:r>
              <a:rPr lang="en-GB" sz="2000" dirty="0">
                <a:solidFill>
                  <a:srgbClr val="0088CE"/>
                </a:solidFill>
                <a:latin typeface="Arial" panose="020B0604020202020204" pitchFamily="34" charset="0"/>
                <a:cs typeface="Arial" panose="020B0604020202020204" pitchFamily="34" charset="0"/>
              </a:rPr>
              <a:t>can picture the setting or processes being described</a:t>
            </a:r>
          </a:p>
          <a:p>
            <a:pPr marL="742950" lvl="1" indent="-285750"/>
            <a:r>
              <a:rPr lang="en-GB" sz="2000" dirty="0">
                <a:solidFill>
                  <a:srgbClr val="0088CE"/>
                </a:solidFill>
                <a:latin typeface="Arial" panose="020B0604020202020204" pitchFamily="34" charset="0"/>
                <a:cs typeface="Arial" panose="020B0604020202020204" pitchFamily="34" charset="0"/>
              </a:rPr>
              <a:t>have experiences that are relevant to understanding the text</a:t>
            </a:r>
          </a:p>
          <a:p>
            <a:pPr marL="742950" lvl="1" indent="-285750"/>
            <a:r>
              <a:rPr lang="en-GB" sz="2000" dirty="0">
                <a:solidFill>
                  <a:srgbClr val="0088CE"/>
                </a:solidFill>
                <a:latin typeface="Arial" panose="020B0604020202020204" pitchFamily="34" charset="0"/>
                <a:cs typeface="Arial" panose="020B0604020202020204" pitchFamily="34" charset="0"/>
              </a:rPr>
              <a:t>know the key vocabulary that is likely to appear within the text</a:t>
            </a:r>
          </a:p>
        </p:txBody>
      </p:sp>
    </p:spTree>
    <p:extLst>
      <p:ext uri="{BB962C8B-B14F-4D97-AF65-F5344CB8AC3E}">
        <p14:creationId xmlns:p14="http://schemas.microsoft.com/office/powerpoint/2010/main" val="386334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Bonfire with solid fill">
            <a:extLst>
              <a:ext uri="{FF2B5EF4-FFF2-40B4-BE49-F238E27FC236}">
                <a16:creationId xmlns:a16="http://schemas.microsoft.com/office/drawing/2014/main" id="{8FDF8A50-0162-B536-CE11-2211C6C662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49343" y="1045026"/>
            <a:ext cx="1480457" cy="1480457"/>
          </a:xfrm>
          <a:prstGeom prst="rect">
            <a:avLst/>
          </a:prstGeom>
        </p:spPr>
      </p:pic>
      <p:pic>
        <p:nvPicPr>
          <p:cNvPr id="5" name="Graphic 4" descr="Snowflake with solid fill">
            <a:extLst>
              <a:ext uri="{FF2B5EF4-FFF2-40B4-BE49-F238E27FC236}">
                <a16:creationId xmlns:a16="http://schemas.microsoft.com/office/drawing/2014/main" id="{1C72796E-6C38-47CE-CCBE-64DD8B9CF42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79172" y="903511"/>
            <a:ext cx="1763486" cy="1763486"/>
          </a:xfrm>
          <a:prstGeom prst="rect">
            <a:avLst/>
          </a:prstGeom>
        </p:spPr>
      </p:pic>
      <p:sp>
        <p:nvSpPr>
          <p:cNvPr id="6" name="TextBox 5">
            <a:extLst>
              <a:ext uri="{FF2B5EF4-FFF2-40B4-BE49-F238E27FC236}">
                <a16:creationId xmlns:a16="http://schemas.microsoft.com/office/drawing/2014/main" id="{CD62B26B-2ABD-FDC7-1780-438074FD3154}"/>
              </a:ext>
            </a:extLst>
          </p:cNvPr>
          <p:cNvSpPr txBox="1"/>
          <p:nvPr/>
        </p:nvSpPr>
        <p:spPr>
          <a:xfrm>
            <a:off x="356508" y="2525483"/>
            <a:ext cx="5208813" cy="3539430"/>
          </a:xfrm>
          <a:prstGeom prst="rect">
            <a:avLst/>
          </a:prstGeom>
          <a:noFill/>
        </p:spPr>
        <p:txBody>
          <a:bodyPr wrap="square" rtlCol="0">
            <a:spAutoFit/>
          </a:bodyPr>
          <a:lstStyle/>
          <a:p>
            <a:pPr algn="ctr"/>
            <a:r>
              <a:rPr lang="en-GB" sz="2800" b="1" dirty="0">
                <a:solidFill>
                  <a:srgbClr val="0088CE"/>
                </a:solidFill>
                <a:latin typeface="Arial" panose="020B0604020202020204" pitchFamily="34" charset="0"/>
                <a:cs typeface="Arial" panose="020B0604020202020204" pitchFamily="34" charset="0"/>
              </a:rPr>
              <a:t>Cold read</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Unfamiliar content</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Independent reading</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Reading before studying</a:t>
            </a:r>
          </a:p>
          <a:p>
            <a:pPr marL="457200" indent="-457200">
              <a:buFont typeface="Arial" panose="020B0604020202020204" pitchFamily="34" charset="0"/>
              <a:buChar char="•"/>
            </a:pPr>
            <a:r>
              <a:rPr lang="en-GB" sz="2800" b="1" dirty="0">
                <a:latin typeface="Arial" panose="020B0604020202020204" pitchFamily="34" charset="0"/>
                <a:cs typeface="Arial" panose="020B0604020202020204" pitchFamily="34" charset="0"/>
              </a:rPr>
              <a:t>Choose a more accessible text</a:t>
            </a:r>
          </a:p>
          <a:p>
            <a:pPr marL="457200" indent="-457200">
              <a:buFont typeface="Arial" panose="020B0604020202020204" pitchFamily="34" charset="0"/>
              <a:buChar char="•"/>
            </a:pPr>
            <a:r>
              <a:rPr lang="en-GB" sz="2800" b="1" dirty="0">
                <a:solidFill>
                  <a:srgbClr val="0088CE"/>
                </a:solidFill>
                <a:latin typeface="Arial" panose="020B0604020202020204" pitchFamily="34" charset="0"/>
                <a:cs typeface="Arial" panose="020B0604020202020204" pitchFamily="34" charset="0"/>
              </a:rPr>
              <a:t>or</a:t>
            </a:r>
          </a:p>
          <a:p>
            <a:pPr marL="457200" indent="-457200">
              <a:buFont typeface="Arial" panose="020B0604020202020204" pitchFamily="34" charset="0"/>
              <a:buChar char="•"/>
            </a:pPr>
            <a:r>
              <a:rPr lang="en-GB" sz="2800" b="1" dirty="0">
                <a:latin typeface="Arial" panose="020B0604020202020204" pitchFamily="34" charset="0"/>
                <a:cs typeface="Arial" panose="020B0604020202020204" pitchFamily="34" charset="0"/>
              </a:rPr>
              <a:t>Provide more scaffolding</a:t>
            </a:r>
          </a:p>
        </p:txBody>
      </p:sp>
      <p:sp>
        <p:nvSpPr>
          <p:cNvPr id="7" name="TextBox 6">
            <a:extLst>
              <a:ext uri="{FF2B5EF4-FFF2-40B4-BE49-F238E27FC236}">
                <a16:creationId xmlns:a16="http://schemas.microsoft.com/office/drawing/2014/main" id="{CB2763B4-6B5A-BDDC-5F31-A9378988F910}"/>
              </a:ext>
            </a:extLst>
          </p:cNvPr>
          <p:cNvSpPr txBox="1"/>
          <p:nvPr/>
        </p:nvSpPr>
        <p:spPr>
          <a:xfrm>
            <a:off x="6485164" y="2525483"/>
            <a:ext cx="5456465" cy="3970318"/>
          </a:xfrm>
          <a:prstGeom prst="rect">
            <a:avLst/>
          </a:prstGeom>
          <a:noFill/>
        </p:spPr>
        <p:txBody>
          <a:bodyPr wrap="square" rtlCol="0">
            <a:spAutoFit/>
          </a:bodyPr>
          <a:lstStyle/>
          <a:p>
            <a:pPr algn="ctr"/>
            <a:r>
              <a:rPr lang="en-GB" sz="2800" b="1" dirty="0">
                <a:solidFill>
                  <a:schemeClr val="accent2"/>
                </a:solidFill>
                <a:latin typeface="Arial" panose="020B0604020202020204" pitchFamily="34" charset="0"/>
                <a:cs typeface="Arial" panose="020B0604020202020204" pitchFamily="34" charset="0"/>
              </a:rPr>
              <a:t> Warmed-up read</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Familiar with content</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Know the key vocabulary</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Supported in-lesson reading</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Reading after studying</a:t>
            </a:r>
          </a:p>
          <a:p>
            <a:pPr marL="457200" indent="-457200">
              <a:buFont typeface="Arial" panose="020B0604020202020204" pitchFamily="34" charset="0"/>
              <a:buChar char="•"/>
            </a:pPr>
            <a:r>
              <a:rPr lang="en-GB" sz="2800" b="1" dirty="0">
                <a:latin typeface="Arial" panose="020B0604020202020204" pitchFamily="34" charset="0"/>
                <a:cs typeface="Arial" panose="020B0604020202020204" pitchFamily="34" charset="0"/>
              </a:rPr>
              <a:t>Choose a more challenging text</a:t>
            </a:r>
          </a:p>
          <a:p>
            <a:pPr marL="457200" indent="-457200">
              <a:buFont typeface="Arial" panose="020B0604020202020204" pitchFamily="34" charset="0"/>
              <a:buChar char="•"/>
            </a:pPr>
            <a:r>
              <a:rPr lang="en-GB" sz="2800" b="1" dirty="0">
                <a:latin typeface="Arial" panose="020B0604020202020204" pitchFamily="34" charset="0"/>
                <a:cs typeface="Arial" panose="020B0604020202020204" pitchFamily="34" charset="0"/>
              </a:rPr>
              <a:t>Provide scaffolding as needed</a:t>
            </a:r>
          </a:p>
        </p:txBody>
      </p:sp>
    </p:spTree>
    <p:extLst>
      <p:ext uri="{BB962C8B-B14F-4D97-AF65-F5344CB8AC3E}">
        <p14:creationId xmlns:p14="http://schemas.microsoft.com/office/powerpoint/2010/main" val="413546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Use</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ACDAD5C-37CD-4B17-9D0E-A70342C6E2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B50702-D179-44A5-B9AB-AA23DC8CB620}">
  <ds:schemaRefs>
    <ds:schemaRef ds:uri="http://schemas.microsoft.com/sharepoint/v3/contenttype/forms"/>
  </ds:schemaRefs>
</ds:datastoreItem>
</file>

<file path=customXml/itemProps3.xml><?xml version="1.0" encoding="utf-8"?>
<ds:datastoreItem xmlns:ds="http://schemas.openxmlformats.org/officeDocument/2006/customXml" ds:itemID="{832C2595-059C-46D6-B673-B189FD98F70B}">
  <ds:schemaRefs>
    <ds:schemaRef ds:uri="http://schemas.microsoft.com/sharepoint/v3"/>
    <ds:schemaRef ds:uri="d6c9f295-6866-40ba-9ed9-513ce23f13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www.w3.org/XML/1998/namespace"/>
    <ds:schemaRef ds:uri="7877a85d-1b44-49b4-b533-86f3b630674e"/>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211</TotalTime>
  <Words>750</Words>
  <Application>Microsoft Office PowerPoint</Application>
  <PresentationFormat>Widescreen</PresentationFormat>
  <Paragraphs>94</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2025-05-22T08:54:53Z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