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1" r:id="rId6"/>
    <p:sldId id="258" r:id="rId7"/>
    <p:sldId id="3453" r:id="rId8"/>
    <p:sldId id="3456" r:id="rId9"/>
    <p:sldId id="3448" r:id="rId10"/>
    <p:sldId id="3449" r:id="rId11"/>
    <p:sldId id="3450" r:id="rId12"/>
    <p:sldId id="3451" r:id="rId13"/>
    <p:sldId id="2468" r:id="rId14"/>
    <p:sldId id="26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A302FA-C067-44C1-AA32-C8EB9BF0C2BB}" v="3" dt="2025-05-22T09:18:05.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88" d="100"/>
          <a:sy n="88" d="100"/>
        </p:scale>
        <p:origin x="91" y="5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1D21CF-F296-44E4-970E-EB64CFFE836B}"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GB"/>
        </a:p>
      </dgm:t>
    </dgm:pt>
    <dgm:pt modelId="{17AD10FA-9457-4AA8-8CEA-7986E05A3EDC}">
      <dgm:prSet phldrT="[Text]"/>
      <dgm:spPr/>
      <dgm:t>
        <a:bodyPr/>
        <a:lstStyle/>
        <a:p>
          <a:pPr>
            <a:buFont typeface="Arial" panose="020B0604020202020204" pitchFamily="34" charset="0"/>
            <a:buChar char="•"/>
          </a:pPr>
          <a:r>
            <a:rPr lang="en-GB" dirty="0">
              <a:latin typeface="Arial" panose="020B0604020202020204" pitchFamily="34" charset="0"/>
              <a:cs typeface="Arial" panose="020B0604020202020204" pitchFamily="34" charset="0"/>
            </a:rPr>
            <a:t>Prefixes</a:t>
          </a:r>
        </a:p>
      </dgm:t>
    </dgm:pt>
    <dgm:pt modelId="{64C6D932-DD05-4512-AA8F-94793AAFCAEA}" type="parTrans" cxnId="{E6535480-43DA-4267-94D2-156AD7D2E3CA}">
      <dgm:prSet/>
      <dgm:spPr/>
      <dgm:t>
        <a:bodyPr/>
        <a:lstStyle/>
        <a:p>
          <a:endParaRPr lang="en-GB"/>
        </a:p>
      </dgm:t>
    </dgm:pt>
    <dgm:pt modelId="{DCF4C603-C3CD-4808-AB21-222054B65CEB}" type="sibTrans" cxnId="{E6535480-43DA-4267-94D2-156AD7D2E3CA}">
      <dgm:prSet/>
      <dgm:spPr/>
      <dgm:t>
        <a:bodyPr/>
        <a:lstStyle/>
        <a:p>
          <a:endParaRPr lang="en-GB"/>
        </a:p>
      </dgm:t>
    </dgm:pt>
    <dgm:pt modelId="{54C42A76-8438-494D-846A-61BCA181D3E7}">
      <dgm:prSet/>
      <dgm:spPr/>
      <dgm:t>
        <a:bodyPr/>
        <a:lstStyle/>
        <a:p>
          <a:r>
            <a:rPr lang="en-GB" dirty="0">
              <a:latin typeface="Arial" panose="020B0604020202020204" pitchFamily="34" charset="0"/>
              <a:cs typeface="Arial" panose="020B0604020202020204" pitchFamily="34" charset="0"/>
            </a:rPr>
            <a:t>Suffixes</a:t>
          </a:r>
          <a:endParaRPr lang="en-GB" i="1" dirty="0">
            <a:latin typeface="Arial" panose="020B0604020202020204" pitchFamily="34" charset="0"/>
            <a:cs typeface="Arial" panose="020B0604020202020204" pitchFamily="34" charset="0"/>
          </a:endParaRPr>
        </a:p>
      </dgm:t>
    </dgm:pt>
    <dgm:pt modelId="{A4E15AE0-7BA0-48E6-B0B9-98B6529A7E62}" type="parTrans" cxnId="{679A3B8E-CA18-40E6-8760-4E8B5BEC89E6}">
      <dgm:prSet/>
      <dgm:spPr/>
      <dgm:t>
        <a:bodyPr/>
        <a:lstStyle/>
        <a:p>
          <a:endParaRPr lang="en-GB"/>
        </a:p>
      </dgm:t>
    </dgm:pt>
    <dgm:pt modelId="{D037B115-3AD4-43BC-A665-B11002928C65}" type="sibTrans" cxnId="{679A3B8E-CA18-40E6-8760-4E8B5BEC89E6}">
      <dgm:prSet/>
      <dgm:spPr/>
      <dgm:t>
        <a:bodyPr/>
        <a:lstStyle/>
        <a:p>
          <a:endParaRPr lang="en-GB"/>
        </a:p>
      </dgm:t>
    </dgm:pt>
    <dgm:pt modelId="{F9AC2AC3-B31C-467F-809C-743CAFF3A9C8}">
      <dgm:prSet/>
      <dgm:spPr/>
      <dgm:t>
        <a:bodyPr/>
        <a:lstStyle/>
        <a:p>
          <a:r>
            <a:rPr lang="en-GB" dirty="0">
              <a:latin typeface="Arial" panose="020B0604020202020204" pitchFamily="34" charset="0"/>
              <a:cs typeface="Arial" panose="020B0604020202020204" pitchFamily="34" charset="0"/>
            </a:rPr>
            <a:t>Root words</a:t>
          </a:r>
        </a:p>
      </dgm:t>
    </dgm:pt>
    <dgm:pt modelId="{9E845A42-752B-48E8-A431-5F7A0F500483}" type="parTrans" cxnId="{19A8D10A-6D1B-446F-A895-0982E3EDFADC}">
      <dgm:prSet/>
      <dgm:spPr/>
      <dgm:t>
        <a:bodyPr/>
        <a:lstStyle/>
        <a:p>
          <a:endParaRPr lang="en-GB"/>
        </a:p>
      </dgm:t>
    </dgm:pt>
    <dgm:pt modelId="{75BA59C2-D065-41E9-B5A6-5300F720C997}" type="sibTrans" cxnId="{19A8D10A-6D1B-446F-A895-0982E3EDFADC}">
      <dgm:prSet/>
      <dgm:spPr/>
      <dgm:t>
        <a:bodyPr/>
        <a:lstStyle/>
        <a:p>
          <a:endParaRPr lang="en-GB"/>
        </a:p>
      </dgm:t>
    </dgm:pt>
    <dgm:pt modelId="{66A3D215-0E8B-4E84-AA57-137BF11DC7AC}">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con-</a:t>
          </a:r>
          <a:r>
            <a:rPr lang="en-GB" dirty="0">
              <a:latin typeface="Arial" panose="020B0604020202020204" pitchFamily="34" charset="0"/>
              <a:cs typeface="Arial" panose="020B0604020202020204" pitchFamily="34" charset="0"/>
            </a:rPr>
            <a:t> (together)</a:t>
          </a:r>
        </a:p>
      </dgm:t>
    </dgm:pt>
    <dgm:pt modelId="{7214DD12-6867-40FD-88ED-F2A67D5C527A}" type="parTrans" cxnId="{C1556E28-C79D-4339-86BA-5E628109875B}">
      <dgm:prSet/>
      <dgm:spPr/>
      <dgm:t>
        <a:bodyPr/>
        <a:lstStyle/>
        <a:p>
          <a:endParaRPr lang="en-GB"/>
        </a:p>
      </dgm:t>
    </dgm:pt>
    <dgm:pt modelId="{2DA33CFF-80C9-43DB-AB6B-C737F8188E90}" type="sibTrans" cxnId="{C1556E28-C79D-4339-86BA-5E628109875B}">
      <dgm:prSet/>
      <dgm:spPr/>
      <dgm:t>
        <a:bodyPr/>
        <a:lstStyle/>
        <a:p>
          <a:endParaRPr lang="en-GB"/>
        </a:p>
      </dgm:t>
    </dgm:pt>
    <dgm:pt modelId="{FE511BB6-26D5-4195-A0AA-301093A528A9}">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pro-</a:t>
          </a:r>
          <a:r>
            <a:rPr lang="en-GB" dirty="0">
              <a:latin typeface="Arial" panose="020B0604020202020204" pitchFamily="34" charset="0"/>
              <a:cs typeface="Arial" panose="020B0604020202020204" pitchFamily="34" charset="0"/>
            </a:rPr>
            <a:t> (forward)</a:t>
          </a:r>
        </a:p>
      </dgm:t>
    </dgm:pt>
    <dgm:pt modelId="{D6A30FCF-C368-46E1-88E9-7E87BA729448}" type="parTrans" cxnId="{892A774F-BBBB-4204-B3FA-2BDFFC8A1F2C}">
      <dgm:prSet/>
      <dgm:spPr/>
      <dgm:t>
        <a:bodyPr/>
        <a:lstStyle/>
        <a:p>
          <a:endParaRPr lang="en-GB"/>
        </a:p>
      </dgm:t>
    </dgm:pt>
    <dgm:pt modelId="{536B808C-B340-43E6-96DF-D684005BF5D8}" type="sibTrans" cxnId="{892A774F-BBBB-4204-B3FA-2BDFFC8A1F2C}">
      <dgm:prSet/>
      <dgm:spPr/>
      <dgm:t>
        <a:bodyPr/>
        <a:lstStyle/>
        <a:p>
          <a:endParaRPr lang="en-GB"/>
        </a:p>
      </dgm:t>
    </dgm:pt>
    <dgm:pt modelId="{3D59288D-7A4A-4C35-9009-2D0C3480FDED}">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ab-</a:t>
          </a:r>
          <a:r>
            <a:rPr lang="en-GB" dirty="0">
              <a:latin typeface="Arial" panose="020B0604020202020204" pitchFamily="34" charset="0"/>
              <a:cs typeface="Arial" panose="020B0604020202020204" pitchFamily="34" charset="0"/>
            </a:rPr>
            <a:t> (away from)</a:t>
          </a:r>
        </a:p>
      </dgm:t>
    </dgm:pt>
    <dgm:pt modelId="{91BF3DFA-D32F-499F-9F4E-498679CA0D3D}" type="parTrans" cxnId="{8B24507A-59DE-4336-8169-0EE735C2FD78}">
      <dgm:prSet/>
      <dgm:spPr/>
      <dgm:t>
        <a:bodyPr/>
        <a:lstStyle/>
        <a:p>
          <a:endParaRPr lang="en-GB"/>
        </a:p>
      </dgm:t>
    </dgm:pt>
    <dgm:pt modelId="{CBC2A10C-0FD7-4D10-AC81-87311C4B2FC1}" type="sibTrans" cxnId="{8B24507A-59DE-4336-8169-0EE735C2FD78}">
      <dgm:prSet/>
      <dgm:spPr/>
      <dgm:t>
        <a:bodyPr/>
        <a:lstStyle/>
        <a:p>
          <a:endParaRPr lang="en-GB"/>
        </a:p>
      </dgm:t>
    </dgm:pt>
    <dgm:pt modelId="{282CE58D-711E-4A49-9DE3-4D12F4316668}">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re-</a:t>
          </a:r>
          <a:r>
            <a:rPr lang="en-GB" dirty="0">
              <a:latin typeface="Arial" panose="020B0604020202020204" pitchFamily="34" charset="0"/>
              <a:cs typeface="Arial" panose="020B0604020202020204" pitchFamily="34" charset="0"/>
            </a:rPr>
            <a:t> (back again)</a:t>
          </a:r>
        </a:p>
      </dgm:t>
    </dgm:pt>
    <dgm:pt modelId="{DA8452DD-431A-4861-82B6-2CC327099795}" type="parTrans" cxnId="{FAE5C9A6-D876-4E48-B27E-2C76176B1F6A}">
      <dgm:prSet/>
      <dgm:spPr/>
      <dgm:t>
        <a:bodyPr/>
        <a:lstStyle/>
        <a:p>
          <a:endParaRPr lang="en-GB"/>
        </a:p>
      </dgm:t>
    </dgm:pt>
    <dgm:pt modelId="{AC5BB020-AB9E-4058-B551-92170FE0C449}" type="sibTrans" cxnId="{FAE5C9A6-D876-4E48-B27E-2C76176B1F6A}">
      <dgm:prSet/>
      <dgm:spPr/>
      <dgm:t>
        <a:bodyPr/>
        <a:lstStyle/>
        <a:p>
          <a:endParaRPr lang="en-GB"/>
        </a:p>
      </dgm:t>
    </dgm:pt>
    <dgm:pt modelId="{43EEEA54-FFB1-4494-ADFC-FE7C26364416}">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de-</a:t>
          </a:r>
          <a:r>
            <a:rPr lang="en-GB" dirty="0">
              <a:latin typeface="Arial" panose="020B0604020202020204" pitchFamily="34" charset="0"/>
              <a:cs typeface="Arial" panose="020B0604020202020204" pitchFamily="34" charset="0"/>
            </a:rPr>
            <a:t> (from, down from)</a:t>
          </a:r>
        </a:p>
      </dgm:t>
    </dgm:pt>
    <dgm:pt modelId="{9C311128-3177-458B-8EC9-23006A804665}" type="parTrans" cxnId="{F0E232AB-8929-44B8-9A53-7924ACECB3A6}">
      <dgm:prSet/>
      <dgm:spPr/>
      <dgm:t>
        <a:bodyPr/>
        <a:lstStyle/>
        <a:p>
          <a:endParaRPr lang="en-GB"/>
        </a:p>
      </dgm:t>
    </dgm:pt>
    <dgm:pt modelId="{4322D4E0-E8D6-464B-9AD0-99392C7AFFEB}" type="sibTrans" cxnId="{F0E232AB-8929-44B8-9A53-7924ACECB3A6}">
      <dgm:prSet/>
      <dgm:spPr/>
      <dgm:t>
        <a:bodyPr/>
        <a:lstStyle/>
        <a:p>
          <a:endParaRPr lang="en-GB"/>
        </a:p>
      </dgm:t>
    </dgm:pt>
    <dgm:pt modelId="{A6A64E53-C8DD-4438-83A6-835231A07F65}">
      <dgm:prSet phldrT="[Text]"/>
      <dgm:spPr/>
      <dgm:t>
        <a:bodyPr/>
        <a:lstStyle/>
        <a:p>
          <a:pPr>
            <a:buFont typeface="Arial" panose="020B0604020202020204" pitchFamily="34" charset="0"/>
            <a:buChar char="•"/>
          </a:pPr>
          <a:r>
            <a:rPr lang="en-GB" i="1" dirty="0">
              <a:latin typeface="Arial" panose="020B0604020202020204" pitchFamily="34" charset="0"/>
              <a:cs typeface="Arial" panose="020B0604020202020204" pitchFamily="34" charset="0"/>
            </a:rPr>
            <a:t>in-</a:t>
          </a:r>
          <a:r>
            <a:rPr lang="en-GB" dirty="0">
              <a:latin typeface="Arial" panose="020B0604020202020204" pitchFamily="34" charset="0"/>
              <a:cs typeface="Arial" panose="020B0604020202020204" pitchFamily="34" charset="0"/>
            </a:rPr>
            <a:t> (in, into)</a:t>
          </a:r>
        </a:p>
      </dgm:t>
    </dgm:pt>
    <dgm:pt modelId="{F38809BB-A785-4E01-BED2-DECC9EAEB8DA}" type="parTrans" cxnId="{9D880B90-3BB3-413A-9A0B-F6A51A31C780}">
      <dgm:prSet/>
      <dgm:spPr/>
      <dgm:t>
        <a:bodyPr/>
        <a:lstStyle/>
        <a:p>
          <a:endParaRPr lang="en-GB"/>
        </a:p>
      </dgm:t>
    </dgm:pt>
    <dgm:pt modelId="{BC822B8F-8089-4658-B29E-72A264096BA9}" type="sibTrans" cxnId="{9D880B90-3BB3-413A-9A0B-F6A51A31C780}">
      <dgm:prSet/>
      <dgm:spPr/>
      <dgm:t>
        <a:bodyPr/>
        <a:lstStyle/>
        <a:p>
          <a:endParaRPr lang="en-GB"/>
        </a:p>
      </dgm:t>
    </dgm:pt>
    <dgm:pt modelId="{AE47BB84-69C3-43AC-8A39-D990F1F2BFE0}">
      <dgm:prSet/>
      <dgm:spPr/>
      <dgm:t>
        <a:bodyPr/>
        <a:lstStyle/>
        <a:p>
          <a:r>
            <a:rPr lang="en-GB"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or/-er</a:t>
          </a:r>
          <a:r>
            <a:rPr lang="en-GB" dirty="0">
              <a:latin typeface="Arial" panose="020B0604020202020204" pitchFamily="34" charset="0"/>
              <a:cs typeface="Arial" panose="020B0604020202020204" pitchFamily="34" charset="0"/>
            </a:rPr>
            <a:t> (noun: someone who does)</a:t>
          </a:r>
          <a:endParaRPr lang="en-GB" i="1" dirty="0">
            <a:latin typeface="Arial" panose="020B0604020202020204" pitchFamily="34" charset="0"/>
            <a:cs typeface="Arial" panose="020B0604020202020204" pitchFamily="34" charset="0"/>
          </a:endParaRPr>
        </a:p>
      </dgm:t>
    </dgm:pt>
    <dgm:pt modelId="{D08020D5-46E4-4393-B369-208367371D66}" type="parTrans" cxnId="{0AD0E152-F764-4A8E-8F87-E379E1A9E0C8}">
      <dgm:prSet/>
      <dgm:spPr/>
      <dgm:t>
        <a:bodyPr/>
        <a:lstStyle/>
        <a:p>
          <a:endParaRPr lang="en-GB"/>
        </a:p>
      </dgm:t>
    </dgm:pt>
    <dgm:pt modelId="{2C5CB581-AAB7-457C-86B1-096F9D723ABE}" type="sibTrans" cxnId="{0AD0E152-F764-4A8E-8F87-E379E1A9E0C8}">
      <dgm:prSet/>
      <dgm:spPr/>
      <dgm:t>
        <a:bodyPr/>
        <a:lstStyle/>
        <a:p>
          <a:endParaRPr lang="en-GB"/>
        </a:p>
      </dgm:t>
    </dgm:pt>
    <dgm:pt modelId="{5CE3EFAC-2402-4E8E-8B1C-AB8B958BC5EC}">
      <dgm:prSet/>
      <dgm:spPr/>
      <dgm:t>
        <a:bodyPr/>
        <a:lstStyle/>
        <a:p>
          <a:r>
            <a:rPr lang="en-GB" i="1" dirty="0">
              <a:latin typeface="Arial" panose="020B0604020202020204" pitchFamily="34" charset="0"/>
              <a:cs typeface="Arial" panose="020B0604020202020204" pitchFamily="34" charset="0"/>
            </a:rPr>
            <a:t>-(t)ion </a:t>
          </a:r>
          <a:r>
            <a:rPr lang="en-GB" i="0" dirty="0">
              <a:latin typeface="Arial" panose="020B0604020202020204" pitchFamily="34" charset="0"/>
              <a:cs typeface="Arial" panose="020B0604020202020204" pitchFamily="34" charset="0"/>
            </a:rPr>
            <a:t>(noun: the </a:t>
          </a:r>
          <a:r>
            <a:rPr lang="en-GB" dirty="0">
              <a:latin typeface="Arial" panose="020B0604020202020204" pitchFamily="34" charset="0"/>
              <a:cs typeface="Arial" panose="020B0604020202020204" pitchFamily="34" charset="0"/>
            </a:rPr>
            <a:t>act, process or state of)</a:t>
          </a:r>
          <a:endParaRPr lang="en-GB" i="1" dirty="0">
            <a:latin typeface="Arial" panose="020B0604020202020204" pitchFamily="34" charset="0"/>
            <a:cs typeface="Arial" panose="020B0604020202020204" pitchFamily="34" charset="0"/>
          </a:endParaRPr>
        </a:p>
      </dgm:t>
    </dgm:pt>
    <dgm:pt modelId="{7F2E7B0A-1EEC-414F-9704-FA406BE3A506}" type="parTrans" cxnId="{70A936F8-5D75-4F32-BD28-46E3ED3458B3}">
      <dgm:prSet/>
      <dgm:spPr/>
      <dgm:t>
        <a:bodyPr/>
        <a:lstStyle/>
        <a:p>
          <a:endParaRPr lang="en-GB"/>
        </a:p>
      </dgm:t>
    </dgm:pt>
    <dgm:pt modelId="{6E64D7BE-93F2-40C0-A12D-4235C77EAA00}" type="sibTrans" cxnId="{70A936F8-5D75-4F32-BD28-46E3ED3458B3}">
      <dgm:prSet/>
      <dgm:spPr/>
      <dgm:t>
        <a:bodyPr/>
        <a:lstStyle/>
        <a:p>
          <a:endParaRPr lang="en-GB"/>
        </a:p>
      </dgm:t>
    </dgm:pt>
    <dgm:pt modelId="{EB96D870-D32B-4B23-8808-E61D731CAF55}">
      <dgm:prSet/>
      <dgm:spPr/>
      <dgm:t>
        <a:bodyPr/>
        <a:lstStyle/>
        <a:p>
          <a:r>
            <a:rPr lang="en-GB" i="1" dirty="0">
              <a:latin typeface="Arial" panose="020B0604020202020204" pitchFamily="34" charset="0"/>
              <a:cs typeface="Arial" panose="020B0604020202020204" pitchFamily="34" charset="0"/>
            </a:rPr>
            <a:t>-</a:t>
          </a:r>
          <a:r>
            <a:rPr lang="en-GB" i="1" dirty="0" err="1">
              <a:latin typeface="Arial" panose="020B0604020202020204" pitchFamily="34" charset="0"/>
              <a:cs typeface="Arial" panose="020B0604020202020204" pitchFamily="34" charset="0"/>
            </a:rPr>
            <a:t>ence</a:t>
          </a:r>
          <a:r>
            <a:rPr lang="en-GB" i="1" dirty="0">
              <a:latin typeface="Arial" panose="020B0604020202020204" pitchFamily="34" charset="0"/>
              <a:cs typeface="Arial" panose="020B0604020202020204" pitchFamily="34" charset="0"/>
            </a:rPr>
            <a:t> </a:t>
          </a:r>
          <a:r>
            <a:rPr lang="en-GB" i="0" dirty="0">
              <a:latin typeface="Arial" panose="020B0604020202020204" pitchFamily="34" charset="0"/>
              <a:cs typeface="Arial" panose="020B0604020202020204" pitchFamily="34" charset="0"/>
            </a:rPr>
            <a:t>(noun: </a:t>
          </a:r>
          <a:r>
            <a:rPr lang="en-GB" dirty="0">
              <a:latin typeface="Arial" panose="020B0604020202020204" pitchFamily="34" charset="0"/>
              <a:cs typeface="Arial" panose="020B0604020202020204" pitchFamily="34" charset="0"/>
            </a:rPr>
            <a:t>action, state or quality)</a:t>
          </a:r>
          <a:endParaRPr lang="en-GB" i="1" dirty="0">
            <a:latin typeface="Arial" panose="020B0604020202020204" pitchFamily="34" charset="0"/>
            <a:cs typeface="Arial" panose="020B0604020202020204" pitchFamily="34" charset="0"/>
          </a:endParaRPr>
        </a:p>
      </dgm:t>
    </dgm:pt>
    <dgm:pt modelId="{BA178969-9CE3-4FB2-AF0A-33B27CBD6AB1}" type="parTrans" cxnId="{1B7C4C59-FC50-4B5C-B1A0-19CF0DAA91BB}">
      <dgm:prSet/>
      <dgm:spPr/>
      <dgm:t>
        <a:bodyPr/>
        <a:lstStyle/>
        <a:p>
          <a:endParaRPr lang="en-GB"/>
        </a:p>
      </dgm:t>
    </dgm:pt>
    <dgm:pt modelId="{9956DB9B-B87B-446D-A9FE-7548320D8D9F}" type="sibTrans" cxnId="{1B7C4C59-FC50-4B5C-B1A0-19CF0DAA91BB}">
      <dgm:prSet/>
      <dgm:spPr/>
      <dgm:t>
        <a:bodyPr/>
        <a:lstStyle/>
        <a:p>
          <a:endParaRPr lang="en-GB"/>
        </a:p>
      </dgm:t>
    </dgm:pt>
    <dgm:pt modelId="{36412BE3-CD38-4436-B656-78711C94A6F7}">
      <dgm:prSet/>
      <dgm:spPr/>
      <dgm:t>
        <a:bodyPr/>
        <a:lstStyle/>
        <a:p>
          <a:r>
            <a:rPr lang="en-GB" i="1" dirty="0">
              <a:latin typeface="Arial" panose="020B0604020202020204" pitchFamily="34" charset="0"/>
              <a:cs typeface="Arial" panose="020B0604020202020204" pitchFamily="34" charset="0"/>
            </a:rPr>
            <a:t>duct </a:t>
          </a:r>
          <a:r>
            <a:rPr lang="en-GB" dirty="0">
              <a:latin typeface="Arial" panose="020B0604020202020204" pitchFamily="34" charset="0"/>
              <a:cs typeface="Arial" panose="020B0604020202020204" pitchFamily="34" charset="0"/>
            </a:rPr>
            <a:t>(lead, take)</a:t>
          </a:r>
        </a:p>
      </dgm:t>
    </dgm:pt>
    <dgm:pt modelId="{3A42D32A-E489-4A1B-8508-B37567B544CC}" type="parTrans" cxnId="{C44BD2ED-7E2E-4EAA-9530-29589F3A1584}">
      <dgm:prSet/>
      <dgm:spPr/>
      <dgm:t>
        <a:bodyPr/>
        <a:lstStyle/>
        <a:p>
          <a:endParaRPr lang="en-GB"/>
        </a:p>
      </dgm:t>
    </dgm:pt>
    <dgm:pt modelId="{2AB4D6B7-131A-43F5-A3BF-27C109804787}" type="sibTrans" cxnId="{C44BD2ED-7E2E-4EAA-9530-29589F3A1584}">
      <dgm:prSet/>
      <dgm:spPr/>
      <dgm:t>
        <a:bodyPr/>
        <a:lstStyle/>
        <a:p>
          <a:endParaRPr lang="en-GB"/>
        </a:p>
      </dgm:t>
    </dgm:pt>
    <dgm:pt modelId="{CFBF2689-01D9-4E4E-8E5B-E272E01C26B1}">
      <dgm:prSet/>
      <dgm:spPr/>
      <dgm:t>
        <a:bodyPr/>
        <a:lstStyle/>
        <a:p>
          <a:r>
            <a:rPr lang="en-GB" i="1" dirty="0">
              <a:latin typeface="Arial" panose="020B0604020202020204" pitchFamily="34" charset="0"/>
              <a:cs typeface="Arial" panose="020B0604020202020204" pitchFamily="34" charset="0"/>
            </a:rPr>
            <a:t>fer </a:t>
          </a:r>
          <a:r>
            <a:rPr lang="en-GB" dirty="0">
              <a:latin typeface="Arial" panose="020B0604020202020204" pitchFamily="34" charset="0"/>
              <a:cs typeface="Arial" panose="020B0604020202020204" pitchFamily="34" charset="0"/>
            </a:rPr>
            <a:t>(bring, carry)</a:t>
          </a:r>
        </a:p>
      </dgm:t>
    </dgm:pt>
    <dgm:pt modelId="{4E072DCA-D44A-449B-B457-D7ED2D290BCC}" type="parTrans" cxnId="{D0CE2CD6-1B4B-4657-B628-4159A2E92326}">
      <dgm:prSet/>
      <dgm:spPr/>
      <dgm:t>
        <a:bodyPr/>
        <a:lstStyle/>
        <a:p>
          <a:endParaRPr lang="en-GB"/>
        </a:p>
      </dgm:t>
    </dgm:pt>
    <dgm:pt modelId="{EB025164-79F3-400E-BC8D-343E427EFBC3}" type="sibTrans" cxnId="{D0CE2CD6-1B4B-4657-B628-4159A2E92326}">
      <dgm:prSet/>
      <dgm:spPr/>
      <dgm:t>
        <a:bodyPr/>
        <a:lstStyle/>
        <a:p>
          <a:endParaRPr lang="en-GB"/>
        </a:p>
      </dgm:t>
    </dgm:pt>
    <dgm:pt modelId="{D8B90108-9138-42D8-804F-ABE978BC6403}">
      <dgm:prSet/>
      <dgm:spPr/>
      <dgm:t>
        <a:bodyPr/>
        <a:lstStyle/>
        <a:p>
          <a:r>
            <a:rPr lang="en-GB" i="1" dirty="0" err="1">
              <a:latin typeface="Arial" panose="020B0604020202020204" pitchFamily="34" charset="0"/>
              <a:cs typeface="Arial" panose="020B0604020202020204" pitchFamily="34" charset="0"/>
            </a:rPr>
            <a:t>fac</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(do, make)</a:t>
          </a:r>
        </a:p>
      </dgm:t>
    </dgm:pt>
    <dgm:pt modelId="{3B5CDAAF-A663-41EE-96D5-D11B45F394ED}" type="parTrans" cxnId="{7A50E137-1910-47C2-9290-8AB7B94703EF}">
      <dgm:prSet/>
      <dgm:spPr/>
      <dgm:t>
        <a:bodyPr/>
        <a:lstStyle/>
        <a:p>
          <a:endParaRPr lang="en-GB"/>
        </a:p>
      </dgm:t>
    </dgm:pt>
    <dgm:pt modelId="{70AEF6A4-2B68-4DAC-BBA0-07B6D34810B1}" type="sibTrans" cxnId="{7A50E137-1910-47C2-9290-8AB7B94703EF}">
      <dgm:prSet/>
      <dgm:spPr/>
      <dgm:t>
        <a:bodyPr/>
        <a:lstStyle/>
        <a:p>
          <a:endParaRPr lang="en-GB"/>
        </a:p>
      </dgm:t>
    </dgm:pt>
    <dgm:pt modelId="{2D34C9B5-0A4F-48D5-A664-5E8A164CA5E7}">
      <dgm:prSet/>
      <dgm:spPr/>
      <dgm:t>
        <a:bodyPr/>
        <a:lstStyle/>
        <a:p>
          <a:r>
            <a:rPr lang="en-GB" i="1" dirty="0">
              <a:latin typeface="Arial" panose="020B0604020202020204" pitchFamily="34" charset="0"/>
              <a:cs typeface="Arial" panose="020B0604020202020204" pitchFamily="34" charset="0"/>
            </a:rPr>
            <a:t>-</a:t>
          </a:r>
          <a:r>
            <a:rPr lang="en-GB" i="1" dirty="0" err="1">
              <a:latin typeface="Arial" panose="020B0604020202020204" pitchFamily="34" charset="0"/>
              <a:cs typeface="Arial" panose="020B0604020202020204" pitchFamily="34" charset="0"/>
            </a:rPr>
            <a:t>ive</a:t>
          </a:r>
          <a:r>
            <a:rPr lang="en-GB" i="1" dirty="0">
              <a:latin typeface="Arial" panose="020B0604020202020204" pitchFamily="34" charset="0"/>
              <a:cs typeface="Arial" panose="020B0604020202020204" pitchFamily="34" charset="0"/>
            </a:rPr>
            <a:t> </a:t>
          </a:r>
          <a:r>
            <a:rPr lang="en-GB" i="0" dirty="0">
              <a:latin typeface="Arial" panose="020B0604020202020204" pitchFamily="34" charset="0"/>
              <a:cs typeface="Arial" panose="020B0604020202020204" pitchFamily="34" charset="0"/>
            </a:rPr>
            <a:t>(adjective: tending to, causing)</a:t>
          </a:r>
          <a:endParaRPr lang="en-GB" i="1" dirty="0">
            <a:latin typeface="Arial" panose="020B0604020202020204" pitchFamily="34" charset="0"/>
            <a:cs typeface="Arial" panose="020B0604020202020204" pitchFamily="34" charset="0"/>
          </a:endParaRPr>
        </a:p>
      </dgm:t>
    </dgm:pt>
    <dgm:pt modelId="{4852C956-1479-48D7-B359-62985C540320}" type="parTrans" cxnId="{5EFEA5A7-5ABE-4D20-8703-09D044434E7A}">
      <dgm:prSet/>
      <dgm:spPr/>
      <dgm:t>
        <a:bodyPr/>
        <a:lstStyle/>
        <a:p>
          <a:endParaRPr lang="en-GB"/>
        </a:p>
      </dgm:t>
    </dgm:pt>
    <dgm:pt modelId="{FC4B2357-9ABE-4D12-A2DB-2E60EF77E276}" type="sibTrans" cxnId="{5EFEA5A7-5ABE-4D20-8703-09D044434E7A}">
      <dgm:prSet/>
      <dgm:spPr/>
      <dgm:t>
        <a:bodyPr/>
        <a:lstStyle/>
        <a:p>
          <a:endParaRPr lang="en-GB"/>
        </a:p>
      </dgm:t>
    </dgm:pt>
    <dgm:pt modelId="{0694A653-1A9D-4389-906B-109572C92A77}">
      <dgm:prSet/>
      <dgm:spPr/>
      <dgm:t>
        <a:bodyPr/>
        <a:lstStyle/>
        <a:p>
          <a:r>
            <a:rPr lang="en-GB" i="1" dirty="0">
              <a:latin typeface="Arial" panose="020B0604020202020204" pitchFamily="34" charset="0"/>
              <a:cs typeface="Arial" panose="020B0604020202020204" pitchFamily="34" charset="0"/>
            </a:rPr>
            <a:t>tract</a:t>
          </a:r>
          <a:r>
            <a:rPr lang="en-GB" i="0" dirty="0">
              <a:latin typeface="Arial" panose="020B0604020202020204" pitchFamily="34" charset="0"/>
              <a:cs typeface="Arial" panose="020B0604020202020204" pitchFamily="34" charset="0"/>
            </a:rPr>
            <a:t> (drag, pull)</a:t>
          </a:r>
          <a:endParaRPr lang="en-GB" i="1" dirty="0">
            <a:latin typeface="Arial" panose="020B0604020202020204" pitchFamily="34" charset="0"/>
            <a:cs typeface="Arial" panose="020B0604020202020204" pitchFamily="34" charset="0"/>
          </a:endParaRPr>
        </a:p>
      </dgm:t>
    </dgm:pt>
    <dgm:pt modelId="{631F1989-C280-4681-985B-24DD58C31199}" type="parTrans" cxnId="{EEDB4AED-C323-4CA6-8D49-0FCA3553403A}">
      <dgm:prSet/>
      <dgm:spPr/>
      <dgm:t>
        <a:bodyPr/>
        <a:lstStyle/>
        <a:p>
          <a:endParaRPr lang="en-GB"/>
        </a:p>
      </dgm:t>
    </dgm:pt>
    <dgm:pt modelId="{8972807E-233C-4E0E-9035-87CBEF9F7500}" type="sibTrans" cxnId="{EEDB4AED-C323-4CA6-8D49-0FCA3553403A}">
      <dgm:prSet/>
      <dgm:spPr/>
      <dgm:t>
        <a:bodyPr/>
        <a:lstStyle/>
        <a:p>
          <a:endParaRPr lang="en-GB"/>
        </a:p>
      </dgm:t>
    </dgm:pt>
    <dgm:pt modelId="{B4A6861E-16C7-4356-BDFE-89373BCC45AA}" type="pres">
      <dgm:prSet presAssocID="{0C1D21CF-F296-44E4-970E-EB64CFFE836B}" presName="Name0" presStyleCnt="0">
        <dgm:presLayoutVars>
          <dgm:dir/>
          <dgm:animLvl val="lvl"/>
          <dgm:resizeHandles val="exact"/>
        </dgm:presLayoutVars>
      </dgm:prSet>
      <dgm:spPr/>
    </dgm:pt>
    <dgm:pt modelId="{676322D7-DA30-49FB-9C4F-1DD74F1606B1}" type="pres">
      <dgm:prSet presAssocID="{17AD10FA-9457-4AA8-8CEA-7986E05A3EDC}" presName="composite" presStyleCnt="0"/>
      <dgm:spPr/>
    </dgm:pt>
    <dgm:pt modelId="{CAFEA735-E567-4351-AC98-E58ED6F0B1DA}" type="pres">
      <dgm:prSet presAssocID="{17AD10FA-9457-4AA8-8CEA-7986E05A3EDC}" presName="parTx" presStyleLbl="alignNode1" presStyleIdx="0" presStyleCnt="3">
        <dgm:presLayoutVars>
          <dgm:chMax val="0"/>
          <dgm:chPref val="0"/>
          <dgm:bulletEnabled val="1"/>
        </dgm:presLayoutVars>
      </dgm:prSet>
      <dgm:spPr/>
    </dgm:pt>
    <dgm:pt modelId="{8B7A8095-AC5C-48B8-8AED-56F7B4C337D0}" type="pres">
      <dgm:prSet presAssocID="{17AD10FA-9457-4AA8-8CEA-7986E05A3EDC}" presName="desTx" presStyleLbl="alignAccFollowNode1" presStyleIdx="0" presStyleCnt="3">
        <dgm:presLayoutVars>
          <dgm:bulletEnabled val="1"/>
        </dgm:presLayoutVars>
      </dgm:prSet>
      <dgm:spPr/>
    </dgm:pt>
    <dgm:pt modelId="{846FAE32-19AA-4C63-B532-9842550BF199}" type="pres">
      <dgm:prSet presAssocID="{DCF4C603-C3CD-4808-AB21-222054B65CEB}" presName="space" presStyleCnt="0"/>
      <dgm:spPr/>
    </dgm:pt>
    <dgm:pt modelId="{EA4C5DF5-1B32-4FE7-B93C-3DBB2D6F59DD}" type="pres">
      <dgm:prSet presAssocID="{54C42A76-8438-494D-846A-61BCA181D3E7}" presName="composite" presStyleCnt="0"/>
      <dgm:spPr/>
    </dgm:pt>
    <dgm:pt modelId="{E932F139-D4FD-4B0C-B0A6-24B645ECA40E}" type="pres">
      <dgm:prSet presAssocID="{54C42A76-8438-494D-846A-61BCA181D3E7}" presName="parTx" presStyleLbl="alignNode1" presStyleIdx="1" presStyleCnt="3">
        <dgm:presLayoutVars>
          <dgm:chMax val="0"/>
          <dgm:chPref val="0"/>
          <dgm:bulletEnabled val="1"/>
        </dgm:presLayoutVars>
      </dgm:prSet>
      <dgm:spPr/>
    </dgm:pt>
    <dgm:pt modelId="{F0E26909-A6E0-4FA2-934D-92AB3EB90596}" type="pres">
      <dgm:prSet presAssocID="{54C42A76-8438-494D-846A-61BCA181D3E7}" presName="desTx" presStyleLbl="alignAccFollowNode1" presStyleIdx="1" presStyleCnt="3">
        <dgm:presLayoutVars>
          <dgm:bulletEnabled val="1"/>
        </dgm:presLayoutVars>
      </dgm:prSet>
      <dgm:spPr/>
    </dgm:pt>
    <dgm:pt modelId="{F9DF0187-73AA-42E6-98F0-F00255CFF0DD}" type="pres">
      <dgm:prSet presAssocID="{D037B115-3AD4-43BC-A665-B11002928C65}" presName="space" presStyleCnt="0"/>
      <dgm:spPr/>
    </dgm:pt>
    <dgm:pt modelId="{F8339B92-D607-43C3-9708-1F7A3E8F3E5C}" type="pres">
      <dgm:prSet presAssocID="{F9AC2AC3-B31C-467F-809C-743CAFF3A9C8}" presName="composite" presStyleCnt="0"/>
      <dgm:spPr/>
    </dgm:pt>
    <dgm:pt modelId="{54CC5528-8BD6-4747-BE13-5CD77EC95F6F}" type="pres">
      <dgm:prSet presAssocID="{F9AC2AC3-B31C-467F-809C-743CAFF3A9C8}" presName="parTx" presStyleLbl="alignNode1" presStyleIdx="2" presStyleCnt="3">
        <dgm:presLayoutVars>
          <dgm:chMax val="0"/>
          <dgm:chPref val="0"/>
          <dgm:bulletEnabled val="1"/>
        </dgm:presLayoutVars>
      </dgm:prSet>
      <dgm:spPr/>
    </dgm:pt>
    <dgm:pt modelId="{139F8ECB-BD5F-4E1D-ADA0-DA1384465EB1}" type="pres">
      <dgm:prSet presAssocID="{F9AC2AC3-B31C-467F-809C-743CAFF3A9C8}" presName="desTx" presStyleLbl="alignAccFollowNode1" presStyleIdx="2" presStyleCnt="3">
        <dgm:presLayoutVars>
          <dgm:bulletEnabled val="1"/>
        </dgm:presLayoutVars>
      </dgm:prSet>
      <dgm:spPr/>
    </dgm:pt>
  </dgm:ptLst>
  <dgm:cxnLst>
    <dgm:cxn modelId="{19A8D10A-6D1B-446F-A895-0982E3EDFADC}" srcId="{0C1D21CF-F296-44E4-970E-EB64CFFE836B}" destId="{F9AC2AC3-B31C-467F-809C-743CAFF3A9C8}" srcOrd="2" destOrd="0" parTransId="{9E845A42-752B-48E8-A431-5F7A0F500483}" sibTransId="{75BA59C2-D065-41E9-B5A6-5300F720C997}"/>
    <dgm:cxn modelId="{2D8B7712-06AC-4DD2-BCE7-E36C560CE2E9}" type="presOf" srcId="{5CE3EFAC-2402-4E8E-8B1C-AB8B958BC5EC}" destId="{F0E26909-A6E0-4FA2-934D-92AB3EB90596}" srcOrd="0" destOrd="1" presId="urn:microsoft.com/office/officeart/2005/8/layout/hList1"/>
    <dgm:cxn modelId="{BC537B19-2C12-471C-B598-C1C04407BA6A}" type="presOf" srcId="{F9AC2AC3-B31C-467F-809C-743CAFF3A9C8}" destId="{54CC5528-8BD6-4747-BE13-5CD77EC95F6F}" srcOrd="0" destOrd="0" presId="urn:microsoft.com/office/officeart/2005/8/layout/hList1"/>
    <dgm:cxn modelId="{E6DE5A24-83DF-4D8B-8A22-DBC1818192A1}" type="presOf" srcId="{17AD10FA-9457-4AA8-8CEA-7986E05A3EDC}" destId="{CAFEA735-E567-4351-AC98-E58ED6F0B1DA}" srcOrd="0" destOrd="0" presId="urn:microsoft.com/office/officeart/2005/8/layout/hList1"/>
    <dgm:cxn modelId="{C1556E28-C79D-4339-86BA-5E628109875B}" srcId="{17AD10FA-9457-4AA8-8CEA-7986E05A3EDC}" destId="{66A3D215-0E8B-4E84-AA57-137BF11DC7AC}" srcOrd="0" destOrd="0" parTransId="{7214DD12-6867-40FD-88ED-F2A67D5C527A}" sibTransId="{2DA33CFF-80C9-43DB-AB6B-C737F8188E90}"/>
    <dgm:cxn modelId="{7A50E137-1910-47C2-9290-8AB7B94703EF}" srcId="{F9AC2AC3-B31C-467F-809C-743CAFF3A9C8}" destId="{D8B90108-9138-42D8-804F-ABE978BC6403}" srcOrd="2" destOrd="0" parTransId="{3B5CDAAF-A663-41EE-96D5-D11B45F394ED}" sibTransId="{70AEF6A4-2B68-4DAC-BBA0-07B6D34810B1}"/>
    <dgm:cxn modelId="{4DBFAA64-D133-4287-A4EF-F1CD991A7BB0}" type="presOf" srcId="{43EEEA54-FFB1-4494-ADFC-FE7C26364416}" destId="{8B7A8095-AC5C-48B8-8AED-56F7B4C337D0}" srcOrd="0" destOrd="4" presId="urn:microsoft.com/office/officeart/2005/8/layout/hList1"/>
    <dgm:cxn modelId="{B2D5BD68-1620-4007-8701-CA1F98541DC6}" type="presOf" srcId="{D8B90108-9138-42D8-804F-ABE978BC6403}" destId="{139F8ECB-BD5F-4E1D-ADA0-DA1384465EB1}" srcOrd="0" destOrd="2" presId="urn:microsoft.com/office/officeart/2005/8/layout/hList1"/>
    <dgm:cxn modelId="{892A774F-BBBB-4204-B3FA-2BDFFC8A1F2C}" srcId="{17AD10FA-9457-4AA8-8CEA-7986E05A3EDC}" destId="{FE511BB6-26D5-4195-A0AA-301093A528A9}" srcOrd="1" destOrd="0" parTransId="{D6A30FCF-C368-46E1-88E9-7E87BA729448}" sibTransId="{536B808C-B340-43E6-96DF-D684005BF5D8}"/>
    <dgm:cxn modelId="{0AD0E152-F764-4A8E-8F87-E379E1A9E0C8}" srcId="{54C42A76-8438-494D-846A-61BCA181D3E7}" destId="{AE47BB84-69C3-43AC-8A39-D990F1F2BFE0}" srcOrd="0" destOrd="0" parTransId="{D08020D5-46E4-4393-B369-208367371D66}" sibTransId="{2C5CB581-AAB7-457C-86B1-096F9D723ABE}"/>
    <dgm:cxn modelId="{E1853F77-B47A-41BE-8241-D3B189F6745D}" type="presOf" srcId="{0C1D21CF-F296-44E4-970E-EB64CFFE836B}" destId="{B4A6861E-16C7-4356-BDFE-89373BCC45AA}" srcOrd="0" destOrd="0" presId="urn:microsoft.com/office/officeart/2005/8/layout/hList1"/>
    <dgm:cxn modelId="{1B7C4C59-FC50-4B5C-B1A0-19CF0DAA91BB}" srcId="{54C42A76-8438-494D-846A-61BCA181D3E7}" destId="{EB96D870-D32B-4B23-8808-E61D731CAF55}" srcOrd="2" destOrd="0" parTransId="{BA178969-9CE3-4FB2-AF0A-33B27CBD6AB1}" sibTransId="{9956DB9B-B87B-446D-A9FE-7548320D8D9F}"/>
    <dgm:cxn modelId="{8B24507A-59DE-4336-8169-0EE735C2FD78}" srcId="{17AD10FA-9457-4AA8-8CEA-7986E05A3EDC}" destId="{3D59288D-7A4A-4C35-9009-2D0C3480FDED}" srcOrd="2" destOrd="0" parTransId="{91BF3DFA-D32F-499F-9F4E-498679CA0D3D}" sibTransId="{CBC2A10C-0FD7-4D10-AC81-87311C4B2FC1}"/>
    <dgm:cxn modelId="{8A0CFA7A-F36E-4F49-B02C-65EA52A6C6E5}" type="presOf" srcId="{0694A653-1A9D-4389-906B-109572C92A77}" destId="{139F8ECB-BD5F-4E1D-ADA0-DA1384465EB1}" srcOrd="0" destOrd="3" presId="urn:microsoft.com/office/officeart/2005/8/layout/hList1"/>
    <dgm:cxn modelId="{E6535480-43DA-4267-94D2-156AD7D2E3CA}" srcId="{0C1D21CF-F296-44E4-970E-EB64CFFE836B}" destId="{17AD10FA-9457-4AA8-8CEA-7986E05A3EDC}" srcOrd="0" destOrd="0" parTransId="{64C6D932-DD05-4512-AA8F-94793AAFCAEA}" sibTransId="{DCF4C603-C3CD-4808-AB21-222054B65CEB}"/>
    <dgm:cxn modelId="{27EE7A87-2A0A-4E05-84B4-EA9BA6B2A103}" type="presOf" srcId="{A6A64E53-C8DD-4438-83A6-835231A07F65}" destId="{8B7A8095-AC5C-48B8-8AED-56F7B4C337D0}" srcOrd="0" destOrd="5" presId="urn:microsoft.com/office/officeart/2005/8/layout/hList1"/>
    <dgm:cxn modelId="{2EB70B8B-93D8-4F51-8188-8BFF987A7C44}" type="presOf" srcId="{EB96D870-D32B-4B23-8808-E61D731CAF55}" destId="{F0E26909-A6E0-4FA2-934D-92AB3EB90596}" srcOrd="0" destOrd="2" presId="urn:microsoft.com/office/officeart/2005/8/layout/hList1"/>
    <dgm:cxn modelId="{7A7E5F8C-9D81-4FED-AB5F-11E5A1DD3CE5}" type="presOf" srcId="{54C42A76-8438-494D-846A-61BCA181D3E7}" destId="{E932F139-D4FD-4B0C-B0A6-24B645ECA40E}" srcOrd="0" destOrd="0" presId="urn:microsoft.com/office/officeart/2005/8/layout/hList1"/>
    <dgm:cxn modelId="{679A3B8E-CA18-40E6-8760-4E8B5BEC89E6}" srcId="{0C1D21CF-F296-44E4-970E-EB64CFFE836B}" destId="{54C42A76-8438-494D-846A-61BCA181D3E7}" srcOrd="1" destOrd="0" parTransId="{A4E15AE0-7BA0-48E6-B0B9-98B6529A7E62}" sibTransId="{D037B115-3AD4-43BC-A665-B11002928C65}"/>
    <dgm:cxn modelId="{9D880B90-3BB3-413A-9A0B-F6A51A31C780}" srcId="{17AD10FA-9457-4AA8-8CEA-7986E05A3EDC}" destId="{A6A64E53-C8DD-4438-83A6-835231A07F65}" srcOrd="5" destOrd="0" parTransId="{F38809BB-A785-4E01-BED2-DECC9EAEB8DA}" sibTransId="{BC822B8F-8089-4658-B29E-72A264096BA9}"/>
    <dgm:cxn modelId="{60154B9B-17F7-459B-A19D-23FFEAAD5BB3}" type="presOf" srcId="{AE47BB84-69C3-43AC-8A39-D990F1F2BFE0}" destId="{F0E26909-A6E0-4FA2-934D-92AB3EB90596}" srcOrd="0" destOrd="0" presId="urn:microsoft.com/office/officeart/2005/8/layout/hList1"/>
    <dgm:cxn modelId="{FAE5C9A6-D876-4E48-B27E-2C76176B1F6A}" srcId="{17AD10FA-9457-4AA8-8CEA-7986E05A3EDC}" destId="{282CE58D-711E-4A49-9DE3-4D12F4316668}" srcOrd="3" destOrd="0" parTransId="{DA8452DD-431A-4861-82B6-2CC327099795}" sibTransId="{AC5BB020-AB9E-4058-B551-92170FE0C449}"/>
    <dgm:cxn modelId="{B4C506A7-5091-4CD8-ADC5-F4D445AE6EC8}" type="presOf" srcId="{2D34C9B5-0A4F-48D5-A664-5E8A164CA5E7}" destId="{F0E26909-A6E0-4FA2-934D-92AB3EB90596}" srcOrd="0" destOrd="3" presId="urn:microsoft.com/office/officeart/2005/8/layout/hList1"/>
    <dgm:cxn modelId="{5EFEA5A7-5ABE-4D20-8703-09D044434E7A}" srcId="{54C42A76-8438-494D-846A-61BCA181D3E7}" destId="{2D34C9B5-0A4F-48D5-A664-5E8A164CA5E7}" srcOrd="3" destOrd="0" parTransId="{4852C956-1479-48D7-B359-62985C540320}" sibTransId="{FC4B2357-9ABE-4D12-A2DB-2E60EF77E276}"/>
    <dgm:cxn modelId="{A20314A9-FE2D-4641-A8CA-64607EF39CD4}" type="presOf" srcId="{FE511BB6-26D5-4195-A0AA-301093A528A9}" destId="{8B7A8095-AC5C-48B8-8AED-56F7B4C337D0}" srcOrd="0" destOrd="1" presId="urn:microsoft.com/office/officeart/2005/8/layout/hList1"/>
    <dgm:cxn modelId="{F0E232AB-8929-44B8-9A53-7924ACECB3A6}" srcId="{17AD10FA-9457-4AA8-8CEA-7986E05A3EDC}" destId="{43EEEA54-FFB1-4494-ADFC-FE7C26364416}" srcOrd="4" destOrd="0" parTransId="{9C311128-3177-458B-8EC9-23006A804665}" sibTransId="{4322D4E0-E8D6-464B-9AD0-99392C7AFFEB}"/>
    <dgm:cxn modelId="{ADBA7DAC-CD69-4776-AACD-92287151E14F}" type="presOf" srcId="{CFBF2689-01D9-4E4E-8E5B-E272E01C26B1}" destId="{139F8ECB-BD5F-4E1D-ADA0-DA1384465EB1}" srcOrd="0" destOrd="1" presId="urn:microsoft.com/office/officeart/2005/8/layout/hList1"/>
    <dgm:cxn modelId="{8523D2BB-1307-4DEF-8E75-67F63A5F4FC2}" type="presOf" srcId="{36412BE3-CD38-4436-B656-78711C94A6F7}" destId="{139F8ECB-BD5F-4E1D-ADA0-DA1384465EB1}" srcOrd="0" destOrd="0" presId="urn:microsoft.com/office/officeart/2005/8/layout/hList1"/>
    <dgm:cxn modelId="{D0CE2CD6-1B4B-4657-B628-4159A2E92326}" srcId="{F9AC2AC3-B31C-467F-809C-743CAFF3A9C8}" destId="{CFBF2689-01D9-4E4E-8E5B-E272E01C26B1}" srcOrd="1" destOrd="0" parTransId="{4E072DCA-D44A-449B-B457-D7ED2D290BCC}" sibTransId="{EB025164-79F3-400E-BC8D-343E427EFBC3}"/>
    <dgm:cxn modelId="{DA3A01E8-F88E-462F-BD39-E17666A5E2BD}" type="presOf" srcId="{3D59288D-7A4A-4C35-9009-2D0C3480FDED}" destId="{8B7A8095-AC5C-48B8-8AED-56F7B4C337D0}" srcOrd="0" destOrd="2" presId="urn:microsoft.com/office/officeart/2005/8/layout/hList1"/>
    <dgm:cxn modelId="{D9C664EC-505F-4059-8989-03996C4B6690}" type="presOf" srcId="{66A3D215-0E8B-4E84-AA57-137BF11DC7AC}" destId="{8B7A8095-AC5C-48B8-8AED-56F7B4C337D0}" srcOrd="0" destOrd="0" presId="urn:microsoft.com/office/officeart/2005/8/layout/hList1"/>
    <dgm:cxn modelId="{EEDB4AED-C323-4CA6-8D49-0FCA3553403A}" srcId="{F9AC2AC3-B31C-467F-809C-743CAFF3A9C8}" destId="{0694A653-1A9D-4389-906B-109572C92A77}" srcOrd="3" destOrd="0" parTransId="{631F1989-C280-4681-985B-24DD58C31199}" sibTransId="{8972807E-233C-4E0E-9035-87CBEF9F7500}"/>
    <dgm:cxn modelId="{C44BD2ED-7E2E-4EAA-9530-29589F3A1584}" srcId="{F9AC2AC3-B31C-467F-809C-743CAFF3A9C8}" destId="{36412BE3-CD38-4436-B656-78711C94A6F7}" srcOrd="0" destOrd="0" parTransId="{3A42D32A-E489-4A1B-8508-B37567B544CC}" sibTransId="{2AB4D6B7-131A-43F5-A3BF-27C109804787}"/>
    <dgm:cxn modelId="{CF5258F0-D7DE-4ACE-8DBA-9BF07FE02684}" type="presOf" srcId="{282CE58D-711E-4A49-9DE3-4D12F4316668}" destId="{8B7A8095-AC5C-48B8-8AED-56F7B4C337D0}" srcOrd="0" destOrd="3" presId="urn:microsoft.com/office/officeart/2005/8/layout/hList1"/>
    <dgm:cxn modelId="{70A936F8-5D75-4F32-BD28-46E3ED3458B3}" srcId="{54C42A76-8438-494D-846A-61BCA181D3E7}" destId="{5CE3EFAC-2402-4E8E-8B1C-AB8B958BC5EC}" srcOrd="1" destOrd="0" parTransId="{7F2E7B0A-1EEC-414F-9704-FA406BE3A506}" sibTransId="{6E64D7BE-93F2-40C0-A12D-4235C77EAA00}"/>
    <dgm:cxn modelId="{803B4E87-C19D-45A9-8438-07CB39F75BDC}" type="presParOf" srcId="{B4A6861E-16C7-4356-BDFE-89373BCC45AA}" destId="{676322D7-DA30-49FB-9C4F-1DD74F1606B1}" srcOrd="0" destOrd="0" presId="urn:microsoft.com/office/officeart/2005/8/layout/hList1"/>
    <dgm:cxn modelId="{7D2A37FD-9898-4CA3-9847-6E39E9E8D277}" type="presParOf" srcId="{676322D7-DA30-49FB-9C4F-1DD74F1606B1}" destId="{CAFEA735-E567-4351-AC98-E58ED6F0B1DA}" srcOrd="0" destOrd="0" presId="urn:microsoft.com/office/officeart/2005/8/layout/hList1"/>
    <dgm:cxn modelId="{7E83F0D5-7913-46BF-A007-9AA234C97519}" type="presParOf" srcId="{676322D7-DA30-49FB-9C4F-1DD74F1606B1}" destId="{8B7A8095-AC5C-48B8-8AED-56F7B4C337D0}" srcOrd="1" destOrd="0" presId="urn:microsoft.com/office/officeart/2005/8/layout/hList1"/>
    <dgm:cxn modelId="{FFAD9A6F-83B1-4210-9F90-09353A8EFB32}" type="presParOf" srcId="{B4A6861E-16C7-4356-BDFE-89373BCC45AA}" destId="{846FAE32-19AA-4C63-B532-9842550BF199}" srcOrd="1" destOrd="0" presId="urn:microsoft.com/office/officeart/2005/8/layout/hList1"/>
    <dgm:cxn modelId="{2A3CC7A0-525B-4EC1-B0B5-0A705ED8AE0D}" type="presParOf" srcId="{B4A6861E-16C7-4356-BDFE-89373BCC45AA}" destId="{EA4C5DF5-1B32-4FE7-B93C-3DBB2D6F59DD}" srcOrd="2" destOrd="0" presId="urn:microsoft.com/office/officeart/2005/8/layout/hList1"/>
    <dgm:cxn modelId="{257ACC72-213A-4A96-B5B8-232522C4FA4E}" type="presParOf" srcId="{EA4C5DF5-1B32-4FE7-B93C-3DBB2D6F59DD}" destId="{E932F139-D4FD-4B0C-B0A6-24B645ECA40E}" srcOrd="0" destOrd="0" presId="urn:microsoft.com/office/officeart/2005/8/layout/hList1"/>
    <dgm:cxn modelId="{B9440152-BC9F-4E27-9327-6C2DFED15A31}" type="presParOf" srcId="{EA4C5DF5-1B32-4FE7-B93C-3DBB2D6F59DD}" destId="{F0E26909-A6E0-4FA2-934D-92AB3EB90596}" srcOrd="1" destOrd="0" presId="urn:microsoft.com/office/officeart/2005/8/layout/hList1"/>
    <dgm:cxn modelId="{024EFC24-6FA2-4B47-AFE2-BB28325C519A}" type="presParOf" srcId="{B4A6861E-16C7-4356-BDFE-89373BCC45AA}" destId="{F9DF0187-73AA-42E6-98F0-F00255CFF0DD}" srcOrd="3" destOrd="0" presId="urn:microsoft.com/office/officeart/2005/8/layout/hList1"/>
    <dgm:cxn modelId="{B1A5C19A-4645-4B04-A848-13523BB46368}" type="presParOf" srcId="{B4A6861E-16C7-4356-BDFE-89373BCC45AA}" destId="{F8339B92-D607-43C3-9708-1F7A3E8F3E5C}" srcOrd="4" destOrd="0" presId="urn:microsoft.com/office/officeart/2005/8/layout/hList1"/>
    <dgm:cxn modelId="{2D8BB66F-DFC0-44C5-8215-ADB3014AD184}" type="presParOf" srcId="{F8339B92-D607-43C3-9708-1F7A3E8F3E5C}" destId="{54CC5528-8BD6-4747-BE13-5CD77EC95F6F}" srcOrd="0" destOrd="0" presId="urn:microsoft.com/office/officeart/2005/8/layout/hList1"/>
    <dgm:cxn modelId="{200EB66C-863B-484C-937E-FA3EF2172AEC}" type="presParOf" srcId="{F8339B92-D607-43C3-9708-1F7A3E8F3E5C}" destId="{139F8ECB-BD5F-4E1D-ADA0-DA1384465EB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37601B-EB96-40B5-8A6B-161816C68871}" type="doc">
      <dgm:prSet loTypeId="urn:microsoft.com/office/officeart/2005/8/layout/vList3" loCatId="list" qsTypeId="urn:microsoft.com/office/officeart/2005/8/quickstyle/simple1" qsCatId="simple" csTypeId="urn:microsoft.com/office/officeart/2005/8/colors/accent1_4" csCatId="accent1" phldr="1"/>
      <dgm:spPr/>
    </dgm:pt>
    <dgm:pt modelId="{CCC154D1-4CDC-440C-8A56-84390A920828}">
      <dgm:prSet phldrT="[Text]"/>
      <dgm:spPr/>
      <dgm:t>
        <a:bodyPr/>
        <a:lstStyle/>
        <a:p>
          <a:r>
            <a:rPr lang="en-GB" dirty="0">
              <a:latin typeface="Arial" panose="020B0604020202020204" pitchFamily="34" charset="0"/>
              <a:cs typeface="Arial" panose="020B0604020202020204" pitchFamily="34" charset="0"/>
            </a:rPr>
            <a:t>Model pronunciation</a:t>
          </a:r>
        </a:p>
      </dgm:t>
    </dgm:pt>
    <dgm:pt modelId="{33587FEF-9530-45BC-ADF1-1A2DC6EBD4AA}" type="parTrans" cxnId="{D2FDBA97-3DB7-4A3F-9686-3B85ECFAB358}">
      <dgm:prSet/>
      <dgm:spPr/>
      <dgm:t>
        <a:bodyPr/>
        <a:lstStyle/>
        <a:p>
          <a:endParaRPr lang="en-GB"/>
        </a:p>
      </dgm:t>
    </dgm:pt>
    <dgm:pt modelId="{6E64FD9D-EFE3-40A8-A845-63E4CF2327E0}" type="sibTrans" cxnId="{D2FDBA97-3DB7-4A3F-9686-3B85ECFAB358}">
      <dgm:prSet/>
      <dgm:spPr/>
      <dgm:t>
        <a:bodyPr/>
        <a:lstStyle/>
        <a:p>
          <a:endParaRPr lang="en-GB"/>
        </a:p>
      </dgm:t>
    </dgm:pt>
    <dgm:pt modelId="{00E2E180-E182-45D0-886E-88243D2D43AF}">
      <dgm:prSet/>
      <dgm:spPr/>
      <dgm:t>
        <a:bodyPr/>
        <a:lstStyle/>
        <a:p>
          <a:r>
            <a:rPr lang="en-GB" dirty="0">
              <a:latin typeface="Arial" panose="020B0604020202020204" pitchFamily="34" charset="0"/>
              <a:cs typeface="Arial" panose="020B0604020202020204" pitchFamily="34" charset="0"/>
            </a:rPr>
            <a:t>Snip into syllables </a:t>
          </a:r>
        </a:p>
      </dgm:t>
    </dgm:pt>
    <dgm:pt modelId="{F6A0497E-918E-4D0F-B770-E42CE628CD54}" type="parTrans" cxnId="{18652085-6CA0-452C-95A5-08DFE0E9E69C}">
      <dgm:prSet/>
      <dgm:spPr/>
      <dgm:t>
        <a:bodyPr/>
        <a:lstStyle/>
        <a:p>
          <a:endParaRPr lang="en-GB"/>
        </a:p>
      </dgm:t>
    </dgm:pt>
    <dgm:pt modelId="{29E50951-1431-4D2F-A28E-BE1946DFFA26}" type="sibTrans" cxnId="{18652085-6CA0-452C-95A5-08DFE0E9E69C}">
      <dgm:prSet/>
      <dgm:spPr/>
      <dgm:t>
        <a:bodyPr/>
        <a:lstStyle/>
        <a:p>
          <a:endParaRPr lang="en-GB"/>
        </a:p>
      </dgm:t>
    </dgm:pt>
    <dgm:pt modelId="{920B5264-884C-4AF2-B2A8-6EC83644F66F}">
      <dgm:prSet/>
      <dgm:spPr/>
      <dgm:t>
        <a:bodyPr/>
        <a:lstStyle/>
        <a:p>
          <a:r>
            <a:rPr lang="en-GB" dirty="0">
              <a:latin typeface="Arial" panose="020B0604020202020204" pitchFamily="34" charset="0"/>
              <a:cs typeface="Arial" panose="020B0604020202020204" pitchFamily="34" charset="0"/>
            </a:rPr>
            <a:t>Student repetition</a:t>
          </a:r>
        </a:p>
      </dgm:t>
    </dgm:pt>
    <dgm:pt modelId="{4F6515F0-58D7-4C7A-B7EA-B4B23927BB2E}" type="parTrans" cxnId="{453874C7-DE8C-4850-A6A6-F2589BC30213}">
      <dgm:prSet/>
      <dgm:spPr/>
      <dgm:t>
        <a:bodyPr/>
        <a:lstStyle/>
        <a:p>
          <a:endParaRPr lang="en-GB"/>
        </a:p>
      </dgm:t>
    </dgm:pt>
    <dgm:pt modelId="{1DDFA256-9D1A-4F28-BD85-2F90691548A1}" type="sibTrans" cxnId="{453874C7-DE8C-4850-A6A6-F2589BC30213}">
      <dgm:prSet/>
      <dgm:spPr/>
      <dgm:t>
        <a:bodyPr/>
        <a:lstStyle/>
        <a:p>
          <a:endParaRPr lang="en-GB"/>
        </a:p>
      </dgm:t>
    </dgm:pt>
    <dgm:pt modelId="{A66921CB-ED10-4FD5-8196-57BA481DE506}">
      <dgm:prSet/>
      <dgm:spPr/>
      <dgm:t>
        <a:bodyPr/>
        <a:lstStyle/>
        <a:p>
          <a:r>
            <a:rPr lang="en-GB" dirty="0">
              <a:latin typeface="Arial" panose="020B0604020202020204" pitchFamily="34" charset="0"/>
              <a:cs typeface="Arial" panose="020B0604020202020204" pitchFamily="34" charset="0"/>
            </a:rPr>
            <a:t>Look at morphemes and explain meanings</a:t>
          </a:r>
        </a:p>
      </dgm:t>
    </dgm:pt>
    <dgm:pt modelId="{33D6941A-D9B6-4EE7-A674-9F25129AE505}" type="parTrans" cxnId="{C1F92FBA-DDF3-40D4-9CDD-B16F83AE760D}">
      <dgm:prSet/>
      <dgm:spPr/>
      <dgm:t>
        <a:bodyPr/>
        <a:lstStyle/>
        <a:p>
          <a:endParaRPr lang="en-GB"/>
        </a:p>
      </dgm:t>
    </dgm:pt>
    <dgm:pt modelId="{EFCD46AD-CBBA-4B7D-A9E2-CE81DDB6146F}" type="sibTrans" cxnId="{C1F92FBA-DDF3-40D4-9CDD-B16F83AE760D}">
      <dgm:prSet/>
      <dgm:spPr/>
      <dgm:t>
        <a:bodyPr/>
        <a:lstStyle/>
        <a:p>
          <a:endParaRPr lang="en-GB"/>
        </a:p>
      </dgm:t>
    </dgm:pt>
    <dgm:pt modelId="{C8E1D321-EC1A-41C8-B4E3-D6EAC22B1B06}">
      <dgm:prSet/>
      <dgm:spPr/>
      <dgm:t>
        <a:bodyPr/>
        <a:lstStyle/>
        <a:p>
          <a:r>
            <a:rPr lang="en-GB" dirty="0">
              <a:latin typeface="Arial" panose="020B0604020202020204" pitchFamily="34" charset="0"/>
              <a:cs typeface="Arial" panose="020B0604020202020204" pitchFamily="34" charset="0"/>
            </a:rPr>
            <a:t>Link to known words and contexts</a:t>
          </a:r>
        </a:p>
      </dgm:t>
    </dgm:pt>
    <dgm:pt modelId="{8B3B92FC-BADD-4274-BB84-BB844A3C6574}" type="parTrans" cxnId="{48824F21-486B-4F69-B0D7-D164653A215D}">
      <dgm:prSet/>
      <dgm:spPr/>
      <dgm:t>
        <a:bodyPr/>
        <a:lstStyle/>
        <a:p>
          <a:endParaRPr lang="en-GB"/>
        </a:p>
      </dgm:t>
    </dgm:pt>
    <dgm:pt modelId="{EEA48BA9-63B8-42EE-BA87-6073E4C574E6}" type="sibTrans" cxnId="{48824F21-486B-4F69-B0D7-D164653A215D}">
      <dgm:prSet/>
      <dgm:spPr/>
      <dgm:t>
        <a:bodyPr/>
        <a:lstStyle/>
        <a:p>
          <a:endParaRPr lang="en-GB"/>
        </a:p>
      </dgm:t>
    </dgm:pt>
    <dgm:pt modelId="{1CD407C7-9225-44BC-9E03-775BD61C2647}" type="pres">
      <dgm:prSet presAssocID="{6437601B-EB96-40B5-8A6B-161816C68871}" presName="linearFlow" presStyleCnt="0">
        <dgm:presLayoutVars>
          <dgm:dir/>
          <dgm:resizeHandles val="exact"/>
        </dgm:presLayoutVars>
      </dgm:prSet>
      <dgm:spPr/>
    </dgm:pt>
    <dgm:pt modelId="{F230DEAD-6196-415B-A440-D9392E11D091}" type="pres">
      <dgm:prSet presAssocID="{CCC154D1-4CDC-440C-8A56-84390A920828}" presName="composite" presStyleCnt="0"/>
      <dgm:spPr/>
    </dgm:pt>
    <dgm:pt modelId="{76D9E1C7-3999-4654-A5CC-6CF6F6E33B33}" type="pres">
      <dgm:prSet presAssocID="{CCC154D1-4CDC-440C-8A56-84390A920828}" presName="imgShp" presStyleLbl="fgImgPlace1" presStyleIdx="0" presStyleCnt="5"/>
      <dgm:spPr>
        <a:blipFill rotWithShape="1">
          <a:blip xmlns:r="http://schemas.openxmlformats.org/officeDocument/2006/relationships" r:embed="rId1"/>
          <a:srcRect/>
          <a:stretch>
            <a:fillRect t="-5000" b="-5000"/>
          </a:stretch>
        </a:blipFill>
      </dgm:spPr>
    </dgm:pt>
    <dgm:pt modelId="{A79C0175-AEE7-41A3-A12D-D0C50A519BCD}" type="pres">
      <dgm:prSet presAssocID="{CCC154D1-4CDC-440C-8A56-84390A920828}" presName="txShp" presStyleLbl="node1" presStyleIdx="0" presStyleCnt="5">
        <dgm:presLayoutVars>
          <dgm:bulletEnabled val="1"/>
        </dgm:presLayoutVars>
      </dgm:prSet>
      <dgm:spPr/>
    </dgm:pt>
    <dgm:pt modelId="{C36D40FF-1ED8-4521-A857-9563C5F6105F}" type="pres">
      <dgm:prSet presAssocID="{6E64FD9D-EFE3-40A8-A845-63E4CF2327E0}" presName="spacing" presStyleCnt="0"/>
      <dgm:spPr/>
    </dgm:pt>
    <dgm:pt modelId="{7C9A99FA-C3C2-4717-AD7F-1678DC824400}" type="pres">
      <dgm:prSet presAssocID="{00E2E180-E182-45D0-886E-88243D2D43AF}" presName="composite" presStyleCnt="0"/>
      <dgm:spPr/>
    </dgm:pt>
    <dgm:pt modelId="{2A09930D-E372-486F-A033-C63E10952658}" type="pres">
      <dgm:prSet presAssocID="{00E2E180-E182-45D0-886E-88243D2D43AF}" presName="imgShp" presStyleLbl="fgImgPlace1" presStyleIdx="1" presStyleCnt="5"/>
      <dgm:spPr>
        <a:blipFill rotWithShape="1">
          <a:blip xmlns:r="http://schemas.openxmlformats.org/officeDocument/2006/relationships" r:embed="rId2"/>
          <a:srcRect/>
          <a:stretch>
            <a:fillRect t="-7000" b="-7000"/>
          </a:stretch>
        </a:blipFill>
      </dgm:spPr>
    </dgm:pt>
    <dgm:pt modelId="{6158A583-FD54-4AB8-A878-891100B0B3F1}" type="pres">
      <dgm:prSet presAssocID="{00E2E180-E182-45D0-886E-88243D2D43AF}" presName="txShp" presStyleLbl="node1" presStyleIdx="1" presStyleCnt="5">
        <dgm:presLayoutVars>
          <dgm:bulletEnabled val="1"/>
        </dgm:presLayoutVars>
      </dgm:prSet>
      <dgm:spPr/>
    </dgm:pt>
    <dgm:pt modelId="{7EA33DFC-7AC1-4562-BE15-1EA6EAB3D950}" type="pres">
      <dgm:prSet presAssocID="{29E50951-1431-4D2F-A28E-BE1946DFFA26}" presName="spacing" presStyleCnt="0"/>
      <dgm:spPr/>
    </dgm:pt>
    <dgm:pt modelId="{08542201-AED8-4EAE-A4DA-DC0242A19A39}" type="pres">
      <dgm:prSet presAssocID="{920B5264-884C-4AF2-B2A8-6EC83644F66F}" presName="composite" presStyleCnt="0"/>
      <dgm:spPr/>
    </dgm:pt>
    <dgm:pt modelId="{D8134557-BE16-4666-9C6C-62A70DE9A363}" type="pres">
      <dgm:prSet presAssocID="{920B5264-884C-4AF2-B2A8-6EC83644F66F}" presName="imgShp" presStyleLbl="fgImgPlace1" presStyleIdx="2" presStyleCnt="5"/>
      <dgm:spPr>
        <a:blipFill rotWithShape="1">
          <a:blip xmlns:r="http://schemas.openxmlformats.org/officeDocument/2006/relationships" r:embed="rId3"/>
          <a:srcRect/>
          <a:stretch>
            <a:fillRect l="-9000" r="-9000"/>
          </a:stretch>
        </a:blipFill>
      </dgm:spPr>
    </dgm:pt>
    <dgm:pt modelId="{88765180-37C4-4283-8398-EE0BFA254A3E}" type="pres">
      <dgm:prSet presAssocID="{920B5264-884C-4AF2-B2A8-6EC83644F66F}" presName="txShp" presStyleLbl="node1" presStyleIdx="2" presStyleCnt="5">
        <dgm:presLayoutVars>
          <dgm:bulletEnabled val="1"/>
        </dgm:presLayoutVars>
      </dgm:prSet>
      <dgm:spPr/>
    </dgm:pt>
    <dgm:pt modelId="{75AF6FFA-2768-435C-A7FA-06F9908A390E}" type="pres">
      <dgm:prSet presAssocID="{1DDFA256-9D1A-4F28-BD85-2F90691548A1}" presName="spacing" presStyleCnt="0"/>
      <dgm:spPr/>
    </dgm:pt>
    <dgm:pt modelId="{85D0F824-7086-4C87-99EA-4699FEF2900D}" type="pres">
      <dgm:prSet presAssocID="{A66921CB-ED10-4FD5-8196-57BA481DE506}" presName="composite" presStyleCnt="0"/>
      <dgm:spPr/>
    </dgm:pt>
    <dgm:pt modelId="{B39F887D-E747-46EB-9A66-0746BC9D7664}" type="pres">
      <dgm:prSet presAssocID="{A66921CB-ED10-4FD5-8196-57BA481DE506}" presName="imgShp" presStyleLbl="fgImgPlace1" presStyleIdx="3" presStyleCnt="5"/>
      <dgm:spPr>
        <a:blipFill rotWithShape="1">
          <a:blip xmlns:r="http://schemas.openxmlformats.org/officeDocument/2006/relationships" r:embed="rId4"/>
          <a:srcRect/>
          <a:stretch>
            <a:fillRect l="-6000" r="-6000"/>
          </a:stretch>
        </a:blipFill>
      </dgm:spPr>
    </dgm:pt>
    <dgm:pt modelId="{D169A807-DBCD-4916-91E0-7AB4C9F1B826}" type="pres">
      <dgm:prSet presAssocID="{A66921CB-ED10-4FD5-8196-57BA481DE506}" presName="txShp" presStyleLbl="node1" presStyleIdx="3" presStyleCnt="5">
        <dgm:presLayoutVars>
          <dgm:bulletEnabled val="1"/>
        </dgm:presLayoutVars>
      </dgm:prSet>
      <dgm:spPr/>
    </dgm:pt>
    <dgm:pt modelId="{E57F45A5-82DE-41E2-B94D-DDB84DDE01FA}" type="pres">
      <dgm:prSet presAssocID="{EFCD46AD-CBBA-4B7D-A9E2-CE81DDB6146F}" presName="spacing" presStyleCnt="0"/>
      <dgm:spPr/>
    </dgm:pt>
    <dgm:pt modelId="{AEAFB121-E9E7-4E12-BDE0-E254D1D804EE}" type="pres">
      <dgm:prSet presAssocID="{C8E1D321-EC1A-41C8-B4E3-D6EAC22B1B06}" presName="composite" presStyleCnt="0"/>
      <dgm:spPr/>
    </dgm:pt>
    <dgm:pt modelId="{6BD0F01E-592E-4323-92E1-FC8E6C33DD9F}" type="pres">
      <dgm:prSet presAssocID="{C8E1D321-EC1A-41C8-B4E3-D6EAC22B1B06}" presName="imgShp" presStyleLbl="fgImgPlace1" presStyleIdx="4" presStyleCnt="5"/>
      <dgm:spPr>
        <a:blipFill rotWithShape="1">
          <a:blip xmlns:r="http://schemas.openxmlformats.org/officeDocument/2006/relationships" r:embed="rId5"/>
          <a:srcRect/>
          <a:stretch>
            <a:fillRect l="-4000" r="-4000"/>
          </a:stretch>
        </a:blipFill>
      </dgm:spPr>
    </dgm:pt>
    <dgm:pt modelId="{4B9AF9B1-2476-4C03-A26F-353AFE6FB75A}" type="pres">
      <dgm:prSet presAssocID="{C8E1D321-EC1A-41C8-B4E3-D6EAC22B1B06}" presName="txShp" presStyleLbl="node1" presStyleIdx="4" presStyleCnt="5">
        <dgm:presLayoutVars>
          <dgm:bulletEnabled val="1"/>
        </dgm:presLayoutVars>
      </dgm:prSet>
      <dgm:spPr/>
    </dgm:pt>
  </dgm:ptLst>
  <dgm:cxnLst>
    <dgm:cxn modelId="{48824F21-486B-4F69-B0D7-D164653A215D}" srcId="{6437601B-EB96-40B5-8A6B-161816C68871}" destId="{C8E1D321-EC1A-41C8-B4E3-D6EAC22B1B06}" srcOrd="4" destOrd="0" parTransId="{8B3B92FC-BADD-4274-BB84-BB844A3C6574}" sibTransId="{EEA48BA9-63B8-42EE-BA87-6073E4C574E6}"/>
    <dgm:cxn modelId="{EF52623F-3C29-474C-BD04-81A18189D3F7}" type="presOf" srcId="{C8E1D321-EC1A-41C8-B4E3-D6EAC22B1B06}" destId="{4B9AF9B1-2476-4C03-A26F-353AFE6FB75A}" srcOrd="0" destOrd="0" presId="urn:microsoft.com/office/officeart/2005/8/layout/vList3"/>
    <dgm:cxn modelId="{117BF43F-C147-4783-85D6-9871533331C3}" type="presOf" srcId="{CCC154D1-4CDC-440C-8A56-84390A920828}" destId="{A79C0175-AEE7-41A3-A12D-D0C50A519BCD}" srcOrd="0" destOrd="0" presId="urn:microsoft.com/office/officeart/2005/8/layout/vList3"/>
    <dgm:cxn modelId="{79A3C675-6758-4239-8938-0D9ACCB032C7}" type="presOf" srcId="{6437601B-EB96-40B5-8A6B-161816C68871}" destId="{1CD407C7-9225-44BC-9E03-775BD61C2647}" srcOrd="0" destOrd="0" presId="urn:microsoft.com/office/officeart/2005/8/layout/vList3"/>
    <dgm:cxn modelId="{DBC4587A-64EA-4345-AFAD-3637A606E9A4}" type="presOf" srcId="{00E2E180-E182-45D0-886E-88243D2D43AF}" destId="{6158A583-FD54-4AB8-A878-891100B0B3F1}" srcOrd="0" destOrd="0" presId="urn:microsoft.com/office/officeart/2005/8/layout/vList3"/>
    <dgm:cxn modelId="{18652085-6CA0-452C-95A5-08DFE0E9E69C}" srcId="{6437601B-EB96-40B5-8A6B-161816C68871}" destId="{00E2E180-E182-45D0-886E-88243D2D43AF}" srcOrd="1" destOrd="0" parTransId="{F6A0497E-918E-4D0F-B770-E42CE628CD54}" sibTransId="{29E50951-1431-4D2F-A28E-BE1946DFFA26}"/>
    <dgm:cxn modelId="{D2FDBA97-3DB7-4A3F-9686-3B85ECFAB358}" srcId="{6437601B-EB96-40B5-8A6B-161816C68871}" destId="{CCC154D1-4CDC-440C-8A56-84390A920828}" srcOrd="0" destOrd="0" parTransId="{33587FEF-9530-45BC-ADF1-1A2DC6EBD4AA}" sibTransId="{6E64FD9D-EFE3-40A8-A845-63E4CF2327E0}"/>
    <dgm:cxn modelId="{93A3EAB9-5E4B-4BD7-A2E1-E3EB86905617}" type="presOf" srcId="{A66921CB-ED10-4FD5-8196-57BA481DE506}" destId="{D169A807-DBCD-4916-91E0-7AB4C9F1B826}" srcOrd="0" destOrd="0" presId="urn:microsoft.com/office/officeart/2005/8/layout/vList3"/>
    <dgm:cxn modelId="{C1F92FBA-DDF3-40D4-9CDD-B16F83AE760D}" srcId="{6437601B-EB96-40B5-8A6B-161816C68871}" destId="{A66921CB-ED10-4FD5-8196-57BA481DE506}" srcOrd="3" destOrd="0" parTransId="{33D6941A-D9B6-4EE7-A674-9F25129AE505}" sibTransId="{EFCD46AD-CBBA-4B7D-A9E2-CE81DDB6146F}"/>
    <dgm:cxn modelId="{453874C7-DE8C-4850-A6A6-F2589BC30213}" srcId="{6437601B-EB96-40B5-8A6B-161816C68871}" destId="{920B5264-884C-4AF2-B2A8-6EC83644F66F}" srcOrd="2" destOrd="0" parTransId="{4F6515F0-58D7-4C7A-B7EA-B4B23927BB2E}" sibTransId="{1DDFA256-9D1A-4F28-BD85-2F90691548A1}"/>
    <dgm:cxn modelId="{A328E2DB-31AF-48E7-963D-537FE739E505}" type="presOf" srcId="{920B5264-884C-4AF2-B2A8-6EC83644F66F}" destId="{88765180-37C4-4283-8398-EE0BFA254A3E}" srcOrd="0" destOrd="0" presId="urn:microsoft.com/office/officeart/2005/8/layout/vList3"/>
    <dgm:cxn modelId="{9FF53423-60A0-474D-B30C-454D9623B870}" type="presParOf" srcId="{1CD407C7-9225-44BC-9E03-775BD61C2647}" destId="{F230DEAD-6196-415B-A440-D9392E11D091}" srcOrd="0" destOrd="0" presId="urn:microsoft.com/office/officeart/2005/8/layout/vList3"/>
    <dgm:cxn modelId="{08E4733D-A05C-4F33-9980-B01A8C63152F}" type="presParOf" srcId="{F230DEAD-6196-415B-A440-D9392E11D091}" destId="{76D9E1C7-3999-4654-A5CC-6CF6F6E33B33}" srcOrd="0" destOrd="0" presId="urn:microsoft.com/office/officeart/2005/8/layout/vList3"/>
    <dgm:cxn modelId="{1411A6E0-78AB-4601-817C-A8ADD5663D1A}" type="presParOf" srcId="{F230DEAD-6196-415B-A440-D9392E11D091}" destId="{A79C0175-AEE7-41A3-A12D-D0C50A519BCD}" srcOrd="1" destOrd="0" presId="urn:microsoft.com/office/officeart/2005/8/layout/vList3"/>
    <dgm:cxn modelId="{A4F75B96-2ABA-47A3-94F7-CC30D2FCD04A}" type="presParOf" srcId="{1CD407C7-9225-44BC-9E03-775BD61C2647}" destId="{C36D40FF-1ED8-4521-A857-9563C5F6105F}" srcOrd="1" destOrd="0" presId="urn:microsoft.com/office/officeart/2005/8/layout/vList3"/>
    <dgm:cxn modelId="{F04008CB-C742-4FE0-9E4D-D05AF808D208}" type="presParOf" srcId="{1CD407C7-9225-44BC-9E03-775BD61C2647}" destId="{7C9A99FA-C3C2-4717-AD7F-1678DC824400}" srcOrd="2" destOrd="0" presId="urn:microsoft.com/office/officeart/2005/8/layout/vList3"/>
    <dgm:cxn modelId="{CFAA861F-5DEC-43AC-B250-631037DD68CE}" type="presParOf" srcId="{7C9A99FA-C3C2-4717-AD7F-1678DC824400}" destId="{2A09930D-E372-486F-A033-C63E10952658}" srcOrd="0" destOrd="0" presId="urn:microsoft.com/office/officeart/2005/8/layout/vList3"/>
    <dgm:cxn modelId="{BC067635-DE10-4665-A38E-F69F5D80594F}" type="presParOf" srcId="{7C9A99FA-C3C2-4717-AD7F-1678DC824400}" destId="{6158A583-FD54-4AB8-A878-891100B0B3F1}" srcOrd="1" destOrd="0" presId="urn:microsoft.com/office/officeart/2005/8/layout/vList3"/>
    <dgm:cxn modelId="{A779640B-2CE1-4623-8B8B-211116806641}" type="presParOf" srcId="{1CD407C7-9225-44BC-9E03-775BD61C2647}" destId="{7EA33DFC-7AC1-4562-BE15-1EA6EAB3D950}" srcOrd="3" destOrd="0" presId="urn:microsoft.com/office/officeart/2005/8/layout/vList3"/>
    <dgm:cxn modelId="{DB4C1651-7089-42A4-BEBB-823A28742318}" type="presParOf" srcId="{1CD407C7-9225-44BC-9E03-775BD61C2647}" destId="{08542201-AED8-4EAE-A4DA-DC0242A19A39}" srcOrd="4" destOrd="0" presId="urn:microsoft.com/office/officeart/2005/8/layout/vList3"/>
    <dgm:cxn modelId="{FFBCD0AD-1AA1-4A6E-B1A8-C2F8B3EDC10A}" type="presParOf" srcId="{08542201-AED8-4EAE-A4DA-DC0242A19A39}" destId="{D8134557-BE16-4666-9C6C-62A70DE9A363}" srcOrd="0" destOrd="0" presId="urn:microsoft.com/office/officeart/2005/8/layout/vList3"/>
    <dgm:cxn modelId="{DFFF118D-5F14-4772-9C44-810CBF515696}" type="presParOf" srcId="{08542201-AED8-4EAE-A4DA-DC0242A19A39}" destId="{88765180-37C4-4283-8398-EE0BFA254A3E}" srcOrd="1" destOrd="0" presId="urn:microsoft.com/office/officeart/2005/8/layout/vList3"/>
    <dgm:cxn modelId="{B1179B05-1F34-4AD5-856F-B283EE4E5BD4}" type="presParOf" srcId="{1CD407C7-9225-44BC-9E03-775BD61C2647}" destId="{75AF6FFA-2768-435C-A7FA-06F9908A390E}" srcOrd="5" destOrd="0" presId="urn:microsoft.com/office/officeart/2005/8/layout/vList3"/>
    <dgm:cxn modelId="{D2F3F4A3-0EA3-4158-B011-C5CB2DB3F3E6}" type="presParOf" srcId="{1CD407C7-9225-44BC-9E03-775BD61C2647}" destId="{85D0F824-7086-4C87-99EA-4699FEF2900D}" srcOrd="6" destOrd="0" presId="urn:microsoft.com/office/officeart/2005/8/layout/vList3"/>
    <dgm:cxn modelId="{3F34D0AE-5832-4A30-8CF6-CD85F2EFBAEB}" type="presParOf" srcId="{85D0F824-7086-4C87-99EA-4699FEF2900D}" destId="{B39F887D-E747-46EB-9A66-0746BC9D7664}" srcOrd="0" destOrd="0" presId="urn:microsoft.com/office/officeart/2005/8/layout/vList3"/>
    <dgm:cxn modelId="{47063BDC-6667-46D2-9491-D152B38EB805}" type="presParOf" srcId="{85D0F824-7086-4C87-99EA-4699FEF2900D}" destId="{D169A807-DBCD-4916-91E0-7AB4C9F1B826}" srcOrd="1" destOrd="0" presId="urn:microsoft.com/office/officeart/2005/8/layout/vList3"/>
    <dgm:cxn modelId="{9C05C79B-0B1A-4A66-86A0-31948D133E62}" type="presParOf" srcId="{1CD407C7-9225-44BC-9E03-775BD61C2647}" destId="{E57F45A5-82DE-41E2-B94D-DDB84DDE01FA}" srcOrd="7" destOrd="0" presId="urn:microsoft.com/office/officeart/2005/8/layout/vList3"/>
    <dgm:cxn modelId="{759B81E4-2BF0-445E-AE56-13545D578771}" type="presParOf" srcId="{1CD407C7-9225-44BC-9E03-775BD61C2647}" destId="{AEAFB121-E9E7-4E12-BDE0-E254D1D804EE}" srcOrd="8" destOrd="0" presId="urn:microsoft.com/office/officeart/2005/8/layout/vList3"/>
    <dgm:cxn modelId="{48EE41B2-4780-44F6-A9C8-052F2137026B}" type="presParOf" srcId="{AEAFB121-E9E7-4E12-BDE0-E254D1D804EE}" destId="{6BD0F01E-592E-4323-92E1-FC8E6C33DD9F}" srcOrd="0" destOrd="0" presId="urn:microsoft.com/office/officeart/2005/8/layout/vList3"/>
    <dgm:cxn modelId="{CD85FAF2-C13A-46CB-966C-E128726A5955}" type="presParOf" srcId="{AEAFB121-E9E7-4E12-BDE0-E254D1D804EE}" destId="{4B9AF9B1-2476-4C03-A26F-353AFE6FB75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EA735-E567-4351-AC98-E58ED6F0B1DA}">
      <dsp:nvSpPr>
        <dsp:cNvPr id="0" name=""/>
        <dsp:cNvSpPr/>
      </dsp:nvSpPr>
      <dsp:spPr>
        <a:xfrm>
          <a:off x="3333" y="194663"/>
          <a:ext cx="3250164" cy="662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Font typeface="Arial" panose="020B0604020202020204" pitchFamily="34" charset="0"/>
            <a:buNone/>
          </a:pPr>
          <a:r>
            <a:rPr lang="en-GB" sz="2300" kern="1200" dirty="0">
              <a:latin typeface="Arial" panose="020B0604020202020204" pitchFamily="34" charset="0"/>
              <a:cs typeface="Arial" panose="020B0604020202020204" pitchFamily="34" charset="0"/>
            </a:rPr>
            <a:t>Prefixes</a:t>
          </a:r>
        </a:p>
      </dsp:txBody>
      <dsp:txXfrm>
        <a:off x="3333" y="194663"/>
        <a:ext cx="3250164" cy="662400"/>
      </dsp:txXfrm>
    </dsp:sp>
    <dsp:sp modelId="{8B7A8095-AC5C-48B8-8AED-56F7B4C337D0}">
      <dsp:nvSpPr>
        <dsp:cNvPr id="0" name=""/>
        <dsp:cNvSpPr/>
      </dsp:nvSpPr>
      <dsp:spPr>
        <a:xfrm>
          <a:off x="3333" y="857063"/>
          <a:ext cx="3250164" cy="288448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con-</a:t>
          </a:r>
          <a:r>
            <a:rPr lang="en-GB" sz="2300" kern="1200" dirty="0">
              <a:latin typeface="Arial" panose="020B0604020202020204" pitchFamily="34" charset="0"/>
              <a:cs typeface="Arial" panose="020B0604020202020204" pitchFamily="34" charset="0"/>
            </a:rPr>
            <a:t> (together)</a:t>
          </a:r>
        </a:p>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pro-</a:t>
          </a:r>
          <a:r>
            <a:rPr lang="en-GB" sz="2300" kern="1200" dirty="0">
              <a:latin typeface="Arial" panose="020B0604020202020204" pitchFamily="34" charset="0"/>
              <a:cs typeface="Arial" panose="020B0604020202020204" pitchFamily="34" charset="0"/>
            </a:rPr>
            <a:t> (forward)</a:t>
          </a:r>
        </a:p>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ab-</a:t>
          </a:r>
          <a:r>
            <a:rPr lang="en-GB" sz="2300" kern="1200" dirty="0">
              <a:latin typeface="Arial" panose="020B0604020202020204" pitchFamily="34" charset="0"/>
              <a:cs typeface="Arial" panose="020B0604020202020204" pitchFamily="34" charset="0"/>
            </a:rPr>
            <a:t> (away from)</a:t>
          </a:r>
        </a:p>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re-</a:t>
          </a:r>
          <a:r>
            <a:rPr lang="en-GB" sz="2300" kern="1200" dirty="0">
              <a:latin typeface="Arial" panose="020B0604020202020204" pitchFamily="34" charset="0"/>
              <a:cs typeface="Arial" panose="020B0604020202020204" pitchFamily="34" charset="0"/>
            </a:rPr>
            <a:t> (back again)</a:t>
          </a:r>
        </a:p>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de-</a:t>
          </a:r>
          <a:r>
            <a:rPr lang="en-GB" sz="2300" kern="1200" dirty="0">
              <a:latin typeface="Arial" panose="020B0604020202020204" pitchFamily="34" charset="0"/>
              <a:cs typeface="Arial" panose="020B0604020202020204" pitchFamily="34" charset="0"/>
            </a:rPr>
            <a:t> (from, down from)</a:t>
          </a:r>
        </a:p>
        <a:p>
          <a:pPr marL="228600" lvl="1" indent="-228600" algn="l" defTabSz="1022350">
            <a:lnSpc>
              <a:spcPct val="90000"/>
            </a:lnSpc>
            <a:spcBef>
              <a:spcPct val="0"/>
            </a:spcBef>
            <a:spcAft>
              <a:spcPct val="15000"/>
            </a:spcAft>
            <a:buFont typeface="Arial" panose="020B0604020202020204" pitchFamily="34" charset="0"/>
            <a:buChar char="•"/>
          </a:pPr>
          <a:r>
            <a:rPr lang="en-GB" sz="2300" i="1" kern="1200" dirty="0">
              <a:latin typeface="Arial" panose="020B0604020202020204" pitchFamily="34" charset="0"/>
              <a:cs typeface="Arial" panose="020B0604020202020204" pitchFamily="34" charset="0"/>
            </a:rPr>
            <a:t>in-</a:t>
          </a:r>
          <a:r>
            <a:rPr lang="en-GB" sz="2300" kern="1200" dirty="0">
              <a:latin typeface="Arial" panose="020B0604020202020204" pitchFamily="34" charset="0"/>
              <a:cs typeface="Arial" panose="020B0604020202020204" pitchFamily="34" charset="0"/>
            </a:rPr>
            <a:t> (in, into)</a:t>
          </a:r>
        </a:p>
      </dsp:txBody>
      <dsp:txXfrm>
        <a:off x="3333" y="857063"/>
        <a:ext cx="3250164" cy="2884480"/>
      </dsp:txXfrm>
    </dsp:sp>
    <dsp:sp modelId="{E932F139-D4FD-4B0C-B0A6-24B645ECA40E}">
      <dsp:nvSpPr>
        <dsp:cNvPr id="0" name=""/>
        <dsp:cNvSpPr/>
      </dsp:nvSpPr>
      <dsp:spPr>
        <a:xfrm>
          <a:off x="3708521" y="194663"/>
          <a:ext cx="3250164" cy="662400"/>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Arial" panose="020B0604020202020204" pitchFamily="34" charset="0"/>
              <a:cs typeface="Arial" panose="020B0604020202020204" pitchFamily="34" charset="0"/>
            </a:rPr>
            <a:t>Suffixes</a:t>
          </a:r>
          <a:endParaRPr lang="en-GB" sz="2300" i="1" kern="1200" dirty="0">
            <a:latin typeface="Arial" panose="020B0604020202020204" pitchFamily="34" charset="0"/>
            <a:cs typeface="Arial" panose="020B0604020202020204" pitchFamily="34" charset="0"/>
          </a:endParaRPr>
        </a:p>
      </dsp:txBody>
      <dsp:txXfrm>
        <a:off x="3708521" y="194663"/>
        <a:ext cx="3250164" cy="662400"/>
      </dsp:txXfrm>
    </dsp:sp>
    <dsp:sp modelId="{F0E26909-A6E0-4FA2-934D-92AB3EB90596}">
      <dsp:nvSpPr>
        <dsp:cNvPr id="0" name=""/>
        <dsp:cNvSpPr/>
      </dsp:nvSpPr>
      <dsp:spPr>
        <a:xfrm>
          <a:off x="3708521" y="857063"/>
          <a:ext cx="3250164" cy="2884480"/>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Arial" panose="020B0604020202020204" pitchFamily="34" charset="0"/>
              <a:cs typeface="Arial" panose="020B0604020202020204" pitchFamily="34" charset="0"/>
            </a:rPr>
            <a:t>-</a:t>
          </a:r>
          <a:r>
            <a:rPr lang="en-GB" sz="2300" i="1" kern="1200" dirty="0">
              <a:latin typeface="Arial" panose="020B0604020202020204" pitchFamily="34" charset="0"/>
              <a:cs typeface="Arial" panose="020B0604020202020204" pitchFamily="34" charset="0"/>
            </a:rPr>
            <a:t>or/-er</a:t>
          </a:r>
          <a:r>
            <a:rPr lang="en-GB" sz="2300" kern="1200" dirty="0">
              <a:latin typeface="Arial" panose="020B0604020202020204" pitchFamily="34" charset="0"/>
              <a:cs typeface="Arial" panose="020B0604020202020204" pitchFamily="34" charset="0"/>
            </a:rPr>
            <a:t> (noun: someone who does)</a:t>
          </a:r>
          <a:endParaRPr lang="en-GB" sz="2300" i="1" kern="1200" dirty="0">
            <a:latin typeface="Arial" panose="020B0604020202020204" pitchFamily="34" charset="0"/>
            <a:cs typeface="Arial" panose="020B0604020202020204" pitchFamily="34" charset="0"/>
          </a:endParaRPr>
        </a:p>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-(t)ion </a:t>
          </a:r>
          <a:r>
            <a:rPr lang="en-GB" sz="2300" i="0" kern="1200" dirty="0">
              <a:latin typeface="Arial" panose="020B0604020202020204" pitchFamily="34" charset="0"/>
              <a:cs typeface="Arial" panose="020B0604020202020204" pitchFamily="34" charset="0"/>
            </a:rPr>
            <a:t>(noun: the </a:t>
          </a:r>
          <a:r>
            <a:rPr lang="en-GB" sz="2300" kern="1200" dirty="0">
              <a:latin typeface="Arial" panose="020B0604020202020204" pitchFamily="34" charset="0"/>
              <a:cs typeface="Arial" panose="020B0604020202020204" pitchFamily="34" charset="0"/>
            </a:rPr>
            <a:t>act, process or state of)</a:t>
          </a:r>
          <a:endParaRPr lang="en-GB" sz="2300" i="1" kern="1200" dirty="0">
            <a:latin typeface="Arial" panose="020B0604020202020204" pitchFamily="34" charset="0"/>
            <a:cs typeface="Arial" panose="020B0604020202020204" pitchFamily="34" charset="0"/>
          </a:endParaRPr>
        </a:p>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a:t>
          </a:r>
          <a:r>
            <a:rPr lang="en-GB" sz="2300" i="1" kern="1200" dirty="0" err="1">
              <a:latin typeface="Arial" panose="020B0604020202020204" pitchFamily="34" charset="0"/>
              <a:cs typeface="Arial" panose="020B0604020202020204" pitchFamily="34" charset="0"/>
            </a:rPr>
            <a:t>ence</a:t>
          </a:r>
          <a:r>
            <a:rPr lang="en-GB" sz="2300" i="1" kern="1200" dirty="0">
              <a:latin typeface="Arial" panose="020B0604020202020204" pitchFamily="34" charset="0"/>
              <a:cs typeface="Arial" panose="020B0604020202020204" pitchFamily="34" charset="0"/>
            </a:rPr>
            <a:t> </a:t>
          </a:r>
          <a:r>
            <a:rPr lang="en-GB" sz="2300" i="0" kern="1200" dirty="0">
              <a:latin typeface="Arial" panose="020B0604020202020204" pitchFamily="34" charset="0"/>
              <a:cs typeface="Arial" panose="020B0604020202020204" pitchFamily="34" charset="0"/>
            </a:rPr>
            <a:t>(noun: </a:t>
          </a:r>
          <a:r>
            <a:rPr lang="en-GB" sz="2300" kern="1200" dirty="0">
              <a:latin typeface="Arial" panose="020B0604020202020204" pitchFamily="34" charset="0"/>
              <a:cs typeface="Arial" panose="020B0604020202020204" pitchFamily="34" charset="0"/>
            </a:rPr>
            <a:t>action, state or quality)</a:t>
          </a:r>
          <a:endParaRPr lang="en-GB" sz="2300" i="1" kern="1200" dirty="0">
            <a:latin typeface="Arial" panose="020B0604020202020204" pitchFamily="34" charset="0"/>
            <a:cs typeface="Arial" panose="020B0604020202020204" pitchFamily="34" charset="0"/>
          </a:endParaRPr>
        </a:p>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a:t>
          </a:r>
          <a:r>
            <a:rPr lang="en-GB" sz="2300" i="1" kern="1200" dirty="0" err="1">
              <a:latin typeface="Arial" panose="020B0604020202020204" pitchFamily="34" charset="0"/>
              <a:cs typeface="Arial" panose="020B0604020202020204" pitchFamily="34" charset="0"/>
            </a:rPr>
            <a:t>ive</a:t>
          </a:r>
          <a:r>
            <a:rPr lang="en-GB" sz="2300" i="1" kern="1200" dirty="0">
              <a:latin typeface="Arial" panose="020B0604020202020204" pitchFamily="34" charset="0"/>
              <a:cs typeface="Arial" panose="020B0604020202020204" pitchFamily="34" charset="0"/>
            </a:rPr>
            <a:t> </a:t>
          </a:r>
          <a:r>
            <a:rPr lang="en-GB" sz="2300" i="0" kern="1200" dirty="0">
              <a:latin typeface="Arial" panose="020B0604020202020204" pitchFamily="34" charset="0"/>
              <a:cs typeface="Arial" panose="020B0604020202020204" pitchFamily="34" charset="0"/>
            </a:rPr>
            <a:t>(adjective: tending to, causing)</a:t>
          </a:r>
          <a:endParaRPr lang="en-GB" sz="2300" i="1" kern="1200" dirty="0">
            <a:latin typeface="Arial" panose="020B0604020202020204" pitchFamily="34" charset="0"/>
            <a:cs typeface="Arial" panose="020B0604020202020204" pitchFamily="34" charset="0"/>
          </a:endParaRPr>
        </a:p>
      </dsp:txBody>
      <dsp:txXfrm>
        <a:off x="3708521" y="857063"/>
        <a:ext cx="3250164" cy="2884480"/>
      </dsp:txXfrm>
    </dsp:sp>
    <dsp:sp modelId="{54CC5528-8BD6-4747-BE13-5CD77EC95F6F}">
      <dsp:nvSpPr>
        <dsp:cNvPr id="0" name=""/>
        <dsp:cNvSpPr/>
      </dsp:nvSpPr>
      <dsp:spPr>
        <a:xfrm>
          <a:off x="7413708" y="194663"/>
          <a:ext cx="3250164" cy="66240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Arial" panose="020B0604020202020204" pitchFamily="34" charset="0"/>
              <a:cs typeface="Arial" panose="020B0604020202020204" pitchFamily="34" charset="0"/>
            </a:rPr>
            <a:t>Root words</a:t>
          </a:r>
        </a:p>
      </dsp:txBody>
      <dsp:txXfrm>
        <a:off x="7413708" y="194663"/>
        <a:ext cx="3250164" cy="662400"/>
      </dsp:txXfrm>
    </dsp:sp>
    <dsp:sp modelId="{139F8ECB-BD5F-4E1D-ADA0-DA1384465EB1}">
      <dsp:nvSpPr>
        <dsp:cNvPr id="0" name=""/>
        <dsp:cNvSpPr/>
      </dsp:nvSpPr>
      <dsp:spPr>
        <a:xfrm>
          <a:off x="7413708" y="857063"/>
          <a:ext cx="3250164" cy="2884480"/>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duct </a:t>
          </a:r>
          <a:r>
            <a:rPr lang="en-GB" sz="2300" kern="1200" dirty="0">
              <a:latin typeface="Arial" panose="020B0604020202020204" pitchFamily="34" charset="0"/>
              <a:cs typeface="Arial" panose="020B0604020202020204" pitchFamily="34" charset="0"/>
            </a:rPr>
            <a:t>(lead, take)</a:t>
          </a:r>
        </a:p>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fer </a:t>
          </a:r>
          <a:r>
            <a:rPr lang="en-GB" sz="2300" kern="1200" dirty="0">
              <a:latin typeface="Arial" panose="020B0604020202020204" pitchFamily="34" charset="0"/>
              <a:cs typeface="Arial" panose="020B0604020202020204" pitchFamily="34" charset="0"/>
            </a:rPr>
            <a:t>(bring, carry)</a:t>
          </a:r>
        </a:p>
        <a:p>
          <a:pPr marL="228600" lvl="1" indent="-228600" algn="l" defTabSz="1022350">
            <a:lnSpc>
              <a:spcPct val="90000"/>
            </a:lnSpc>
            <a:spcBef>
              <a:spcPct val="0"/>
            </a:spcBef>
            <a:spcAft>
              <a:spcPct val="15000"/>
            </a:spcAft>
            <a:buChar char="•"/>
          </a:pPr>
          <a:r>
            <a:rPr lang="en-GB" sz="2300" i="1" kern="1200" dirty="0" err="1">
              <a:latin typeface="Arial" panose="020B0604020202020204" pitchFamily="34" charset="0"/>
              <a:cs typeface="Arial" panose="020B0604020202020204" pitchFamily="34" charset="0"/>
            </a:rPr>
            <a:t>fac</a:t>
          </a:r>
          <a:r>
            <a:rPr lang="en-GB" sz="2300" i="1" kern="1200" dirty="0">
              <a:latin typeface="Arial" panose="020B0604020202020204" pitchFamily="34" charset="0"/>
              <a:cs typeface="Arial" panose="020B0604020202020204" pitchFamily="34" charset="0"/>
            </a:rPr>
            <a:t> </a:t>
          </a:r>
          <a:r>
            <a:rPr lang="en-GB" sz="2300" kern="1200" dirty="0">
              <a:latin typeface="Arial" panose="020B0604020202020204" pitchFamily="34" charset="0"/>
              <a:cs typeface="Arial" panose="020B0604020202020204" pitchFamily="34" charset="0"/>
            </a:rPr>
            <a:t>(do, make)</a:t>
          </a:r>
        </a:p>
        <a:p>
          <a:pPr marL="228600" lvl="1" indent="-228600" algn="l" defTabSz="1022350">
            <a:lnSpc>
              <a:spcPct val="90000"/>
            </a:lnSpc>
            <a:spcBef>
              <a:spcPct val="0"/>
            </a:spcBef>
            <a:spcAft>
              <a:spcPct val="15000"/>
            </a:spcAft>
            <a:buChar char="•"/>
          </a:pPr>
          <a:r>
            <a:rPr lang="en-GB" sz="2300" i="1" kern="1200" dirty="0">
              <a:latin typeface="Arial" panose="020B0604020202020204" pitchFamily="34" charset="0"/>
              <a:cs typeface="Arial" panose="020B0604020202020204" pitchFamily="34" charset="0"/>
            </a:rPr>
            <a:t>tract</a:t>
          </a:r>
          <a:r>
            <a:rPr lang="en-GB" sz="2300" i="0" kern="1200" dirty="0">
              <a:latin typeface="Arial" panose="020B0604020202020204" pitchFamily="34" charset="0"/>
              <a:cs typeface="Arial" panose="020B0604020202020204" pitchFamily="34" charset="0"/>
            </a:rPr>
            <a:t> (drag, pull)</a:t>
          </a:r>
          <a:endParaRPr lang="en-GB" sz="2300" i="1" kern="1200" dirty="0">
            <a:latin typeface="Arial" panose="020B0604020202020204" pitchFamily="34" charset="0"/>
            <a:cs typeface="Arial" panose="020B0604020202020204" pitchFamily="34" charset="0"/>
          </a:endParaRPr>
        </a:p>
      </dsp:txBody>
      <dsp:txXfrm>
        <a:off x="7413708" y="857063"/>
        <a:ext cx="3250164" cy="2884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C0175-AEE7-41A3-A12D-D0C50A519BCD}">
      <dsp:nvSpPr>
        <dsp:cNvPr id="0" name=""/>
        <dsp:cNvSpPr/>
      </dsp:nvSpPr>
      <dsp:spPr>
        <a:xfrm rot="10800000">
          <a:off x="1522886" y="2698"/>
          <a:ext cx="5272464" cy="779437"/>
        </a:xfrm>
        <a:prstGeom prst="homePlate">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3710"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Model pronunciation</a:t>
          </a:r>
        </a:p>
      </dsp:txBody>
      <dsp:txXfrm rot="10800000">
        <a:off x="1717745" y="2698"/>
        <a:ext cx="5077605" cy="779437"/>
      </dsp:txXfrm>
    </dsp:sp>
    <dsp:sp modelId="{76D9E1C7-3999-4654-A5CC-6CF6F6E33B33}">
      <dsp:nvSpPr>
        <dsp:cNvPr id="0" name=""/>
        <dsp:cNvSpPr/>
      </dsp:nvSpPr>
      <dsp:spPr>
        <a:xfrm>
          <a:off x="1133167" y="2698"/>
          <a:ext cx="779437" cy="779437"/>
        </a:xfrm>
        <a:prstGeom prst="ellipse">
          <a:avLst/>
        </a:prstGeom>
        <a:blipFill rotWithShape="1">
          <a:blip xmlns:r="http://schemas.openxmlformats.org/officeDocument/2006/relationships" r:embed="rId1"/>
          <a:srcRect/>
          <a:stretch>
            <a:fillRect t="-5000" b="-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58A583-FD54-4AB8-A878-891100B0B3F1}">
      <dsp:nvSpPr>
        <dsp:cNvPr id="0" name=""/>
        <dsp:cNvSpPr/>
      </dsp:nvSpPr>
      <dsp:spPr>
        <a:xfrm rot="10800000">
          <a:off x="1522886" y="1014804"/>
          <a:ext cx="5272464" cy="779437"/>
        </a:xfrm>
        <a:prstGeom prst="homePlate">
          <a:avLst/>
        </a:prstGeom>
        <a:solidFill>
          <a:schemeClr val="accent1">
            <a:shade val="50000"/>
            <a:hueOff val="160997"/>
            <a:satOff val="-3921"/>
            <a:lumOff val="17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3710"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Snip into syllables </a:t>
          </a:r>
        </a:p>
      </dsp:txBody>
      <dsp:txXfrm rot="10800000">
        <a:off x="1717745" y="1014804"/>
        <a:ext cx="5077605" cy="779437"/>
      </dsp:txXfrm>
    </dsp:sp>
    <dsp:sp modelId="{2A09930D-E372-486F-A033-C63E10952658}">
      <dsp:nvSpPr>
        <dsp:cNvPr id="0" name=""/>
        <dsp:cNvSpPr/>
      </dsp:nvSpPr>
      <dsp:spPr>
        <a:xfrm>
          <a:off x="1133167" y="1014804"/>
          <a:ext cx="779437" cy="779437"/>
        </a:xfrm>
        <a:prstGeom prst="ellipse">
          <a:avLst/>
        </a:prstGeom>
        <a:blipFill rotWithShape="1">
          <a:blip xmlns:r="http://schemas.openxmlformats.org/officeDocument/2006/relationships" r:embed="rId2"/>
          <a:srcRect/>
          <a:stretch>
            <a:fillRect t="-7000" b="-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765180-37C4-4283-8398-EE0BFA254A3E}">
      <dsp:nvSpPr>
        <dsp:cNvPr id="0" name=""/>
        <dsp:cNvSpPr/>
      </dsp:nvSpPr>
      <dsp:spPr>
        <a:xfrm rot="10800000">
          <a:off x="1522886" y="2026909"/>
          <a:ext cx="5272464" cy="779437"/>
        </a:xfrm>
        <a:prstGeom prst="homePlate">
          <a:avLst/>
        </a:prstGeom>
        <a:solidFill>
          <a:schemeClr val="accent1">
            <a:shade val="50000"/>
            <a:hueOff val="321995"/>
            <a:satOff val="-7842"/>
            <a:lumOff val="343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3710"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Student repetition</a:t>
          </a:r>
        </a:p>
      </dsp:txBody>
      <dsp:txXfrm rot="10800000">
        <a:off x="1717745" y="2026909"/>
        <a:ext cx="5077605" cy="779437"/>
      </dsp:txXfrm>
    </dsp:sp>
    <dsp:sp modelId="{D8134557-BE16-4666-9C6C-62A70DE9A363}">
      <dsp:nvSpPr>
        <dsp:cNvPr id="0" name=""/>
        <dsp:cNvSpPr/>
      </dsp:nvSpPr>
      <dsp:spPr>
        <a:xfrm>
          <a:off x="1133167" y="2026909"/>
          <a:ext cx="779437" cy="779437"/>
        </a:xfrm>
        <a:prstGeom prst="ellipse">
          <a:avLst/>
        </a:prstGeom>
        <a:blipFill rotWithShape="1">
          <a:blip xmlns:r="http://schemas.openxmlformats.org/officeDocument/2006/relationships" r:embed="rId3"/>
          <a:srcRect/>
          <a:stretch>
            <a:fillRect l="-9000" r="-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69A807-DBCD-4916-91E0-7AB4C9F1B826}">
      <dsp:nvSpPr>
        <dsp:cNvPr id="0" name=""/>
        <dsp:cNvSpPr/>
      </dsp:nvSpPr>
      <dsp:spPr>
        <a:xfrm rot="10800000">
          <a:off x="1522886" y="3039015"/>
          <a:ext cx="5272464" cy="779437"/>
        </a:xfrm>
        <a:prstGeom prst="homePlate">
          <a:avLst/>
        </a:prstGeom>
        <a:solidFill>
          <a:schemeClr val="accent1">
            <a:shade val="50000"/>
            <a:hueOff val="321995"/>
            <a:satOff val="-7842"/>
            <a:lumOff val="343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3710"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Look at morphemes and explain meanings</a:t>
          </a:r>
        </a:p>
      </dsp:txBody>
      <dsp:txXfrm rot="10800000">
        <a:off x="1717745" y="3039015"/>
        <a:ext cx="5077605" cy="779437"/>
      </dsp:txXfrm>
    </dsp:sp>
    <dsp:sp modelId="{B39F887D-E747-46EB-9A66-0746BC9D7664}">
      <dsp:nvSpPr>
        <dsp:cNvPr id="0" name=""/>
        <dsp:cNvSpPr/>
      </dsp:nvSpPr>
      <dsp:spPr>
        <a:xfrm>
          <a:off x="1133167" y="3039015"/>
          <a:ext cx="779437" cy="779437"/>
        </a:xfrm>
        <a:prstGeom prst="ellipse">
          <a:avLst/>
        </a:prstGeom>
        <a:blipFill rotWithShape="1">
          <a:blip xmlns:r="http://schemas.openxmlformats.org/officeDocument/2006/relationships" r:embed="rId4"/>
          <a:srcRect/>
          <a:stretch>
            <a:fillRect l="-6000" r="-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9AF9B1-2476-4C03-A26F-353AFE6FB75A}">
      <dsp:nvSpPr>
        <dsp:cNvPr id="0" name=""/>
        <dsp:cNvSpPr/>
      </dsp:nvSpPr>
      <dsp:spPr>
        <a:xfrm rot="10800000">
          <a:off x="1522886" y="4051120"/>
          <a:ext cx="5272464" cy="779437"/>
        </a:xfrm>
        <a:prstGeom prst="homePlate">
          <a:avLst/>
        </a:prstGeom>
        <a:solidFill>
          <a:schemeClr val="accent1">
            <a:shade val="50000"/>
            <a:hueOff val="160997"/>
            <a:satOff val="-3921"/>
            <a:lumOff val="17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3710"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Link to known words and contexts</a:t>
          </a:r>
        </a:p>
      </dsp:txBody>
      <dsp:txXfrm rot="10800000">
        <a:off x="1717745" y="4051120"/>
        <a:ext cx="5077605" cy="779437"/>
      </dsp:txXfrm>
    </dsp:sp>
    <dsp:sp modelId="{6BD0F01E-592E-4323-92E1-FC8E6C33DD9F}">
      <dsp:nvSpPr>
        <dsp:cNvPr id="0" name=""/>
        <dsp:cNvSpPr/>
      </dsp:nvSpPr>
      <dsp:spPr>
        <a:xfrm>
          <a:off x="1133167" y="4051120"/>
          <a:ext cx="779437" cy="779437"/>
        </a:xfrm>
        <a:prstGeom prst="ellipse">
          <a:avLst/>
        </a:prstGeom>
        <a:blipFill rotWithShape="1">
          <a:blip xmlns:r="http://schemas.openxmlformats.org/officeDocument/2006/relationships" r:embed="rId5"/>
          <a:srcRect/>
          <a:stretch>
            <a:fillRect l="-4000" r="-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SV-4CPJXdtA&amp;list=PLXjcCX3hH9LUJ2rOfYcKkkUkH898128VQ&amp;index=6"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www.bbc.co.uk/bitesize/guides/zpkr82p/revision/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2025</a:t>
            </a: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899999" y="2808000"/>
            <a:ext cx="10508229" cy="1107996"/>
          </a:xfrm>
          <a:prstGeom prst="rect">
            <a:avLst/>
          </a:prstGeom>
          <a:noFill/>
        </p:spPr>
        <p:txBody>
          <a:bodyPr wrap="square" rtlCol="0">
            <a:spAutoFit/>
          </a:bodyPr>
          <a:lstStyle/>
          <a:p>
            <a:pPr>
              <a:lnSpc>
                <a:spcPct val="100000"/>
              </a:lnSpc>
              <a:spcBef>
                <a:spcPts val="0"/>
              </a:spcBef>
              <a:spcAft>
                <a:spcPts val="0"/>
              </a:spcAft>
            </a:pPr>
            <a:r>
              <a:rPr lang="en-GB" sz="2600" b="1" dirty="0">
                <a:latin typeface="Arial" panose="020B0604020202020204" pitchFamily="34" charset="0"/>
                <a:ea typeface="Times New Roman" panose="02020603050405020304" pitchFamily="18" charset="0"/>
                <a:cs typeface="Arial" panose="020B0604020202020204" pitchFamily="34" charset="0"/>
              </a:rPr>
              <a:t>Encountering vocabulary challenges in texts</a:t>
            </a:r>
            <a:endPar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020F39-62F7-873E-2676-3C9A1C83DCAF}"/>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6, </a:t>
            </a:r>
            <a:r>
              <a:rPr lang="en-GB" i="1" dirty="0">
                <a:latin typeface="Arial" panose="020B0604020202020204" pitchFamily="34" charset="0"/>
                <a:cs typeface="Arial" panose="020B0604020202020204" pitchFamily="34" charset="0"/>
                <a:hlinkClick r:id="rId3"/>
              </a:rPr>
              <a:t>Exploring vocabulary</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145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38C8-F78E-5D8B-7CC2-67B5C8C42264}"/>
              </a:ext>
            </a:extLst>
          </p:cNvPr>
          <p:cNvSpPr txBox="1">
            <a:spLocks/>
          </p:cNvSpPr>
          <p:nvPr/>
        </p:nvSpPr>
        <p:spPr>
          <a:xfrm>
            <a:off x="685845" y="817716"/>
            <a:ext cx="10667955" cy="87297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Vocabulary knowledge</a:t>
            </a:r>
          </a:p>
        </p:txBody>
      </p:sp>
      <p:sp>
        <p:nvSpPr>
          <p:cNvPr id="4" name="Content Placeholder 2">
            <a:extLst>
              <a:ext uri="{FF2B5EF4-FFF2-40B4-BE49-F238E27FC236}">
                <a16:creationId xmlns:a16="http://schemas.microsoft.com/office/drawing/2014/main" id="{811F13A4-8DB5-E40F-33FB-9C88A422821B}"/>
              </a:ext>
            </a:extLst>
          </p:cNvPr>
          <p:cNvSpPr txBox="1">
            <a:spLocks/>
          </p:cNvSpPr>
          <p:nvPr/>
        </p:nvSpPr>
        <p:spPr>
          <a:xfrm>
            <a:off x="617480" y="1541288"/>
            <a:ext cx="6838361" cy="39365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dirty="0">
                <a:latin typeface="Arial" panose="020B0604020202020204" pitchFamily="34" charset="0"/>
                <a:cs typeface="Arial" panose="020B0604020202020204" pitchFamily="34" charset="0"/>
              </a:rPr>
              <a:t>Reading and vocabulary knowledge: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the most virtuous and positive of circles</a:t>
            </a:r>
          </a:p>
          <a:p>
            <a:pPr marL="742950" lvl="1" indent="-285750"/>
            <a:r>
              <a:rPr lang="en-GB" sz="1800" dirty="0">
                <a:latin typeface="Arial" panose="020B0604020202020204" pitchFamily="34" charset="0"/>
                <a:cs typeface="Arial" panose="020B0604020202020204" pitchFamily="34" charset="0"/>
              </a:rPr>
              <a:t>Breadth of knowledge</a:t>
            </a:r>
          </a:p>
          <a:p>
            <a:pPr marL="742950" lvl="1" indent="-285750"/>
            <a:r>
              <a:rPr lang="en-GB" sz="1800" dirty="0">
                <a:latin typeface="Arial" panose="020B0604020202020204" pitchFamily="34" charset="0"/>
                <a:cs typeface="Arial" panose="020B0604020202020204" pitchFamily="34" charset="0"/>
              </a:rPr>
              <a:t>Depth of knowledge</a:t>
            </a:r>
          </a:p>
          <a:p>
            <a:pPr marL="742950" lvl="1" indent="-285750"/>
            <a:r>
              <a:rPr lang="en-GB" sz="1800" dirty="0">
                <a:latin typeface="Arial" panose="020B0604020202020204" pitchFamily="34" charset="0"/>
                <a:cs typeface="Arial" panose="020B0604020202020204" pitchFamily="34" charset="0"/>
              </a:rPr>
              <a:t>Types of vocabulary</a:t>
            </a:r>
          </a:p>
          <a:p>
            <a:pPr marL="742950" lvl="1" indent="-285750"/>
            <a:r>
              <a:rPr lang="en-GB" sz="1800" dirty="0">
                <a:latin typeface="Arial" panose="020B0604020202020204" pitchFamily="34" charset="0"/>
                <a:cs typeface="Arial" panose="020B0604020202020204" pitchFamily="34" charset="0"/>
              </a:rPr>
              <a:t>Approaches to clarifying vocabulary</a:t>
            </a:r>
          </a:p>
          <a:p>
            <a:pPr marL="742950" lvl="1" indent="-285750"/>
            <a:r>
              <a:rPr lang="en-GB" sz="1800" dirty="0">
                <a:latin typeface="Arial" panose="020B0604020202020204" pitchFamily="34" charset="0"/>
                <a:cs typeface="Arial" panose="020B0604020202020204" pitchFamily="34" charset="0"/>
              </a:rPr>
              <a:t>Most students need 12-20 exposures to a new word in different contexts to secure that word in their long-term memory. </a:t>
            </a:r>
          </a:p>
          <a:p>
            <a:pPr marL="742950" lvl="1" indent="-285750"/>
            <a:r>
              <a:rPr lang="en-GB" sz="1800" dirty="0">
                <a:latin typeface="Arial" panose="020B0604020202020204" pitchFamily="34" charset="0"/>
                <a:cs typeface="Arial" panose="020B0604020202020204" pitchFamily="34" charset="0"/>
              </a:rPr>
              <a:t>Students encounter a much wider range of vocabulary when reading texts for study than in the planned content of the curriculum.</a:t>
            </a:r>
          </a:p>
        </p:txBody>
      </p:sp>
      <p:pic>
        <p:nvPicPr>
          <p:cNvPr id="6" name="Picture 5">
            <a:extLst>
              <a:ext uri="{FF2B5EF4-FFF2-40B4-BE49-F238E27FC236}">
                <a16:creationId xmlns:a16="http://schemas.microsoft.com/office/drawing/2014/main" id="{A380F6DF-B0C8-2E86-396A-21332D1284B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51153" y1="36077" x2="42767" y2="43826"/>
                        <a14:foregroundMark x1="42767" y1="43826" x2="38784" y2="56174"/>
                        <a14:foregroundMark x1="38784" y1="56174" x2="48637" y2="66828"/>
                        <a14:foregroundMark x1="48637" y1="66828" x2="59119" y2="62470"/>
                        <a14:foregroundMark x1="59119" y1="62470" x2="62264" y2="47215"/>
                        <a14:foregroundMark x1="62264" y1="47215" x2="51363" y2="38499"/>
                        <a14:foregroundMark x1="51363" y1="38499" x2="45702" y2="37772"/>
                      </a14:backgroundRemoval>
                    </a14:imgEffect>
                  </a14:imgLayer>
                </a14:imgProps>
              </a:ext>
            </a:extLst>
          </a:blip>
          <a:stretch>
            <a:fillRect/>
          </a:stretch>
        </p:blipFill>
        <p:spPr>
          <a:xfrm>
            <a:off x="6764732" y="1541288"/>
            <a:ext cx="5023624" cy="4349595"/>
          </a:xfrm>
          <a:prstGeom prst="rect">
            <a:avLst/>
          </a:prstGeom>
        </p:spPr>
      </p:pic>
      <p:sp>
        <p:nvSpPr>
          <p:cNvPr id="7" name="TextBox 6">
            <a:extLst>
              <a:ext uri="{FF2B5EF4-FFF2-40B4-BE49-F238E27FC236}">
                <a16:creationId xmlns:a16="http://schemas.microsoft.com/office/drawing/2014/main" id="{E0E40BF6-38EC-3865-3ADB-D7B822709D24}"/>
              </a:ext>
            </a:extLst>
          </p:cNvPr>
          <p:cNvSpPr txBox="1"/>
          <p:nvPr/>
        </p:nvSpPr>
        <p:spPr>
          <a:xfrm>
            <a:off x="3123327" y="5725269"/>
            <a:ext cx="8665029" cy="430887"/>
          </a:xfrm>
          <a:prstGeom prst="rect">
            <a:avLst/>
          </a:prstGeom>
          <a:noFill/>
        </p:spPr>
        <p:txBody>
          <a:bodyPr wrap="square">
            <a:spAutoFit/>
          </a:bodyPr>
          <a:lstStyle/>
          <a:p>
            <a:pPr algn="r"/>
            <a:r>
              <a:rPr lang="en-GB" sz="1100" b="0" i="0" dirty="0">
                <a:effectLst/>
                <a:latin typeface="Arial" panose="020B0604020202020204" pitchFamily="34" charset="0"/>
                <a:cs typeface="Arial" panose="020B0604020202020204" pitchFamily="34" charset="0"/>
              </a:rPr>
              <a:t>McKeown, M. G., Beck, I. L., </a:t>
            </a:r>
            <a:r>
              <a:rPr lang="en-GB" sz="1100" b="0" i="0" dirty="0" err="1">
                <a:effectLst/>
                <a:latin typeface="Arial" panose="020B0604020202020204" pitchFamily="34" charset="0"/>
                <a:cs typeface="Arial" panose="020B0604020202020204" pitchFamily="34" charset="0"/>
              </a:rPr>
              <a:t>Omanson</a:t>
            </a:r>
            <a:r>
              <a:rPr lang="en-GB" sz="1100" b="0" i="0" dirty="0">
                <a:effectLst/>
                <a:latin typeface="Arial" panose="020B0604020202020204" pitchFamily="34" charset="0"/>
                <a:cs typeface="Arial" panose="020B0604020202020204" pitchFamily="34" charset="0"/>
              </a:rPr>
              <a:t>, R. C., &amp; </a:t>
            </a:r>
            <a:r>
              <a:rPr lang="en-GB" sz="1100" b="0" i="0" dirty="0" err="1">
                <a:effectLst/>
                <a:latin typeface="Arial" panose="020B0604020202020204" pitchFamily="34" charset="0"/>
                <a:cs typeface="Arial" panose="020B0604020202020204" pitchFamily="34" charset="0"/>
              </a:rPr>
              <a:t>Pople</a:t>
            </a:r>
            <a:r>
              <a:rPr lang="en-GB" sz="1100" b="0" i="0" dirty="0">
                <a:effectLst/>
                <a:latin typeface="Arial" panose="020B0604020202020204" pitchFamily="34" charset="0"/>
                <a:cs typeface="Arial" panose="020B0604020202020204" pitchFamily="34" charset="0"/>
              </a:rPr>
              <a:t>, M. T. (1985). Some Effects of the Frequency of Vocabulary Instruction on the Knowledge and Use of Words. </a:t>
            </a:r>
            <a:r>
              <a:rPr lang="en-GB" sz="1100" b="0" i="1" dirty="0">
                <a:effectLst/>
                <a:latin typeface="Arial" panose="020B0604020202020204" pitchFamily="34" charset="0"/>
                <a:cs typeface="Arial" panose="020B0604020202020204" pitchFamily="34" charset="0"/>
              </a:rPr>
              <a:t>Reading Research Quarterly</a:t>
            </a:r>
            <a:r>
              <a:rPr lang="en-GB" sz="1100" b="0" i="0" dirty="0">
                <a:effectLst/>
                <a:latin typeface="Arial" panose="020B0604020202020204" pitchFamily="34" charset="0"/>
                <a:cs typeface="Arial" panose="020B0604020202020204" pitchFamily="34" charset="0"/>
              </a:rPr>
              <a:t>, 20(5), 522-535</a:t>
            </a: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F2674-F48E-D835-C0C4-EF228A332213}"/>
              </a:ext>
            </a:extLst>
          </p:cNvPr>
          <p:cNvSpPr txBox="1">
            <a:spLocks/>
          </p:cNvSpPr>
          <p:nvPr/>
        </p:nvSpPr>
        <p:spPr>
          <a:xfrm>
            <a:off x="685845" y="917380"/>
            <a:ext cx="10667955" cy="7733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Elements of vocabulary knowledge</a:t>
            </a:r>
          </a:p>
        </p:txBody>
      </p:sp>
      <p:sp>
        <p:nvSpPr>
          <p:cNvPr id="3" name="Content Placeholder 2">
            <a:extLst>
              <a:ext uri="{FF2B5EF4-FFF2-40B4-BE49-F238E27FC236}">
                <a16:creationId xmlns:a16="http://schemas.microsoft.com/office/drawing/2014/main" id="{EE68FF19-D284-6C9D-6FED-A165142460C5}"/>
              </a:ext>
            </a:extLst>
          </p:cNvPr>
          <p:cNvSpPr txBox="1">
            <a:spLocks/>
          </p:cNvSpPr>
          <p:nvPr/>
        </p:nvSpPr>
        <p:spPr>
          <a:xfrm>
            <a:off x="686191" y="1629604"/>
            <a:ext cx="10667261" cy="39365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2400" dirty="0">
                <a:latin typeface="Arial" panose="020B0604020202020204" pitchFamily="34" charset="0"/>
                <a:cs typeface="Arial" panose="020B0604020202020204" pitchFamily="34" charset="0"/>
              </a:rPr>
              <a:t>Receptive and expressive understanding</a:t>
            </a:r>
          </a:p>
          <a:p>
            <a:pPr marL="285750" indent="-285750"/>
            <a:r>
              <a:rPr lang="en-GB" sz="2400" dirty="0">
                <a:latin typeface="Arial" panose="020B0604020202020204" pitchFamily="34" charset="0"/>
                <a:cs typeface="Arial" panose="020B0604020202020204" pitchFamily="34" charset="0"/>
              </a:rPr>
              <a:t>Exposure to words in a range of contexts</a:t>
            </a:r>
          </a:p>
          <a:p>
            <a:pPr marL="285750" indent="-285750"/>
            <a:r>
              <a:rPr lang="en-GB" sz="2400" dirty="0">
                <a:latin typeface="Arial" panose="020B0604020202020204" pitchFamily="34" charset="0"/>
                <a:cs typeface="Arial" panose="020B0604020202020204" pitchFamily="34" charset="0"/>
              </a:rPr>
              <a:t>Use and meaning in context</a:t>
            </a:r>
          </a:p>
          <a:p>
            <a:pPr marL="285750" indent="-285750"/>
            <a:r>
              <a:rPr lang="en-GB" sz="2400" dirty="0">
                <a:latin typeface="Arial" panose="020B0604020202020204" pitchFamily="34" charset="0"/>
                <a:cs typeface="Arial" panose="020B0604020202020204" pitchFamily="34" charset="0"/>
              </a:rPr>
              <a:t>Pronunciation</a:t>
            </a:r>
          </a:p>
          <a:p>
            <a:pPr marL="285750" indent="-285750"/>
            <a:r>
              <a:rPr lang="en-GB" sz="2400" dirty="0">
                <a:latin typeface="Arial" panose="020B0604020202020204" pitchFamily="34" charset="0"/>
                <a:cs typeface="Arial" panose="020B0604020202020204" pitchFamily="34" charset="0"/>
              </a:rPr>
              <a:t>Strategies for clarifying unfamiliar words</a:t>
            </a:r>
          </a:p>
          <a:p>
            <a:pPr marL="285750" indent="-285750"/>
            <a:r>
              <a:rPr lang="en-GB" sz="2400" dirty="0">
                <a:latin typeface="Arial" panose="020B0604020202020204" pitchFamily="34" charset="0"/>
                <a:cs typeface="Arial" panose="020B0604020202020204" pitchFamily="34" charset="0"/>
              </a:rPr>
              <a:t>Definition</a:t>
            </a:r>
          </a:p>
          <a:p>
            <a:pPr marL="285750" indent="-285750"/>
            <a:r>
              <a:rPr lang="en-GB" sz="2400" dirty="0">
                <a:latin typeface="Arial" panose="020B0604020202020204" pitchFamily="34" charset="0"/>
                <a:cs typeface="Arial" panose="020B0604020202020204" pitchFamily="34" charset="0"/>
              </a:rPr>
              <a:t>Morphology</a:t>
            </a:r>
          </a:p>
          <a:p>
            <a:pPr marL="285750" indent="-285750"/>
            <a:r>
              <a:rPr lang="en-GB" sz="2400" dirty="0">
                <a:latin typeface="Arial" panose="020B0604020202020204" pitchFamily="34" charset="0"/>
                <a:cs typeface="Arial" panose="020B0604020202020204" pitchFamily="34" charset="0"/>
              </a:rPr>
              <a:t>Etymology</a:t>
            </a:r>
          </a:p>
          <a:p>
            <a:pPr marL="285750" indent="-285750"/>
            <a:r>
              <a:rPr lang="en-GB" sz="2400" dirty="0">
                <a:latin typeface="Arial" panose="020B0604020202020204" pitchFamily="34" charset="0"/>
                <a:cs typeface="Arial" panose="020B0604020202020204" pitchFamily="34" charset="0"/>
              </a:rPr>
              <a:t>Links and word families</a:t>
            </a:r>
          </a:p>
        </p:txBody>
      </p:sp>
    </p:spTree>
    <p:extLst>
      <p:ext uri="{BB962C8B-B14F-4D97-AF65-F5344CB8AC3E}">
        <p14:creationId xmlns:p14="http://schemas.microsoft.com/office/powerpoint/2010/main" val="3567108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C4EA-133C-F0FB-3A49-D9A0FE8640A2}"/>
              </a:ext>
            </a:extLst>
          </p:cNvPr>
          <p:cNvSpPr txBox="1">
            <a:spLocks/>
          </p:cNvSpPr>
          <p:nvPr/>
        </p:nvSpPr>
        <p:spPr>
          <a:xfrm>
            <a:off x="685845" y="705644"/>
            <a:ext cx="10667955" cy="127555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Morphological and etymological knowledge – the keys to the kingdom</a:t>
            </a:r>
          </a:p>
        </p:txBody>
      </p:sp>
      <p:graphicFrame>
        <p:nvGraphicFramePr>
          <p:cNvPr id="4" name="Content Placeholder 3">
            <a:extLst>
              <a:ext uri="{FF2B5EF4-FFF2-40B4-BE49-F238E27FC236}">
                <a16:creationId xmlns:a16="http://schemas.microsoft.com/office/drawing/2014/main" id="{1A15FAE1-B69B-711D-0E4F-E4B3233D64B4}"/>
              </a:ext>
            </a:extLst>
          </p:cNvPr>
          <p:cNvGraphicFramePr>
            <a:graphicFrameLocks/>
          </p:cNvGraphicFramePr>
          <p:nvPr>
            <p:extLst>
              <p:ext uri="{D42A27DB-BD31-4B8C-83A1-F6EECF244321}">
                <p14:modId xmlns:p14="http://schemas.microsoft.com/office/powerpoint/2010/main" val="524820542"/>
              </p:ext>
            </p:extLst>
          </p:nvPr>
        </p:nvGraphicFramePr>
        <p:xfrm>
          <a:off x="686593" y="1667510"/>
          <a:ext cx="10667207" cy="3936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56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1BC7E-3464-047A-E6C9-5FCF823E5FF0}"/>
              </a:ext>
            </a:extLst>
          </p:cNvPr>
          <p:cNvSpPr txBox="1">
            <a:spLocks/>
          </p:cNvSpPr>
          <p:nvPr/>
        </p:nvSpPr>
        <p:spPr>
          <a:xfrm>
            <a:off x="762369" y="607780"/>
            <a:ext cx="10667261" cy="64669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Vocabulary routines</a:t>
            </a:r>
          </a:p>
        </p:txBody>
      </p:sp>
      <p:sp>
        <p:nvSpPr>
          <p:cNvPr id="4" name="Content Placeholder 3">
            <a:extLst>
              <a:ext uri="{FF2B5EF4-FFF2-40B4-BE49-F238E27FC236}">
                <a16:creationId xmlns:a16="http://schemas.microsoft.com/office/drawing/2014/main" id="{0434C821-47AA-ACFB-B1D8-E1FCE5CEF869}"/>
              </a:ext>
            </a:extLst>
          </p:cNvPr>
          <p:cNvSpPr txBox="1">
            <a:spLocks/>
          </p:cNvSpPr>
          <p:nvPr/>
        </p:nvSpPr>
        <p:spPr>
          <a:xfrm>
            <a:off x="6795415" y="490654"/>
            <a:ext cx="5127700" cy="595757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i="1" dirty="0">
                <a:solidFill>
                  <a:srgbClr val="0070C0"/>
                </a:solidFill>
                <a:latin typeface="Arial" panose="020B0604020202020204" pitchFamily="34" charset="0"/>
                <a:cs typeface="Arial" panose="020B0604020202020204" pitchFamily="34" charset="0"/>
              </a:rPr>
              <a:t>infrastructure</a:t>
            </a:r>
          </a:p>
          <a:p>
            <a:r>
              <a:rPr lang="en-GB" sz="2700" i="1" u="sng" dirty="0">
                <a:solidFill>
                  <a:srgbClr val="0070C0"/>
                </a:solidFill>
                <a:latin typeface="Arial" panose="020B0604020202020204" pitchFamily="34" charset="0"/>
                <a:cs typeface="Arial" panose="020B0604020202020204" pitchFamily="34" charset="0"/>
              </a:rPr>
              <a:t>i</a:t>
            </a:r>
            <a:r>
              <a:rPr lang="en-GB" sz="2700" i="1" dirty="0">
                <a:solidFill>
                  <a:srgbClr val="0070C0"/>
                </a:solidFill>
                <a:latin typeface="Arial" panose="020B0604020202020204" pitchFamily="34" charset="0"/>
                <a:cs typeface="Arial" panose="020B0604020202020204" pitchFamily="34" charset="0"/>
              </a:rPr>
              <a:t>n </a:t>
            </a:r>
            <a:r>
              <a:rPr lang="en-GB" sz="2700" dirty="0">
                <a:solidFill>
                  <a:srgbClr val="0070C0"/>
                </a:solidFill>
                <a:latin typeface="Arial" panose="020B0604020202020204" pitchFamily="34" charset="0"/>
                <a:cs typeface="Arial" panose="020B0604020202020204" pitchFamily="34" charset="0"/>
              </a:rPr>
              <a:t>|</a:t>
            </a:r>
            <a:r>
              <a:rPr lang="en-GB" sz="2700" i="1" dirty="0">
                <a:solidFill>
                  <a:srgbClr val="0070C0"/>
                </a:solidFill>
                <a:latin typeface="Arial" panose="020B0604020202020204" pitchFamily="34" charset="0"/>
                <a:cs typeface="Arial" panose="020B0604020202020204" pitchFamily="34" charset="0"/>
              </a:rPr>
              <a:t> </a:t>
            </a:r>
            <a:r>
              <a:rPr lang="en-GB" sz="2700" i="1" dirty="0" err="1">
                <a:solidFill>
                  <a:srgbClr val="0070C0"/>
                </a:solidFill>
                <a:latin typeface="Arial" panose="020B0604020202020204" pitchFamily="34" charset="0"/>
                <a:cs typeface="Arial" panose="020B0604020202020204" pitchFamily="34" charset="0"/>
              </a:rPr>
              <a:t>fr</a:t>
            </a:r>
            <a:r>
              <a:rPr lang="en-GB" sz="2700" i="1" u="sng" dirty="0" err="1">
                <a:solidFill>
                  <a:srgbClr val="0070C0"/>
                </a:solidFill>
                <a:latin typeface="Arial" panose="020B0604020202020204" pitchFamily="34" charset="0"/>
                <a:cs typeface="Arial" panose="020B0604020202020204" pitchFamily="34" charset="0"/>
              </a:rPr>
              <a:t>a</a:t>
            </a:r>
            <a:r>
              <a:rPr lang="en-GB" sz="2700" i="1" dirty="0">
                <a:solidFill>
                  <a:srgbClr val="0070C0"/>
                </a:solidFill>
                <a:latin typeface="Arial" panose="020B0604020202020204" pitchFamily="34" charset="0"/>
                <a:cs typeface="Arial" panose="020B0604020202020204" pitchFamily="34" charset="0"/>
              </a:rPr>
              <a:t> </a:t>
            </a:r>
            <a:r>
              <a:rPr lang="en-GB" sz="2700" dirty="0">
                <a:solidFill>
                  <a:srgbClr val="0070C0"/>
                </a:solidFill>
                <a:latin typeface="Arial" panose="020B0604020202020204" pitchFamily="34" charset="0"/>
                <a:cs typeface="Arial" panose="020B0604020202020204" pitchFamily="34" charset="0"/>
              </a:rPr>
              <a:t>| </a:t>
            </a:r>
            <a:r>
              <a:rPr lang="en-GB" sz="2700" i="1" dirty="0" err="1">
                <a:solidFill>
                  <a:srgbClr val="0070C0"/>
                </a:solidFill>
                <a:latin typeface="Arial" panose="020B0604020202020204" pitchFamily="34" charset="0"/>
                <a:cs typeface="Arial" panose="020B0604020202020204" pitchFamily="34" charset="0"/>
              </a:rPr>
              <a:t>str</a:t>
            </a:r>
            <a:r>
              <a:rPr lang="en-GB" sz="2700" i="1" u="sng" dirty="0" err="1">
                <a:solidFill>
                  <a:srgbClr val="0070C0"/>
                </a:solidFill>
                <a:latin typeface="Arial" panose="020B0604020202020204" pitchFamily="34" charset="0"/>
                <a:cs typeface="Arial" panose="020B0604020202020204" pitchFamily="34" charset="0"/>
              </a:rPr>
              <a:t>u</a:t>
            </a:r>
            <a:r>
              <a:rPr lang="en-GB" sz="2700" i="1" dirty="0" err="1">
                <a:solidFill>
                  <a:srgbClr val="0070C0"/>
                </a:solidFill>
                <a:latin typeface="Arial" panose="020B0604020202020204" pitchFamily="34" charset="0"/>
                <a:cs typeface="Arial" panose="020B0604020202020204" pitchFamily="34" charset="0"/>
              </a:rPr>
              <a:t>c</a:t>
            </a:r>
            <a:r>
              <a:rPr lang="en-GB" sz="2700" i="1" dirty="0">
                <a:solidFill>
                  <a:srgbClr val="0070C0"/>
                </a:solidFill>
                <a:latin typeface="Arial" panose="020B0604020202020204" pitchFamily="34" charset="0"/>
                <a:cs typeface="Arial" panose="020B0604020202020204" pitchFamily="34" charset="0"/>
              </a:rPr>
              <a:t> </a:t>
            </a:r>
            <a:r>
              <a:rPr lang="en-GB" sz="2700" dirty="0">
                <a:solidFill>
                  <a:srgbClr val="0070C0"/>
                </a:solidFill>
                <a:latin typeface="Arial" panose="020B0604020202020204" pitchFamily="34" charset="0"/>
                <a:cs typeface="Arial" panose="020B0604020202020204" pitchFamily="34" charset="0"/>
              </a:rPr>
              <a:t>|</a:t>
            </a:r>
            <a:r>
              <a:rPr lang="en-GB" sz="2700" i="1" dirty="0">
                <a:solidFill>
                  <a:srgbClr val="0070C0"/>
                </a:solidFill>
                <a:latin typeface="Arial" panose="020B0604020202020204" pitchFamily="34" charset="0"/>
                <a:cs typeface="Arial" panose="020B0604020202020204" pitchFamily="34" charset="0"/>
              </a:rPr>
              <a:t> </a:t>
            </a:r>
            <a:r>
              <a:rPr lang="en-GB" sz="2700" i="1" dirty="0" err="1">
                <a:solidFill>
                  <a:srgbClr val="0070C0"/>
                </a:solidFill>
                <a:latin typeface="Arial" panose="020B0604020202020204" pitchFamily="34" charset="0"/>
                <a:cs typeface="Arial" panose="020B0604020202020204" pitchFamily="34" charset="0"/>
              </a:rPr>
              <a:t>t</a:t>
            </a:r>
            <a:r>
              <a:rPr lang="en-GB" sz="2700" i="1" u="sng" dirty="0" err="1">
                <a:solidFill>
                  <a:srgbClr val="0070C0"/>
                </a:solidFill>
                <a:latin typeface="Arial" panose="020B0604020202020204" pitchFamily="34" charset="0"/>
                <a:cs typeface="Arial" panose="020B0604020202020204" pitchFamily="34" charset="0"/>
              </a:rPr>
              <a:t>u</a:t>
            </a:r>
            <a:r>
              <a:rPr lang="en-GB" sz="2700" i="1" dirty="0" err="1">
                <a:solidFill>
                  <a:srgbClr val="0070C0"/>
                </a:solidFill>
                <a:latin typeface="Arial" panose="020B0604020202020204" pitchFamily="34" charset="0"/>
                <a:cs typeface="Arial" panose="020B0604020202020204" pitchFamily="34" charset="0"/>
              </a:rPr>
              <a:t>re</a:t>
            </a:r>
            <a:r>
              <a:rPr lang="en-GB" sz="2700" i="1" dirty="0">
                <a:solidFill>
                  <a:srgbClr val="0070C0"/>
                </a:solidFill>
                <a:latin typeface="Arial" panose="020B0604020202020204" pitchFamily="34" charset="0"/>
                <a:cs typeface="Arial" panose="020B0604020202020204" pitchFamily="34" charset="0"/>
              </a:rPr>
              <a:t> </a:t>
            </a:r>
          </a:p>
          <a:p>
            <a:r>
              <a:rPr lang="en-GB" sz="2700" i="1" dirty="0">
                <a:solidFill>
                  <a:srgbClr val="0070C0"/>
                </a:solidFill>
                <a:latin typeface="Arial" panose="020B0604020202020204" pitchFamily="34" charset="0"/>
                <a:cs typeface="Arial" panose="020B0604020202020204" pitchFamily="34" charset="0"/>
              </a:rPr>
              <a:t>Say it back to me “infrastructure” again “infrastructure”</a:t>
            </a:r>
          </a:p>
          <a:p>
            <a:r>
              <a:rPr lang="en-GB" sz="2700" i="1" dirty="0">
                <a:solidFill>
                  <a:srgbClr val="0070C0"/>
                </a:solidFill>
                <a:latin typeface="Arial" panose="020B0604020202020204" pitchFamily="34" charset="0"/>
                <a:cs typeface="Arial" panose="020B0604020202020204" pitchFamily="34" charset="0"/>
              </a:rPr>
              <a:t>infra – beneath, underneath </a:t>
            </a:r>
            <a:br>
              <a:rPr lang="en-GB" sz="2700" i="1" dirty="0">
                <a:solidFill>
                  <a:srgbClr val="0070C0"/>
                </a:solidFill>
                <a:latin typeface="Arial" panose="020B0604020202020204" pitchFamily="34" charset="0"/>
                <a:cs typeface="Arial" panose="020B0604020202020204" pitchFamily="34" charset="0"/>
              </a:rPr>
            </a:br>
            <a:r>
              <a:rPr lang="en-GB" sz="2700" i="1" dirty="0">
                <a:solidFill>
                  <a:srgbClr val="0070C0"/>
                </a:solidFill>
                <a:latin typeface="Arial" panose="020B0604020202020204" pitchFamily="34" charset="0"/>
                <a:cs typeface="Arial" panose="020B0604020202020204" pitchFamily="34" charset="0"/>
              </a:rPr>
              <a:t>struct – build</a:t>
            </a:r>
            <a:br>
              <a:rPr lang="en-GB" sz="2700" i="1" dirty="0">
                <a:solidFill>
                  <a:srgbClr val="0070C0"/>
                </a:solidFill>
                <a:latin typeface="Arial" panose="020B0604020202020204" pitchFamily="34" charset="0"/>
                <a:cs typeface="Arial" panose="020B0604020202020204" pitchFamily="34" charset="0"/>
              </a:rPr>
            </a:br>
            <a:r>
              <a:rPr lang="en-GB" sz="2700" i="1" dirty="0" err="1">
                <a:solidFill>
                  <a:srgbClr val="0070C0"/>
                </a:solidFill>
                <a:latin typeface="Arial" panose="020B0604020202020204" pitchFamily="34" charset="0"/>
                <a:cs typeface="Arial" panose="020B0604020202020204" pitchFamily="34" charset="0"/>
              </a:rPr>
              <a:t>ure</a:t>
            </a:r>
            <a:r>
              <a:rPr lang="en-GB" sz="2700" i="1" dirty="0">
                <a:solidFill>
                  <a:srgbClr val="0070C0"/>
                </a:solidFill>
                <a:latin typeface="Arial" panose="020B0604020202020204" pitchFamily="34" charset="0"/>
                <a:cs typeface="Arial" panose="020B0604020202020204" pitchFamily="34" charset="0"/>
              </a:rPr>
              <a:t> – the result of a process</a:t>
            </a:r>
          </a:p>
          <a:p>
            <a:r>
              <a:rPr lang="en-GB" sz="2700" i="1" dirty="0">
                <a:solidFill>
                  <a:srgbClr val="FF0000"/>
                </a:solidFill>
                <a:latin typeface="Arial" panose="020B0604020202020204" pitchFamily="34" charset="0"/>
                <a:cs typeface="Arial" panose="020B0604020202020204" pitchFamily="34" charset="0"/>
              </a:rPr>
              <a:t>Infrastructure is </a:t>
            </a:r>
            <a:r>
              <a:rPr lang="en-GB" sz="2700" i="1" u="sng" dirty="0">
                <a:solidFill>
                  <a:srgbClr val="FF0000"/>
                </a:solidFill>
                <a:latin typeface="Arial" panose="020B0604020202020204" pitchFamily="34" charset="0"/>
                <a:cs typeface="Arial" panose="020B0604020202020204" pitchFamily="34" charset="0"/>
              </a:rPr>
              <a:t>the result of building</a:t>
            </a:r>
            <a:r>
              <a:rPr lang="en-GB" sz="2700" i="1" dirty="0">
                <a:solidFill>
                  <a:srgbClr val="FF0000"/>
                </a:solidFill>
                <a:latin typeface="Arial" panose="020B0604020202020204" pitchFamily="34" charset="0"/>
                <a:cs typeface="Arial" panose="020B0604020202020204" pitchFamily="34" charset="0"/>
              </a:rPr>
              <a:t> all the things that </a:t>
            </a:r>
            <a:r>
              <a:rPr lang="en-GB" sz="2700" i="1" u="sng" dirty="0">
                <a:solidFill>
                  <a:srgbClr val="FF0000"/>
                </a:solidFill>
                <a:latin typeface="Arial" panose="020B0604020202020204" pitchFamily="34" charset="0"/>
                <a:cs typeface="Arial" panose="020B0604020202020204" pitchFamily="34" charset="0"/>
              </a:rPr>
              <a:t>under-pin</a:t>
            </a:r>
            <a:r>
              <a:rPr lang="en-GB" sz="2700" i="1" dirty="0">
                <a:solidFill>
                  <a:srgbClr val="FF0000"/>
                </a:solidFill>
                <a:latin typeface="Arial" panose="020B0604020202020204" pitchFamily="34" charset="0"/>
                <a:cs typeface="Arial" panose="020B0604020202020204" pitchFamily="34" charset="0"/>
              </a:rPr>
              <a:t> daily life – water works, transport, electricity</a:t>
            </a:r>
          </a:p>
          <a:p>
            <a:r>
              <a:rPr lang="en-GB" sz="2700" i="1" dirty="0">
                <a:solidFill>
                  <a:srgbClr val="0070C0"/>
                </a:solidFill>
                <a:latin typeface="Arial" panose="020B0604020202020204" pitchFamily="34" charset="0"/>
                <a:cs typeface="Arial" panose="020B0604020202020204" pitchFamily="34" charset="0"/>
              </a:rPr>
              <a:t>infra-red, inferior, structural, construction, destructive</a:t>
            </a:r>
          </a:p>
        </p:txBody>
      </p:sp>
      <p:graphicFrame>
        <p:nvGraphicFramePr>
          <p:cNvPr id="12" name="Content Placeholder 11">
            <a:extLst>
              <a:ext uri="{FF2B5EF4-FFF2-40B4-BE49-F238E27FC236}">
                <a16:creationId xmlns:a16="http://schemas.microsoft.com/office/drawing/2014/main" id="{572E235B-9DD3-2110-B945-E522F7E7094F}"/>
              </a:ext>
            </a:extLst>
          </p:cNvPr>
          <p:cNvGraphicFramePr>
            <a:graphicFrameLocks/>
          </p:cNvGraphicFramePr>
          <p:nvPr>
            <p:extLst>
              <p:ext uri="{D42A27DB-BD31-4B8C-83A1-F6EECF244321}">
                <p14:modId xmlns:p14="http://schemas.microsoft.com/office/powerpoint/2010/main" val="3180756063"/>
              </p:ext>
            </p:extLst>
          </p:nvPr>
        </p:nvGraphicFramePr>
        <p:xfrm>
          <a:off x="-639619" y="1371599"/>
          <a:ext cx="7928518" cy="4833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792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graphicEl>
                                              <a:dgm id="{76D9E1C7-3999-4654-A5CC-6CF6F6E33B3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graphicEl>
                                              <a:dgm id="{A79C0175-AEE7-41A3-A12D-D0C50A519BC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graphicEl>
                                              <a:dgm id="{2A09930D-E372-486F-A033-C63E1095265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graphicEl>
                                              <a:dgm id="{6158A583-FD54-4AB8-A878-891100B0B3F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graphicEl>
                                              <a:dgm id="{D8134557-BE16-4666-9C6C-62A70DE9A363}"/>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graphicEl>
                                              <a:dgm id="{88765180-37C4-4283-8398-EE0BFA254A3E}"/>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graphicEl>
                                              <a:dgm id="{B39F887D-E747-46EB-9A66-0746BC9D766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graphicEl>
                                              <a:dgm id="{D169A807-DBCD-4916-91E0-7AB4C9F1B826}"/>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graphicEl>
                                              <a:dgm id="{6BD0F01E-592E-4323-92E1-FC8E6C33DD9F}"/>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
                                            <p:graphicEl>
                                              <a:dgm id="{4B9AF9B1-2476-4C03-A26F-353AFE6FB75A}"/>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Graphic spid="12"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8DB559-4C61-E673-7E4E-7183C2A8ABB2}"/>
              </a:ext>
            </a:extLst>
          </p:cNvPr>
          <p:cNvPicPr>
            <a:picLocks noChangeAspect="1"/>
          </p:cNvPicPr>
          <p:nvPr/>
        </p:nvPicPr>
        <p:blipFill>
          <a:blip r:embed="rId2"/>
          <a:stretch>
            <a:fillRect/>
          </a:stretch>
        </p:blipFill>
        <p:spPr>
          <a:xfrm>
            <a:off x="206829" y="566650"/>
            <a:ext cx="9076973" cy="5673926"/>
          </a:xfrm>
          <a:prstGeom prst="rect">
            <a:avLst/>
          </a:prstGeom>
          <a:ln>
            <a:noFill/>
          </a:ln>
          <a:effectLst>
            <a:outerShdw blurRad="292100" dist="139700" dir="2700000" algn="tl" rotWithShape="0">
              <a:srgbClr val="333333">
                <a:alpha val="65000"/>
              </a:srgbClr>
            </a:outerShdw>
          </a:effectLst>
        </p:spPr>
      </p:pic>
      <p:pic>
        <p:nvPicPr>
          <p:cNvPr id="3" name="Picture 2" descr="A picture containing drawing&#10;&#10;Description automatically generated">
            <a:extLst>
              <a:ext uri="{FF2B5EF4-FFF2-40B4-BE49-F238E27FC236}">
                <a16:creationId xmlns:a16="http://schemas.microsoft.com/office/drawing/2014/main" id="{FD669941-E46B-2DFE-A37B-DE053EC760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4028" y="0"/>
            <a:ext cx="2457576" cy="1282766"/>
          </a:xfrm>
          <a:prstGeom prst="rect">
            <a:avLst/>
          </a:prstGeom>
        </p:spPr>
      </p:pic>
      <p:sp>
        <p:nvSpPr>
          <p:cNvPr id="4" name="TextBox 3">
            <a:extLst>
              <a:ext uri="{FF2B5EF4-FFF2-40B4-BE49-F238E27FC236}">
                <a16:creationId xmlns:a16="http://schemas.microsoft.com/office/drawing/2014/main" id="{AB946C36-A793-25BE-988F-5A2BC8B7BAF8}"/>
              </a:ext>
            </a:extLst>
          </p:cNvPr>
          <p:cNvSpPr txBox="1"/>
          <p:nvPr/>
        </p:nvSpPr>
        <p:spPr>
          <a:xfrm>
            <a:off x="10317945" y="1447709"/>
            <a:ext cx="1777665" cy="861774"/>
          </a:xfrm>
          <a:prstGeom prst="rect">
            <a:avLst/>
          </a:prstGeom>
          <a:noFill/>
        </p:spPr>
        <p:txBody>
          <a:bodyPr wrap="square">
            <a:spAutoFit/>
          </a:bodyPr>
          <a:lstStyle/>
          <a:p>
            <a:r>
              <a:rPr lang="en-GB" sz="1000" dirty="0">
                <a:latin typeface="Arial" panose="020B0604020202020204" pitchFamily="34" charset="0"/>
                <a:cs typeface="Arial" panose="020B0604020202020204" pitchFamily="34" charset="0"/>
                <a:hlinkClick r:id="rId4"/>
              </a:rPr>
              <a:t>Antagonistic muscle pairs - Muscular system - Edexcel - GCSE Physical Education Revision - Edexcel - BBC Bitesize</a:t>
            </a:r>
            <a:endParaRPr lang="en-GB"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E957D87-6B41-45FF-7397-A53B2F4FE65F}"/>
              </a:ext>
            </a:extLst>
          </p:cNvPr>
          <p:cNvSpPr txBox="1"/>
          <p:nvPr/>
        </p:nvSpPr>
        <p:spPr>
          <a:xfrm>
            <a:off x="9283803" y="2547257"/>
            <a:ext cx="2811808" cy="2308324"/>
          </a:xfrm>
          <a:prstGeom prst="rect">
            <a:avLst/>
          </a:prstGeom>
          <a:solidFill>
            <a:srgbClr val="CCCCFF"/>
          </a:solidFill>
        </p:spPr>
        <p:txBody>
          <a:bodyPr wrap="square" rtlCol="0">
            <a:spAutoFit/>
          </a:bodyPr>
          <a:lstStyle/>
          <a:p>
            <a:r>
              <a:rPr lang="en-GB" dirty="0">
                <a:latin typeface="Arial" panose="020B0604020202020204" pitchFamily="34" charset="0"/>
                <a:cs typeface="Arial" panose="020B0604020202020204" pitchFamily="34" charset="0"/>
              </a:rPr>
              <a:t>Interestingly, texts used in PE theory include a wide range of challenging vocabulary and concepts. Most PE GCSE revision material is roughly pitched at a reading age of 15-17.</a:t>
            </a:r>
          </a:p>
        </p:txBody>
      </p:sp>
      <p:sp>
        <p:nvSpPr>
          <p:cNvPr id="6" name="TextBox 5">
            <a:extLst>
              <a:ext uri="{FF2B5EF4-FFF2-40B4-BE49-F238E27FC236}">
                <a16:creationId xmlns:a16="http://schemas.microsoft.com/office/drawing/2014/main" id="{23B0E7C2-19E2-640A-8135-B7438260498D}"/>
              </a:ext>
            </a:extLst>
          </p:cNvPr>
          <p:cNvSpPr txBox="1"/>
          <p:nvPr/>
        </p:nvSpPr>
        <p:spPr>
          <a:xfrm>
            <a:off x="9283803" y="5093355"/>
            <a:ext cx="2811808" cy="1569660"/>
          </a:xfrm>
          <a:prstGeom prst="rect">
            <a:avLst/>
          </a:prstGeom>
          <a:noFill/>
        </p:spPr>
        <p:txBody>
          <a:bodyPr wrap="square" rtlCol="0">
            <a:spAutoFit/>
          </a:bodyPr>
          <a:lstStyle/>
          <a:p>
            <a:r>
              <a:rPr lang="en-GB" sz="3200" b="1" dirty="0">
                <a:solidFill>
                  <a:srgbClr val="0088CE"/>
                </a:solidFill>
                <a:latin typeface="Arial" panose="020B0604020202020204" pitchFamily="34" charset="0"/>
                <a:cs typeface="Arial" panose="020B0604020202020204" pitchFamily="34" charset="0"/>
              </a:rPr>
              <a:t>Vocabulary encounters in texts</a:t>
            </a:r>
          </a:p>
        </p:txBody>
      </p:sp>
    </p:spTree>
    <p:extLst>
      <p:ext uri="{BB962C8B-B14F-4D97-AF65-F5344CB8AC3E}">
        <p14:creationId xmlns:p14="http://schemas.microsoft.com/office/powerpoint/2010/main" val="2841172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13AE4-8FE7-A3C4-3DBA-FB13DD32628B}"/>
              </a:ext>
            </a:extLst>
          </p:cNvPr>
          <p:cNvSpPr txBox="1">
            <a:spLocks/>
          </p:cNvSpPr>
          <p:nvPr/>
        </p:nvSpPr>
        <p:spPr>
          <a:xfrm>
            <a:off x="685845" y="653143"/>
            <a:ext cx="10667955" cy="103754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Using vocabulary clarification routine for key words in context</a:t>
            </a:r>
          </a:p>
        </p:txBody>
      </p:sp>
      <p:sp>
        <p:nvSpPr>
          <p:cNvPr id="3" name="Content Placeholder 2">
            <a:extLst>
              <a:ext uri="{FF2B5EF4-FFF2-40B4-BE49-F238E27FC236}">
                <a16:creationId xmlns:a16="http://schemas.microsoft.com/office/drawing/2014/main" id="{E7502DE1-8CE2-8A6F-B101-3D3DF8D70477}"/>
              </a:ext>
            </a:extLst>
          </p:cNvPr>
          <p:cNvSpPr txBox="1">
            <a:spLocks/>
          </p:cNvSpPr>
          <p:nvPr/>
        </p:nvSpPr>
        <p:spPr>
          <a:xfrm>
            <a:off x="686539" y="1919289"/>
            <a:ext cx="10667261" cy="4721262"/>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Okay, we haven’t come across the word ‘</a:t>
            </a:r>
            <a:r>
              <a:rPr lang="en-GB" i="1" dirty="0">
                <a:solidFill>
                  <a:srgbClr val="0070C0"/>
                </a:solidFill>
                <a:latin typeface="Arial" panose="020B0604020202020204" pitchFamily="34" charset="0"/>
                <a:cs typeface="Arial" panose="020B0604020202020204" pitchFamily="34" charset="0"/>
              </a:rPr>
              <a:t>antagonistic</a:t>
            </a:r>
            <a:r>
              <a:rPr lang="en-GB" dirty="0">
                <a:latin typeface="Arial" panose="020B0604020202020204" pitchFamily="34" charset="0"/>
                <a:cs typeface="Arial" panose="020B0604020202020204" pitchFamily="34" charset="0"/>
              </a:rPr>
              <a:t>’ in this context before.</a:t>
            </a:r>
          </a:p>
          <a:p>
            <a:r>
              <a:rPr lang="en-GB" dirty="0">
                <a:latin typeface="Arial" panose="020B0604020202020204" pitchFamily="34" charset="0"/>
                <a:cs typeface="Arial" panose="020B0604020202020204" pitchFamily="34" charset="0"/>
              </a:rPr>
              <a:t>Let’s read that aloud a couple of times: ‘</a:t>
            </a:r>
            <a:r>
              <a:rPr lang="en-GB" i="1" dirty="0">
                <a:solidFill>
                  <a:srgbClr val="0070C0"/>
                </a:solidFill>
                <a:latin typeface="Arial" panose="020B0604020202020204" pitchFamily="34" charset="0"/>
                <a:cs typeface="Arial" panose="020B0604020202020204" pitchFamily="34" charset="0"/>
              </a:rPr>
              <a:t>ant-ag-on-</a:t>
            </a:r>
            <a:r>
              <a:rPr lang="en-GB" i="1" dirty="0" err="1">
                <a:solidFill>
                  <a:srgbClr val="0070C0"/>
                </a:solidFill>
                <a:latin typeface="Arial" panose="020B0604020202020204" pitchFamily="34" charset="0"/>
                <a:cs typeface="Arial" panose="020B0604020202020204" pitchFamily="34" charset="0"/>
              </a:rPr>
              <a:t>ist</a:t>
            </a:r>
            <a:r>
              <a:rPr lang="en-GB" i="1" dirty="0">
                <a:solidFill>
                  <a:srgbClr val="0070C0"/>
                </a:solidFill>
                <a:latin typeface="Arial" panose="020B0604020202020204" pitchFamily="34" charset="0"/>
                <a:cs typeface="Arial" panose="020B0604020202020204" pitchFamily="34" charset="0"/>
              </a:rPr>
              <a:t>-</a:t>
            </a:r>
            <a:r>
              <a:rPr lang="en-GB" i="1" dirty="0" err="1">
                <a:solidFill>
                  <a:srgbClr val="0070C0"/>
                </a:solidFill>
                <a:latin typeface="Arial" panose="020B0604020202020204" pitchFamily="34" charset="0"/>
                <a:cs typeface="Arial" panose="020B0604020202020204" pitchFamily="34" charset="0"/>
              </a:rPr>
              <a:t>ic</a:t>
            </a:r>
            <a:r>
              <a:rPr lang="en-GB" i="1" dirty="0">
                <a:latin typeface="Arial" panose="020B0604020202020204" pitchFamily="34" charset="0"/>
                <a:cs typeface="Arial" panose="020B0604020202020204" pitchFamily="34" charset="0"/>
              </a:rPr>
              <a:t>’</a:t>
            </a:r>
            <a:endParaRPr lang="en-GB" i="1" dirty="0">
              <a:solidFill>
                <a:srgbClr val="0070C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Now you say it back to me, nice and loud.</a:t>
            </a:r>
          </a:p>
          <a:p>
            <a:r>
              <a:rPr lang="en-GB" dirty="0">
                <a:latin typeface="Arial" panose="020B0604020202020204" pitchFamily="34" charset="0"/>
                <a:cs typeface="Arial" panose="020B0604020202020204" pitchFamily="34" charset="0"/>
              </a:rPr>
              <a:t>There are some bits of the word that remind me of other words I know – ‘</a:t>
            </a:r>
            <a:r>
              <a:rPr lang="en-GB" i="1" dirty="0" err="1">
                <a:solidFill>
                  <a:srgbClr val="0070C0"/>
                </a:solidFill>
                <a:latin typeface="Arial" panose="020B0604020202020204" pitchFamily="34" charset="0"/>
                <a:cs typeface="Arial" panose="020B0604020202020204" pitchFamily="34" charset="0"/>
              </a:rPr>
              <a:t>istic</a:t>
            </a:r>
            <a:r>
              <a:rPr lang="en-GB" dirty="0">
                <a:latin typeface="Arial" panose="020B0604020202020204" pitchFamily="34" charset="0"/>
                <a:cs typeface="Arial" panose="020B0604020202020204" pitchFamily="34" charset="0"/>
              </a:rPr>
              <a:t>’ on the end of a word usually describes what something is like, as in </a:t>
            </a:r>
            <a:r>
              <a:rPr lang="en-GB" i="1" dirty="0">
                <a:solidFill>
                  <a:srgbClr val="0070C0"/>
                </a:solidFill>
                <a:latin typeface="Arial" panose="020B0604020202020204" pitchFamily="34" charset="0"/>
                <a:cs typeface="Arial" panose="020B0604020202020204" pitchFamily="34" charset="0"/>
              </a:rPr>
              <a:t>artistic</a:t>
            </a:r>
            <a:r>
              <a:rPr lang="en-GB" dirty="0">
                <a:latin typeface="Arial" panose="020B0604020202020204" pitchFamily="34" charset="0"/>
                <a:cs typeface="Arial" panose="020B0604020202020204" pitchFamily="34" charset="0"/>
              </a:rPr>
              <a:t>, </a:t>
            </a:r>
            <a:r>
              <a:rPr lang="en-GB" i="1" dirty="0">
                <a:solidFill>
                  <a:srgbClr val="0070C0"/>
                </a:solidFill>
                <a:latin typeface="Arial" panose="020B0604020202020204" pitchFamily="34" charset="0"/>
                <a:cs typeface="Arial" panose="020B0604020202020204" pitchFamily="34" charset="0"/>
              </a:rPr>
              <a:t>realistic</a:t>
            </a:r>
            <a:r>
              <a:rPr lang="en-GB" dirty="0">
                <a:latin typeface="Arial" panose="020B0604020202020204" pitchFamily="34" charset="0"/>
                <a:cs typeface="Arial" panose="020B0604020202020204" pitchFamily="34" charset="0"/>
              </a:rPr>
              <a:t>, so I’m thinking that this </a:t>
            </a:r>
            <a:r>
              <a:rPr lang="en-GB" u="sng" dirty="0">
                <a:latin typeface="Arial" panose="020B0604020202020204" pitchFamily="34" charset="0"/>
                <a:cs typeface="Arial" panose="020B0604020202020204" pitchFamily="34" charset="0"/>
              </a:rPr>
              <a:t>describes</a:t>
            </a:r>
            <a:r>
              <a:rPr lang="en-GB" dirty="0">
                <a:latin typeface="Arial" panose="020B0604020202020204" pitchFamily="34" charset="0"/>
                <a:cs typeface="Arial" panose="020B0604020202020204" pitchFamily="34" charset="0"/>
              </a:rPr>
              <a:t> the muscle pair and gives you an idea of what it does.</a:t>
            </a:r>
          </a:p>
          <a:p>
            <a:r>
              <a:rPr lang="en-GB" dirty="0">
                <a:latin typeface="Arial" panose="020B0604020202020204" pitchFamily="34" charset="0"/>
                <a:cs typeface="Arial" panose="020B0604020202020204" pitchFamily="34" charset="0"/>
              </a:rPr>
              <a:t>I also think I recognise the bit at the beginning ‘</a:t>
            </a:r>
            <a:r>
              <a:rPr lang="en-GB" i="1" dirty="0">
                <a:solidFill>
                  <a:srgbClr val="0070C0"/>
                </a:solidFill>
                <a:latin typeface="Arial" panose="020B0604020202020204" pitchFamily="34" charset="0"/>
                <a:cs typeface="Arial" panose="020B0604020202020204" pitchFamily="34" charset="0"/>
              </a:rPr>
              <a:t>ant</a:t>
            </a:r>
            <a:r>
              <a:rPr lang="en-GB" dirty="0">
                <a:latin typeface="Arial" panose="020B0604020202020204" pitchFamily="34" charset="0"/>
                <a:cs typeface="Arial" panose="020B0604020202020204" pitchFamily="34" charset="0"/>
              </a:rPr>
              <a:t>’ – that sounds like ‘</a:t>
            </a:r>
            <a:r>
              <a:rPr lang="en-GB" i="1" dirty="0">
                <a:solidFill>
                  <a:srgbClr val="0070C0"/>
                </a:solidFill>
                <a:latin typeface="Arial" panose="020B0604020202020204" pitchFamily="34" charset="0"/>
                <a:cs typeface="Arial" panose="020B0604020202020204" pitchFamily="34" charset="0"/>
              </a:rPr>
              <a:t>anti</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which means ‘</a:t>
            </a:r>
            <a:r>
              <a:rPr lang="en-GB" i="1" dirty="0">
                <a:solidFill>
                  <a:srgbClr val="0070C0"/>
                </a:solidFill>
                <a:latin typeface="Arial" panose="020B0604020202020204" pitchFamily="34" charset="0"/>
                <a:cs typeface="Arial" panose="020B0604020202020204" pitchFamily="34" charset="0"/>
              </a:rPr>
              <a:t>against</a:t>
            </a:r>
            <a:r>
              <a:rPr lang="en-GB" dirty="0">
                <a:latin typeface="Arial" panose="020B0604020202020204" pitchFamily="34" charset="0"/>
                <a:cs typeface="Arial" panose="020B0604020202020204" pitchFamily="34" charset="0"/>
              </a:rPr>
              <a:t>’ or ‘</a:t>
            </a:r>
            <a:r>
              <a:rPr lang="en-GB" i="1" dirty="0">
                <a:solidFill>
                  <a:srgbClr val="0070C0"/>
                </a:solidFill>
                <a:latin typeface="Arial" panose="020B0604020202020204" pitchFamily="34" charset="0"/>
                <a:cs typeface="Arial" panose="020B0604020202020204" pitchFamily="34" charset="0"/>
              </a:rPr>
              <a:t>opposite</a:t>
            </a:r>
            <a:r>
              <a:rPr lang="en-GB"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so I’m thinking it means that the muscles in the pair are working against each other.</a:t>
            </a:r>
          </a:p>
          <a:p>
            <a:r>
              <a:rPr lang="en-GB" dirty="0">
                <a:latin typeface="Arial" panose="020B0604020202020204" pitchFamily="34" charset="0"/>
                <a:cs typeface="Arial" panose="020B0604020202020204" pitchFamily="34" charset="0"/>
              </a:rPr>
              <a:t>Has anyone heard the word ‘</a:t>
            </a:r>
            <a:r>
              <a:rPr lang="en-GB" i="1" dirty="0">
                <a:solidFill>
                  <a:srgbClr val="0070C0"/>
                </a:solidFill>
                <a:latin typeface="Arial" panose="020B0604020202020204" pitchFamily="34" charset="0"/>
                <a:cs typeface="Arial" panose="020B0604020202020204" pitchFamily="34" charset="0"/>
              </a:rPr>
              <a:t>antagonistic</a:t>
            </a:r>
            <a:r>
              <a:rPr lang="en-GB" dirty="0">
                <a:latin typeface="Arial" panose="020B0604020202020204" pitchFamily="34" charset="0"/>
                <a:cs typeface="Arial" panose="020B0604020202020204" pitchFamily="34" charset="0"/>
              </a:rPr>
              <a:t>’ in another context? Right, Liam, you’ve been told off for being </a:t>
            </a:r>
            <a:r>
              <a:rPr lang="en-GB" i="1" dirty="0">
                <a:solidFill>
                  <a:srgbClr val="0070C0"/>
                </a:solidFill>
                <a:latin typeface="Arial" panose="020B0604020202020204" pitchFamily="34" charset="0"/>
                <a:cs typeface="Arial" panose="020B0604020202020204" pitchFamily="34" charset="0"/>
              </a:rPr>
              <a:t>antagonistic</a:t>
            </a:r>
            <a:r>
              <a:rPr lang="en-GB" dirty="0">
                <a:latin typeface="Arial" panose="020B0604020202020204" pitchFamily="34" charset="0"/>
                <a:cs typeface="Arial" panose="020B0604020202020204" pitchFamily="34" charset="0"/>
              </a:rPr>
              <a:t> towards Mr Smith before. Were you going up against him? You were? Okay, so it seems like we’re on the right lines.</a:t>
            </a:r>
          </a:p>
          <a:p>
            <a:r>
              <a:rPr lang="en-GB" dirty="0">
                <a:latin typeface="Arial" panose="020B0604020202020204" pitchFamily="34" charset="0"/>
                <a:cs typeface="Arial" panose="020B0604020202020204" pitchFamily="34" charset="0"/>
              </a:rPr>
              <a:t>Fun fact: ‘</a:t>
            </a:r>
            <a:r>
              <a:rPr lang="en-GB" i="1" dirty="0">
                <a:solidFill>
                  <a:srgbClr val="0070C0"/>
                </a:solidFill>
                <a:latin typeface="Arial" panose="020B0604020202020204" pitchFamily="34" charset="0"/>
                <a:cs typeface="Arial" panose="020B0604020202020204" pitchFamily="34" charset="0"/>
              </a:rPr>
              <a:t>agon</a:t>
            </a:r>
            <a:r>
              <a:rPr lang="en-GB" dirty="0">
                <a:latin typeface="Arial" panose="020B0604020202020204" pitchFamily="34" charset="0"/>
                <a:cs typeface="Arial" panose="020B0604020202020204" pitchFamily="34" charset="0"/>
              </a:rPr>
              <a:t>’ in ancient Greek means ‘</a:t>
            </a:r>
            <a:r>
              <a:rPr lang="en-GB" i="1" dirty="0">
                <a:solidFill>
                  <a:srgbClr val="0070C0"/>
                </a:solidFill>
                <a:latin typeface="Arial" panose="020B0604020202020204" pitchFamily="34" charset="0"/>
                <a:cs typeface="Arial" panose="020B0604020202020204" pitchFamily="34" charset="0"/>
              </a:rPr>
              <a:t>contest</a:t>
            </a:r>
            <a:r>
              <a:rPr lang="en-GB" dirty="0">
                <a:latin typeface="Arial" panose="020B0604020202020204" pitchFamily="34" charset="0"/>
                <a:cs typeface="Arial" panose="020B0604020202020204" pitchFamily="34" charset="0"/>
              </a:rPr>
              <a:t>’ or ‘</a:t>
            </a:r>
            <a:r>
              <a:rPr lang="en-GB" i="1" dirty="0">
                <a:solidFill>
                  <a:srgbClr val="0070C0"/>
                </a:solidFill>
                <a:latin typeface="Arial" panose="020B0604020202020204" pitchFamily="34" charset="0"/>
                <a:cs typeface="Arial" panose="020B0604020202020204" pitchFamily="34" charset="0"/>
              </a:rPr>
              <a:t>wrestling match</a:t>
            </a:r>
            <a:r>
              <a:rPr lang="en-GB" dirty="0">
                <a:latin typeface="Arial" panose="020B0604020202020204" pitchFamily="34" charset="0"/>
                <a:cs typeface="Arial" panose="020B0604020202020204" pitchFamily="34" charset="0"/>
              </a:rPr>
              <a:t>’ so that works well here too – the </a:t>
            </a:r>
            <a:r>
              <a:rPr lang="en-GB" i="1" dirty="0">
                <a:solidFill>
                  <a:srgbClr val="0070C0"/>
                </a:solidFill>
                <a:latin typeface="Arial" panose="020B0604020202020204" pitchFamily="34" charset="0"/>
                <a:cs typeface="Arial" panose="020B0604020202020204" pitchFamily="34" charset="0"/>
              </a:rPr>
              <a:t>antagonistic muscle pair</a:t>
            </a:r>
            <a:r>
              <a:rPr lang="en-GB"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are in a pulling contest with each other. </a:t>
            </a:r>
          </a:p>
          <a:p>
            <a:r>
              <a:rPr lang="en-GB" dirty="0">
                <a:latin typeface="Arial" panose="020B0604020202020204" pitchFamily="34" charset="0"/>
                <a:cs typeface="Arial" panose="020B0604020202020204" pitchFamily="34" charset="0"/>
              </a:rPr>
              <a:t>Another context you might hear the word </a:t>
            </a:r>
            <a:r>
              <a:rPr lang="en-GB" i="1" dirty="0">
                <a:solidFill>
                  <a:srgbClr val="0070C0"/>
                </a:solidFill>
                <a:latin typeface="Arial" panose="020B0604020202020204" pitchFamily="34" charset="0"/>
                <a:cs typeface="Arial" panose="020B0604020202020204" pitchFamily="34" charset="0"/>
              </a:rPr>
              <a:t>antagonist </a:t>
            </a:r>
            <a:r>
              <a:rPr lang="en-GB" dirty="0">
                <a:latin typeface="Arial" panose="020B0604020202020204" pitchFamily="34" charset="0"/>
                <a:cs typeface="Arial" panose="020B0604020202020204" pitchFamily="34" charset="0"/>
              </a:rPr>
              <a:t>in school is in English lit, when the antagonist is the person in conflict with the main character, who is often called the </a:t>
            </a:r>
            <a:r>
              <a:rPr lang="en-GB" i="1" dirty="0">
                <a:solidFill>
                  <a:srgbClr val="0070C0"/>
                </a:solidFill>
                <a:latin typeface="Arial" panose="020B0604020202020204" pitchFamily="34" charset="0"/>
                <a:cs typeface="Arial" panose="020B0604020202020204" pitchFamily="34" charset="0"/>
              </a:rPr>
              <a:t>protagonist.</a:t>
            </a:r>
          </a:p>
          <a:p>
            <a:r>
              <a:rPr lang="en-GB" dirty="0">
                <a:latin typeface="Arial" panose="020B0604020202020204" pitchFamily="34" charset="0"/>
                <a:cs typeface="Arial" panose="020B0604020202020204" pitchFamily="34" charset="0"/>
              </a:rPr>
              <a:t>Now let’s re-read that section with full understanding of the key word.</a:t>
            </a:r>
          </a:p>
        </p:txBody>
      </p:sp>
    </p:spTree>
    <p:extLst>
      <p:ext uri="{BB962C8B-B14F-4D97-AF65-F5344CB8AC3E}">
        <p14:creationId xmlns:p14="http://schemas.microsoft.com/office/powerpoint/2010/main" val="364767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95D49-8C2F-4628-843A-723D378918B0}"/>
              </a:ext>
            </a:extLst>
          </p:cNvPr>
          <p:cNvSpPr txBox="1">
            <a:spLocks/>
          </p:cNvSpPr>
          <p:nvPr/>
        </p:nvSpPr>
        <p:spPr>
          <a:xfrm>
            <a:off x="762022" y="705507"/>
            <a:ext cx="10667955"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Familiarise students with conventions of texts when they arise – share the clues that can be used to understand</a:t>
            </a:r>
          </a:p>
        </p:txBody>
      </p:sp>
      <p:sp>
        <p:nvSpPr>
          <p:cNvPr id="7" name="Content Placeholder 6">
            <a:extLst>
              <a:ext uri="{FF2B5EF4-FFF2-40B4-BE49-F238E27FC236}">
                <a16:creationId xmlns:a16="http://schemas.microsoft.com/office/drawing/2014/main" id="{843BEB85-0D55-414B-8E5F-4A2913C2C879}"/>
              </a:ext>
            </a:extLst>
          </p:cNvPr>
          <p:cNvSpPr txBox="1">
            <a:spLocks/>
          </p:cNvSpPr>
          <p:nvPr/>
        </p:nvSpPr>
        <p:spPr>
          <a:xfrm>
            <a:off x="685845" y="2215946"/>
            <a:ext cx="10667955" cy="3936547"/>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b="1" dirty="0">
                <a:latin typeface="Arial" panose="020B0604020202020204" pitchFamily="34" charset="0"/>
                <a:cs typeface="Arial" panose="020B0604020202020204" pitchFamily="34" charset="0"/>
              </a:rPr>
              <a:t>Unfamiliar phrases can pose as many problems for comprehension as challenging vocabulary</a:t>
            </a:r>
          </a:p>
          <a:p>
            <a:r>
              <a:rPr lang="en-GB" sz="2200" b="1" dirty="0">
                <a:latin typeface="Arial" panose="020B0604020202020204" pitchFamily="34" charset="0"/>
                <a:cs typeface="Arial" panose="020B0604020202020204" pitchFamily="34" charset="0"/>
              </a:rPr>
              <a:t>Explicitly talk through the thinking process of an expert reader</a:t>
            </a:r>
          </a:p>
          <a:p>
            <a:endParaRPr lang="en-GB" sz="2200" b="1"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‘Muscles transfer force to bones through tendons.’</a:t>
            </a:r>
          </a:p>
          <a:p>
            <a:r>
              <a:rPr lang="en-GB" sz="2200" i="1" dirty="0">
                <a:solidFill>
                  <a:srgbClr val="0070C0"/>
                </a:solidFill>
                <a:latin typeface="Arial" panose="020B0604020202020204" pitchFamily="34" charset="0"/>
                <a:cs typeface="Arial" panose="020B0604020202020204" pitchFamily="34" charset="0"/>
              </a:rPr>
              <a:t>I didn’t know what ‘transfer force to bones’ meant – that’s not how I think of it – but I notice that the explanation actually comes in the next sentence.</a:t>
            </a:r>
            <a:endParaRPr lang="en-GB" sz="2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‘They move our bones and associated body parts by pulling on them – this process is called muscle contraction.’</a:t>
            </a:r>
          </a:p>
          <a:p>
            <a:r>
              <a:rPr lang="en-GB" sz="2200" i="1" dirty="0">
                <a:solidFill>
                  <a:srgbClr val="0070C0"/>
                </a:solidFill>
                <a:latin typeface="Arial" panose="020B0604020202020204" pitchFamily="34" charset="0"/>
                <a:cs typeface="Arial" panose="020B0604020202020204" pitchFamily="34" charset="0"/>
              </a:rPr>
              <a:t>That happens a lot when a text uses a key word or phrase that is a bit unfamiliar – it often explains what it means in the next sentence. Let’s check whether that happens again in the next paragraph. Yes it does – look, the bit about antagonistic muscle pairs. That’s worth looking out for again if you’re reading something that seems a bit tough. Don’t give up – just read the next sentence and see if it explains.</a:t>
            </a:r>
          </a:p>
        </p:txBody>
      </p:sp>
    </p:spTree>
    <p:extLst>
      <p:ext uri="{BB962C8B-B14F-4D97-AF65-F5344CB8AC3E}">
        <p14:creationId xmlns:p14="http://schemas.microsoft.com/office/powerpoint/2010/main" val="321343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F1C03F0-7D66-446F-A6F9-537B77427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BE3740-339F-49E2-ADDD-D1106F43491A}">
  <ds:schemaRefs>
    <ds:schemaRef ds:uri="http://schemas.microsoft.com/sharepoint/v3/contenttype/forms"/>
  </ds:schemaRefs>
</ds:datastoreItem>
</file>

<file path=customXml/itemProps3.xml><?xml version="1.0" encoding="utf-8"?>
<ds:datastoreItem xmlns:ds="http://schemas.openxmlformats.org/officeDocument/2006/customXml" ds:itemID="{3FE692A1-2EA2-4F06-B847-DC62F20A9657}">
  <ds:schemaRefs>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7877a85d-1b44-49b4-b533-86f3b630674e"/>
    <ds:schemaRef ds:uri="http://schemas.openxmlformats.org/package/2006/metadata/core-properties"/>
    <ds:schemaRef ds:uri="d6c9f295-6866-40ba-9ed9-513ce23f1344"/>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93</TotalTime>
  <Words>1291</Words>
  <Application>Microsoft Office PowerPoint</Application>
  <PresentationFormat>Widescreen</PresentationFormat>
  <Paragraphs>124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2025-05-22T09:18:05Z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