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6" r:id="rId5"/>
    <p:sldId id="257" r:id="rId6"/>
    <p:sldId id="261" r:id="rId7"/>
    <p:sldId id="258" r:id="rId8"/>
    <p:sldId id="262" r:id="rId9"/>
    <p:sldId id="263" r:id="rId10"/>
    <p:sldId id="259" r:id="rId11"/>
    <p:sldId id="26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8C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E7CDD4-6E44-4666-979A-21AB8E4C3BE6}" v="3" dt="2025-05-22T08:27:45.5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4660"/>
  </p:normalViewPr>
  <p:slideViewPr>
    <p:cSldViewPr snapToGrid="0">
      <p:cViewPr varScale="1">
        <p:scale>
          <a:sx n="93" d="100"/>
          <a:sy n="93" d="100"/>
        </p:scale>
        <p:origin x="82"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921533-F125-4977-B401-DE162E47D0C3}" type="datetimeFigureOut">
              <a:rPr lang="en-GB" smtClean="0"/>
              <a:t>22/05/2025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25872A-79D7-4122-87B5-83A35DE03063}" type="slidenum">
              <a:rPr lang="en-GB" smtClean="0"/>
              <a:t>‹#›</a:t>
            </a:fld>
            <a:endParaRPr lang="en-GB"/>
          </a:p>
        </p:txBody>
      </p:sp>
    </p:spTree>
    <p:extLst>
      <p:ext uri="{BB962C8B-B14F-4D97-AF65-F5344CB8AC3E}">
        <p14:creationId xmlns:p14="http://schemas.microsoft.com/office/powerpoint/2010/main" val="2769386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7" name="Text Box 2">
            <a:extLst>
              <a:ext uri="{FF2B5EF4-FFF2-40B4-BE49-F238E27FC236}">
                <a16:creationId xmlns:a16="http://schemas.microsoft.com/office/drawing/2014/main" id="{77728B54-37D3-ACE7-7E90-B578FD338A84}"/>
              </a:ext>
            </a:extLst>
          </p:cNvPr>
          <p:cNvSpPr txBox="1">
            <a:spLocks noChangeArrowheads="1"/>
          </p:cNvSpPr>
          <p:nvPr userDrawn="1"/>
        </p:nvSpPr>
        <p:spPr bwMode="auto">
          <a:xfrm>
            <a:off x="0" y="1809367"/>
            <a:ext cx="4247515" cy="352425"/>
          </a:xfrm>
          <a:prstGeom prst="rect">
            <a:avLst/>
          </a:prstGeom>
          <a:solidFill>
            <a:srgbClr val="1F3244"/>
          </a:solidFill>
          <a:ln w="9525">
            <a:noFill/>
            <a:miter lim="800000"/>
            <a:headEnd/>
            <a:tailEnd/>
          </a:ln>
        </p:spPr>
        <p:txBody>
          <a:bodyPr rot="0" vert="horz" wrap="square" lIns="91440" tIns="45720" rIns="91440" bIns="45720" anchor="ctr" anchorCtr="0">
            <a:noAutofit/>
          </a:bodyPr>
          <a:lstStyle/>
          <a:p>
            <a:pPr algn="ctr" hangingPunct="0">
              <a:spcBef>
                <a:spcPts val="0"/>
              </a:spcBef>
              <a:spcAft>
                <a:spcPts val="200"/>
              </a:spcAft>
            </a:pPr>
            <a:r>
              <a:rPr lang="en-GB" sz="1800" b="0" kern="0" dirty="0">
                <a:solidFill>
                  <a:srgbClr val="FFFFFF"/>
                </a:solidFill>
                <a:effectLst/>
                <a:latin typeface="Arial" panose="020B0604020202020204" pitchFamily="34" charset="0"/>
                <a:ea typeface="Times New Roman" panose="02020603050405020304" pitchFamily="18" charset="0"/>
              </a:rPr>
              <a:t>HIAS OPEN RESOURCE</a:t>
            </a:r>
            <a:endParaRPr lang="en-GB" sz="1800" b="1" kern="0" dirty="0">
              <a:solidFill>
                <a:srgbClr val="FFFFFF"/>
              </a:solidFill>
              <a:effectLst/>
              <a:latin typeface="Arial" panose="020B0604020202020204" pitchFamily="34" charset="0"/>
              <a:ea typeface="Times New Roman" panose="02020603050405020304" pitchFamily="18" charset="0"/>
            </a:endParaRPr>
          </a:p>
        </p:txBody>
      </p:sp>
      <p:sp>
        <p:nvSpPr>
          <p:cNvPr id="8" name="Text Box 1093077983">
            <a:extLst>
              <a:ext uri="{FF2B5EF4-FFF2-40B4-BE49-F238E27FC236}">
                <a16:creationId xmlns:a16="http://schemas.microsoft.com/office/drawing/2014/main" id="{C7A85B47-2BD8-6747-DF3F-AC979F4B1CF4}"/>
              </a:ext>
            </a:extLst>
          </p:cNvPr>
          <p:cNvSpPr txBox="1">
            <a:spLocks/>
          </p:cNvSpPr>
          <p:nvPr userDrawn="1"/>
        </p:nvSpPr>
        <p:spPr>
          <a:xfrm>
            <a:off x="10103160" y="6221904"/>
            <a:ext cx="1539240" cy="395605"/>
          </a:xfrm>
          <a:prstGeom prst="rect">
            <a:avLst/>
          </a:prstGeom>
          <a:noFill/>
          <a:ln w="6350">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ct val="115000"/>
              </a:lnSpc>
              <a:spcAft>
                <a:spcPts val="1000"/>
              </a:spcAft>
            </a:pPr>
            <a:r>
              <a:rPr lang="en-GB" sz="1600" b="1" dirty="0">
                <a:solidFill>
                  <a:srgbClr val="1F3244"/>
                </a:solidFill>
                <a:effectLst/>
                <a:latin typeface="Arial" panose="020B0604020202020204" pitchFamily="34" charset="0"/>
                <a:ea typeface="Calibri" panose="020F0502020204030204" pitchFamily="34" charset="0"/>
                <a:cs typeface="Arial" panose="020B0604020202020204" pitchFamily="34" charset="0"/>
              </a:rPr>
              <a:t>hants.gov.uk</a:t>
            </a:r>
            <a:endParaRPr lang="en-GB" sz="1200" dirty="0">
              <a:effectLst/>
              <a:latin typeface="Arial" panose="020B0604020202020204" pitchFamily="34" charset="0"/>
              <a:ea typeface="Calibri" panose="020F0502020204030204" pitchFamily="34" charset="0"/>
              <a:cs typeface="Arial" panose="020B0604020202020204" pitchFamily="34" charset="0"/>
            </a:endParaRPr>
          </a:p>
        </p:txBody>
      </p:sp>
      <p:sp>
        <p:nvSpPr>
          <p:cNvPr id="9" name="TextBox 8">
            <a:extLst>
              <a:ext uri="{FF2B5EF4-FFF2-40B4-BE49-F238E27FC236}">
                <a16:creationId xmlns:a16="http://schemas.microsoft.com/office/drawing/2014/main" id="{47164807-8B4E-3DC7-32FE-12D4F98A331C}"/>
              </a:ext>
            </a:extLst>
          </p:cNvPr>
          <p:cNvSpPr txBox="1"/>
          <p:nvPr userDrawn="1"/>
        </p:nvSpPr>
        <p:spPr>
          <a:xfrm>
            <a:off x="353747" y="6274185"/>
            <a:ext cx="2198341" cy="257891"/>
          </a:xfrm>
          <a:prstGeom prst="rect">
            <a:avLst/>
          </a:prstGeom>
          <a:noFill/>
        </p:spPr>
        <p:txBody>
          <a:bodyPr wrap="square">
            <a:spAutoFit/>
          </a:bodyPr>
          <a:lstStyle/>
          <a:p>
            <a:pPr>
              <a:lnSpc>
                <a:spcPct val="115000"/>
              </a:lnSpc>
              <a:spcBef>
                <a:spcPts val="1000"/>
              </a:spcBef>
            </a:pPr>
            <a:r>
              <a:rPr lang="en-GB" sz="10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Hampshire County Council</a:t>
            </a:r>
            <a:endParaRPr lang="en-GB" sz="10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pic>
        <p:nvPicPr>
          <p:cNvPr id="10" name="Picture 9" descr="A blue and white sign with white text&#10;&#10;Description automatically generated">
            <a:extLst>
              <a:ext uri="{FF2B5EF4-FFF2-40B4-BE49-F238E27FC236}">
                <a16:creationId xmlns:a16="http://schemas.microsoft.com/office/drawing/2014/main" id="{9F0E0B87-8A9B-5BAC-E877-2BD871710B0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56000" y="540000"/>
            <a:ext cx="1886400" cy="962064"/>
          </a:xfrm>
          <a:prstGeom prst="rect">
            <a:avLst/>
          </a:prstGeom>
        </p:spPr>
      </p:pic>
    </p:spTree>
    <p:extLst>
      <p:ext uri="{BB962C8B-B14F-4D97-AF65-F5344CB8AC3E}">
        <p14:creationId xmlns:p14="http://schemas.microsoft.com/office/powerpoint/2010/main" val="906775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Content">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C0DCD4B-9579-2C52-D611-08CAEF62B801}"/>
              </a:ext>
            </a:extLst>
          </p:cNvPr>
          <p:cNvSpPr txBox="1"/>
          <p:nvPr userDrawn="1"/>
        </p:nvSpPr>
        <p:spPr>
          <a:xfrm>
            <a:off x="353747" y="6274185"/>
            <a:ext cx="2198341" cy="257891"/>
          </a:xfrm>
          <a:prstGeom prst="rect">
            <a:avLst/>
          </a:prstGeom>
          <a:noFill/>
        </p:spPr>
        <p:txBody>
          <a:bodyPr wrap="square">
            <a:spAutoFit/>
          </a:bodyPr>
          <a:lstStyle/>
          <a:p>
            <a:pPr>
              <a:lnSpc>
                <a:spcPct val="115000"/>
              </a:lnSpc>
              <a:spcBef>
                <a:spcPts val="1000"/>
              </a:spcBef>
            </a:pPr>
            <a:r>
              <a:rPr lang="en-GB" sz="10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Hampshire County Council</a:t>
            </a:r>
            <a:endParaRPr lang="en-GB" sz="10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6" name="Text Box 1093077983">
            <a:extLst>
              <a:ext uri="{FF2B5EF4-FFF2-40B4-BE49-F238E27FC236}">
                <a16:creationId xmlns:a16="http://schemas.microsoft.com/office/drawing/2014/main" id="{933E6601-BE5E-F407-0883-C0A9A9634EFF}"/>
              </a:ext>
            </a:extLst>
          </p:cNvPr>
          <p:cNvSpPr txBox="1">
            <a:spLocks/>
          </p:cNvSpPr>
          <p:nvPr userDrawn="1"/>
        </p:nvSpPr>
        <p:spPr>
          <a:xfrm>
            <a:off x="10103159" y="6221904"/>
            <a:ext cx="1735093" cy="395605"/>
          </a:xfrm>
          <a:prstGeom prst="rect">
            <a:avLst/>
          </a:prstGeom>
          <a:noFill/>
          <a:ln w="6350">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ct val="115000"/>
              </a:lnSpc>
              <a:spcAft>
                <a:spcPts val="1000"/>
              </a:spcAft>
            </a:pPr>
            <a:fld id="{3C00743A-6E6A-4BD9-A12C-3C6F1E13A3EC}" type="slidenum">
              <a:rPr lang="en-GB" sz="1000" smtClean="0">
                <a:effectLst/>
                <a:latin typeface="Arial" panose="020B0604020202020204" pitchFamily="34" charset="0"/>
                <a:ea typeface="Calibri" panose="020F0502020204030204" pitchFamily="34" charset="0"/>
                <a:cs typeface="Arial" panose="020B0604020202020204" pitchFamily="34" charset="0"/>
              </a:rPr>
              <a:t>‹#›</a:t>
            </a:fld>
            <a:endParaRPr lang="en-GB" sz="1000" dirty="0">
              <a:effectLst/>
              <a:latin typeface="Arial" panose="020B0604020202020204" pitchFamily="34" charset="0"/>
              <a:ea typeface="Calibri" panose="020F0502020204030204" pitchFamily="34" charset="0"/>
              <a:cs typeface="Arial" panose="020B0604020202020204" pitchFamily="34" charset="0"/>
            </a:endParaRPr>
          </a:p>
        </p:txBody>
      </p:sp>
      <p:sp>
        <p:nvSpPr>
          <p:cNvPr id="7" name="Text Box 2">
            <a:extLst>
              <a:ext uri="{FF2B5EF4-FFF2-40B4-BE49-F238E27FC236}">
                <a16:creationId xmlns:a16="http://schemas.microsoft.com/office/drawing/2014/main" id="{6EE4010D-EACE-FF98-9501-2254F2203C60}"/>
              </a:ext>
            </a:extLst>
          </p:cNvPr>
          <p:cNvSpPr txBox="1">
            <a:spLocks noChangeArrowheads="1"/>
          </p:cNvSpPr>
          <p:nvPr userDrawn="1"/>
        </p:nvSpPr>
        <p:spPr bwMode="auto">
          <a:xfrm>
            <a:off x="0" y="180001"/>
            <a:ext cx="4247515" cy="288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sz="1200" b="0" kern="0" dirty="0">
                <a:solidFill>
                  <a:srgbClr val="FFFFFF"/>
                </a:solidFill>
                <a:effectLst/>
                <a:latin typeface="Arial" panose="020B0604020202020204" pitchFamily="34" charset="0"/>
                <a:ea typeface="Times New Roman" panose="02020603050405020304" pitchFamily="18" charset="0"/>
              </a:rPr>
              <a:t>HIAS OPEN RESOURCE</a:t>
            </a:r>
            <a:endParaRPr lang="en-GB" sz="1200" b="1" kern="0" dirty="0">
              <a:solidFill>
                <a:srgbClr val="FFFFFF"/>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0996680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BC6E16-C334-E330-F909-4B79124832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CB8C42-0D4C-2932-2835-80DFF2EFCA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E37DF9-DBF0-EE45-7175-EB54B2E151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8C7C3-2E19-4984-A90F-A1CE91F7A559}" type="datetimeFigureOut">
              <a:rPr lang="en-GB" smtClean="0"/>
              <a:t>22/05/2025</a:t>
            </a:fld>
            <a:endParaRPr lang="en-GB"/>
          </a:p>
        </p:txBody>
      </p:sp>
      <p:sp>
        <p:nvSpPr>
          <p:cNvPr id="5" name="Footer Placeholder 4">
            <a:extLst>
              <a:ext uri="{FF2B5EF4-FFF2-40B4-BE49-F238E27FC236}">
                <a16:creationId xmlns:a16="http://schemas.microsoft.com/office/drawing/2014/main" id="{F4AA0626-62DD-32E8-C3B7-B7F25BB4A7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177405B-7C57-D0CA-A898-0F99039AF5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B0B187-6E23-47C3-BFC7-E3738DBB3BE4}" type="slidenum">
              <a:rPr lang="en-GB" smtClean="0"/>
              <a:t>‹#›</a:t>
            </a:fld>
            <a:endParaRPr lang="en-GB"/>
          </a:p>
        </p:txBody>
      </p:sp>
    </p:spTree>
    <p:extLst>
      <p:ext uri="{BB962C8B-B14F-4D97-AF65-F5344CB8AC3E}">
        <p14:creationId xmlns:p14="http://schemas.microsoft.com/office/powerpoint/2010/main" val="4058854441"/>
      </p:ext>
    </p:extLst>
  </p:cSld>
  <p:clrMap bg1="lt1" tx1="dk1" bg2="lt2" tx2="dk2" accent1="accent1" accent2="accent2" accent3="accent3" accent4="accent4" accent5="accent5" accent6="accent6" hlink="hlink" folHlink="folHlink"/>
  <p:sldLayoutIdLst>
    <p:sldLayoutId id="2147483649" r:id="rId1"/>
    <p:sldLayoutId id="2147483655"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fRz1ayviOvw&amp;list=PLXjcCX3hH9LUJ2rOfYcKkkUkH898128VQ&amp;index=2" TargetMode="External"/><Relationship Id="rId2" Type="http://schemas.openxmlformats.org/officeDocument/2006/relationships/hyperlink" Target="https://www.gov.uk/government/publications/supporting-all-readers-in-secondary-schoo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files.eric.ed.gov/fulltext/ED145399.pdf"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thereadingleague.org/wp-content/uploads/2023/11/TRLC-Educators-and-Specialists-The-Reading-Rope-Key-Ideas-Behind-the-Metaphor.pdf"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psycnet.apa.org/record/2021-44893-001"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geography.hias.hants.gov.uk/course/view.php?id=159" TargetMode="External"/><Relationship Id="rId13" Type="http://schemas.openxmlformats.org/officeDocument/2006/relationships/hyperlink" Target="https://art.hias.hants.gov.uk/course/view.php?id=35" TargetMode="External"/><Relationship Id="rId18" Type="http://schemas.openxmlformats.org/officeDocument/2006/relationships/hyperlink" Target="https://hias-moodle.mylearningapp.com/course/view.php?id=176" TargetMode="External"/><Relationship Id="rId3" Type="http://schemas.openxmlformats.org/officeDocument/2006/relationships/hyperlink" Target="mailto:htlcdev@hants.gov.uk" TargetMode="External"/><Relationship Id="rId7" Type="http://schemas.openxmlformats.org/officeDocument/2006/relationships/hyperlink" Target="https://science.hias.hants.gov.uk/course/view.php?id=155" TargetMode="External"/><Relationship Id="rId12" Type="http://schemas.openxmlformats.org/officeDocument/2006/relationships/hyperlink" Target="https://computing.hias.hants.gov.uk/course/view.php?id=43" TargetMode="External"/><Relationship Id="rId17" Type="http://schemas.openxmlformats.org/officeDocument/2006/relationships/hyperlink" Target="https://sen.hias.hants.gov.uk/course/view.php?id=5" TargetMode="External"/><Relationship Id="rId2" Type="http://schemas.openxmlformats.org/officeDocument/2006/relationships/hyperlink" Target="mailto:Joanna.Kenyon@hants.gov.uk" TargetMode="External"/><Relationship Id="rId16" Type="http://schemas.openxmlformats.org/officeDocument/2006/relationships/hyperlink" Target="https://hias-moodle.mylearningapp.com/course/view.php?id=223" TargetMode="External"/><Relationship Id="rId1" Type="http://schemas.openxmlformats.org/officeDocument/2006/relationships/slideLayout" Target="../slideLayouts/slideLayout2.xml"/><Relationship Id="rId6" Type="http://schemas.openxmlformats.org/officeDocument/2006/relationships/hyperlink" Target="https://maths.hias.hants.gov.uk/course/view.php?id=218" TargetMode="External"/><Relationship Id="rId11" Type="http://schemas.openxmlformats.org/officeDocument/2006/relationships/hyperlink" Target="https://leadership.hias.hants.gov.uk/course/view.php?id=144" TargetMode="External"/><Relationship Id="rId5" Type="http://schemas.openxmlformats.org/officeDocument/2006/relationships/hyperlink" Target="https://english.hias.hants.gov.uk/course/view.php?id=740" TargetMode="External"/><Relationship Id="rId15" Type="http://schemas.openxmlformats.org/officeDocument/2006/relationships/hyperlink" Target="https://assessment.hias.hants.gov.uk/course/view.php?id=20" TargetMode="External"/><Relationship Id="rId10" Type="http://schemas.openxmlformats.org/officeDocument/2006/relationships/hyperlink" Target="https://history.hias.hants.gov.uk/course/view.php?id=91" TargetMode="External"/><Relationship Id="rId19" Type="http://schemas.openxmlformats.org/officeDocument/2006/relationships/hyperlink" Target="https://languages.hias.hants.gov.uk/course/view.php?id=3" TargetMode="External"/><Relationship Id="rId4" Type="http://schemas.openxmlformats.org/officeDocument/2006/relationships/hyperlink" Target="https://hias-moodle.mylearningapp.com/mod/page/view.php?id=481" TargetMode="External"/><Relationship Id="rId9" Type="http://schemas.openxmlformats.org/officeDocument/2006/relationships/hyperlink" Target="https://re.hias.hants.gov.uk/course/view.php?id=118" TargetMode="External"/><Relationship Id="rId14" Type="http://schemas.openxmlformats.org/officeDocument/2006/relationships/hyperlink" Target="https://designandtechnology.hias.hants.gov.uk/course/view.php?id=3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3350FEB-D083-DEAD-7C75-A94DD4D45FB3}"/>
              </a:ext>
            </a:extLst>
          </p:cNvPr>
          <p:cNvSpPr txBox="1"/>
          <p:nvPr/>
        </p:nvSpPr>
        <p:spPr>
          <a:xfrm>
            <a:off x="900000" y="4608000"/>
            <a:ext cx="7393119" cy="830997"/>
          </a:xfrm>
          <a:prstGeom prst="rect">
            <a:avLst/>
          </a:prstGeom>
          <a:noFill/>
        </p:spPr>
        <p:txBody>
          <a:bodyPr wrap="square" rtlCol="0">
            <a:spAutoFit/>
          </a:bodyPr>
          <a:lstStyle/>
          <a:p>
            <a:pPr>
              <a:lnSpc>
                <a:spcPct val="100000"/>
              </a:lnSpc>
              <a:spcBef>
                <a:spcPts val="0"/>
              </a:spcBef>
            </a:pPr>
            <a:r>
              <a:rPr lang="en-GB" sz="16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Joanna Kenyon</a:t>
            </a:r>
            <a:endParaRPr lang="en-GB" sz="16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en-GB" sz="16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May 2025</a:t>
            </a:r>
            <a:endParaRPr lang="en-GB" sz="16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en-GB" sz="16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Final version</a:t>
            </a:r>
            <a:endParaRPr lang="en-GB" sz="16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1B739687-9660-C01A-4536-790D0D81CB6E}"/>
              </a:ext>
            </a:extLst>
          </p:cNvPr>
          <p:cNvSpPr txBox="1"/>
          <p:nvPr/>
        </p:nvSpPr>
        <p:spPr>
          <a:xfrm>
            <a:off x="900000" y="2808000"/>
            <a:ext cx="7166314" cy="1107996"/>
          </a:xfrm>
          <a:prstGeom prst="rect">
            <a:avLst/>
          </a:prstGeom>
          <a:noFill/>
        </p:spPr>
        <p:txBody>
          <a:bodyPr wrap="square" rtlCol="0">
            <a:spAutoFit/>
          </a:bodyPr>
          <a:lstStyle/>
          <a:p>
            <a:pPr>
              <a:lnSpc>
                <a:spcPct val="100000"/>
              </a:lnSpc>
              <a:spcBef>
                <a:spcPts val="0"/>
              </a:spcBef>
              <a:spcAft>
                <a:spcPts val="0"/>
              </a:spcAft>
            </a:pPr>
            <a:r>
              <a:rPr lang="en-GB" sz="26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Understanding how we develop as readers</a:t>
            </a:r>
          </a:p>
          <a:p>
            <a:pPr>
              <a:lnSpc>
                <a:spcPct val="100000"/>
              </a:lnSpc>
              <a:spcBef>
                <a:spcPts val="0"/>
              </a:spcBef>
              <a:spcAft>
                <a:spcPts val="0"/>
              </a:spcAft>
              <a:tabLst>
                <a:tab pos="2865755" algn="ctr"/>
                <a:tab pos="5731510" algn="r"/>
                <a:tab pos="457200" algn="l"/>
              </a:tabLst>
            </a:pPr>
            <a:r>
              <a:rPr lang="en-GB" sz="2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p>
          <a:p>
            <a:pPr>
              <a:lnSpc>
                <a:spcPct val="100000"/>
              </a:lnSpc>
              <a:spcBef>
                <a:spcPts val="0"/>
              </a:spcBef>
              <a:spcAft>
                <a:spcPts val="0"/>
              </a:spcAft>
              <a:tabLst>
                <a:tab pos="2865755" algn="ctr"/>
                <a:tab pos="5731510" algn="r"/>
                <a:tab pos="457200" algn="l"/>
              </a:tabLst>
            </a:pPr>
            <a:r>
              <a:rPr lang="en-GB" sz="2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Supporting all readers in the secondary school</a:t>
            </a:r>
            <a:endParaRPr lang="en-GB" sz="2000" b="1"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24721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7326F93-2F63-ABE2-F9DC-810CB2DE1B42}"/>
              </a:ext>
            </a:extLst>
          </p:cNvPr>
          <p:cNvSpPr txBox="1"/>
          <p:nvPr/>
        </p:nvSpPr>
        <p:spPr>
          <a:xfrm>
            <a:off x="540000" y="900000"/>
            <a:ext cx="8554720" cy="3570208"/>
          </a:xfrm>
          <a:prstGeom prst="rect">
            <a:avLst/>
          </a:prstGeom>
          <a:noFill/>
        </p:spPr>
        <p:txBody>
          <a:bodyPr wrap="square">
            <a:spAutoFit/>
          </a:bodyPr>
          <a:lstStyle/>
          <a:p>
            <a:r>
              <a:rPr lang="en-GB" sz="2800" b="1" dirty="0">
                <a:solidFill>
                  <a:srgbClr val="0088CE"/>
                </a:solidFill>
                <a:latin typeface="Arial" panose="020B0604020202020204" pitchFamily="34" charset="0"/>
                <a:cs typeface="Arial" panose="020B0604020202020204" pitchFamily="34" charset="0"/>
              </a:rPr>
              <a:t>Overview</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This document contains…</a:t>
            </a:r>
          </a:p>
          <a:p>
            <a:r>
              <a:rPr lang="en-GB" dirty="0">
                <a:latin typeface="Arial" panose="020B0604020202020204" pitchFamily="34" charset="0"/>
                <a:cs typeface="Arial" panose="020B0604020202020204" pitchFamily="34" charset="0"/>
              </a:rPr>
              <a:t>Slides that could be used as part of a CPD sequence for teachers in school, supporting understanding of reading in secondary schools</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Points to consider when using this resource</a:t>
            </a:r>
          </a:p>
          <a:p>
            <a:r>
              <a:rPr lang="en-GB" dirty="0">
                <a:latin typeface="Arial" panose="020B0604020202020204" pitchFamily="34" charset="0"/>
                <a:cs typeface="Arial" panose="020B0604020202020204" pitchFamily="34" charset="0"/>
              </a:rPr>
              <a:t>The resources in this series are intended as a companion piece to the DfE’s series of training videos and guidance </a:t>
            </a:r>
            <a:r>
              <a:rPr lang="en-GB" i="1" dirty="0">
                <a:latin typeface="Arial" panose="020B0604020202020204" pitchFamily="34" charset="0"/>
                <a:cs typeface="Arial" panose="020B0604020202020204" pitchFamily="34" charset="0"/>
                <a:hlinkClick r:id="rId2"/>
              </a:rPr>
              <a:t>Supporting all readers in secondary school</a:t>
            </a:r>
            <a:r>
              <a:rPr lang="en-GB" i="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providing additional detail. This resource expands on ideas shared in video 2, </a:t>
            </a:r>
            <a:r>
              <a:rPr lang="en-GB" i="1" dirty="0">
                <a:latin typeface="Arial" panose="020B0604020202020204" pitchFamily="34" charset="0"/>
                <a:cs typeface="Arial" panose="020B0604020202020204" pitchFamily="34" charset="0"/>
                <a:hlinkClick r:id="rId3"/>
              </a:rPr>
              <a:t>What is reading? </a:t>
            </a:r>
            <a:r>
              <a:rPr lang="en-GB" dirty="0">
                <a:latin typeface="Arial" panose="020B0604020202020204" pitchFamily="34" charset="0"/>
                <a:cs typeface="Arial" panose="020B0604020202020204" pitchFamily="34" charset="0"/>
              </a:rPr>
              <a:t> and provides links to research.</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0900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a:extLst>
              <a:ext uri="{FF2B5EF4-FFF2-40B4-BE49-F238E27FC236}">
                <a16:creationId xmlns:a16="http://schemas.microsoft.com/office/drawing/2014/main" id="{6B91133C-4F08-CB16-58C3-D3F9A3125DE5}"/>
              </a:ext>
            </a:extLst>
          </p:cNvPr>
          <p:cNvSpPr txBox="1">
            <a:spLocks noChangeArrowheads="1"/>
          </p:cNvSpPr>
          <p:nvPr/>
        </p:nvSpPr>
        <p:spPr bwMode="auto">
          <a:xfrm>
            <a:off x="5965370" y="304800"/>
            <a:ext cx="2743200" cy="10160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en-US" sz="20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rPr>
              <a:t>Language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en-US" sz="20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rPr>
              <a:t>comprehension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en-US" sz="20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rPr>
              <a:t>processes</a:t>
            </a:r>
          </a:p>
        </p:txBody>
      </p:sp>
      <p:sp>
        <p:nvSpPr>
          <p:cNvPr id="4" name="Text Box 3">
            <a:extLst>
              <a:ext uri="{FF2B5EF4-FFF2-40B4-BE49-F238E27FC236}">
                <a16:creationId xmlns:a16="http://schemas.microsoft.com/office/drawing/2014/main" id="{FDF976C0-37E5-C544-CEAC-B998512151E5}"/>
              </a:ext>
            </a:extLst>
          </p:cNvPr>
          <p:cNvSpPr txBox="1">
            <a:spLocks noChangeArrowheads="1"/>
          </p:cNvSpPr>
          <p:nvPr/>
        </p:nvSpPr>
        <p:spPr bwMode="auto">
          <a:xfrm>
            <a:off x="5965370" y="5410200"/>
            <a:ext cx="2819400" cy="10160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en-US" sz="20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rPr>
              <a:t>Language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en-US" sz="20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rPr>
              <a:t>comprehension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en-US" sz="20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rPr>
              <a:t>processes</a:t>
            </a:r>
            <a:endParaRPr kumimoji="0" lang="en-US" altLang="en-US" sz="2400" b="0"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endParaRPr>
          </a:p>
        </p:txBody>
      </p:sp>
      <p:sp>
        <p:nvSpPr>
          <p:cNvPr id="5" name="Text Box 4">
            <a:extLst>
              <a:ext uri="{FF2B5EF4-FFF2-40B4-BE49-F238E27FC236}">
                <a16:creationId xmlns:a16="http://schemas.microsoft.com/office/drawing/2014/main" id="{4A533CA8-8A89-7409-0A38-671933EF1D04}"/>
              </a:ext>
            </a:extLst>
          </p:cNvPr>
          <p:cNvSpPr txBox="1">
            <a:spLocks noChangeArrowheads="1"/>
          </p:cNvSpPr>
          <p:nvPr/>
        </p:nvSpPr>
        <p:spPr bwMode="auto">
          <a:xfrm>
            <a:off x="7032170" y="2133600"/>
            <a:ext cx="533400" cy="917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auto" latinLnBrk="0" hangingPunct="1">
              <a:lnSpc>
                <a:spcPct val="75000"/>
              </a:lnSpc>
              <a:spcBef>
                <a:spcPct val="0"/>
              </a:spcBef>
              <a:spcAft>
                <a:spcPts val="0"/>
              </a:spcAft>
              <a:buClrTx/>
              <a:buSzTx/>
              <a:buFontTx/>
              <a:buNone/>
              <a:tabLst/>
              <a:defRPr/>
            </a:pPr>
            <a:r>
              <a:rPr kumimoji="0" lang="en-US" altLang="en-US" sz="18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rPr>
              <a:t>G</a:t>
            </a:r>
          </a:p>
          <a:p>
            <a:pPr marL="0" marR="0" lvl="0" indent="0" algn="ctr" defTabSz="914400" rtl="0" eaLnBrk="1" fontAlgn="auto" latinLnBrk="0" hangingPunct="1">
              <a:lnSpc>
                <a:spcPct val="75000"/>
              </a:lnSpc>
              <a:spcBef>
                <a:spcPct val="0"/>
              </a:spcBef>
              <a:spcAft>
                <a:spcPts val="0"/>
              </a:spcAft>
              <a:buClrTx/>
              <a:buSzTx/>
              <a:buFontTx/>
              <a:buNone/>
              <a:tabLst/>
              <a:defRPr/>
            </a:pPr>
            <a:r>
              <a:rPr kumimoji="0" lang="en-US" altLang="en-US" sz="18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rPr>
              <a:t>o</a:t>
            </a:r>
          </a:p>
          <a:p>
            <a:pPr marL="0" marR="0" lvl="0" indent="0" algn="ctr" defTabSz="914400" rtl="0" eaLnBrk="1" fontAlgn="auto" latinLnBrk="0" hangingPunct="1">
              <a:lnSpc>
                <a:spcPct val="75000"/>
              </a:lnSpc>
              <a:spcBef>
                <a:spcPct val="0"/>
              </a:spcBef>
              <a:spcAft>
                <a:spcPts val="0"/>
              </a:spcAft>
              <a:buClrTx/>
              <a:buSzTx/>
              <a:buFontTx/>
              <a:buNone/>
              <a:tabLst/>
              <a:defRPr/>
            </a:pPr>
            <a:r>
              <a:rPr kumimoji="0" lang="en-US" altLang="en-US" sz="18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rPr>
              <a:t>o</a:t>
            </a:r>
          </a:p>
          <a:p>
            <a:pPr marL="0" marR="0" lvl="0" indent="0" algn="ctr" defTabSz="914400" rtl="0" eaLnBrk="1" fontAlgn="auto" latinLnBrk="0" hangingPunct="1">
              <a:lnSpc>
                <a:spcPct val="75000"/>
              </a:lnSpc>
              <a:spcBef>
                <a:spcPct val="0"/>
              </a:spcBef>
              <a:spcAft>
                <a:spcPts val="0"/>
              </a:spcAft>
              <a:buClrTx/>
              <a:buSzTx/>
              <a:buFontTx/>
              <a:buNone/>
              <a:tabLst/>
              <a:defRPr/>
            </a:pPr>
            <a:r>
              <a:rPr kumimoji="0" lang="en-US" altLang="en-US" sz="18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rPr>
              <a:t>d</a:t>
            </a:r>
            <a:endParaRPr kumimoji="0" lang="en-US" altLang="en-US" sz="2400" b="0"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endParaRPr>
          </a:p>
        </p:txBody>
      </p:sp>
      <p:sp>
        <p:nvSpPr>
          <p:cNvPr id="6" name="Text Box 5">
            <a:extLst>
              <a:ext uri="{FF2B5EF4-FFF2-40B4-BE49-F238E27FC236}">
                <a16:creationId xmlns:a16="http://schemas.microsoft.com/office/drawing/2014/main" id="{CC323F1A-C328-A22D-1542-7A8153A83154}"/>
              </a:ext>
            </a:extLst>
          </p:cNvPr>
          <p:cNvSpPr txBox="1">
            <a:spLocks noChangeArrowheads="1"/>
          </p:cNvSpPr>
          <p:nvPr/>
        </p:nvSpPr>
        <p:spPr bwMode="auto">
          <a:xfrm>
            <a:off x="7032170" y="3962400"/>
            <a:ext cx="533400" cy="93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auto" latinLnBrk="0" hangingPunct="1">
              <a:lnSpc>
                <a:spcPct val="75000"/>
              </a:lnSpc>
              <a:spcBef>
                <a:spcPct val="0"/>
              </a:spcBef>
              <a:spcAft>
                <a:spcPts val="0"/>
              </a:spcAft>
              <a:buClrTx/>
              <a:buSzTx/>
              <a:buFontTx/>
              <a:buNone/>
              <a:tabLst/>
              <a:defRPr/>
            </a:pPr>
            <a:r>
              <a:rPr kumimoji="0" lang="en-US" altLang="en-US" sz="20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rPr>
              <a:t> </a:t>
            </a:r>
            <a:r>
              <a:rPr kumimoji="0" lang="en-US" altLang="en-US" sz="18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rPr>
              <a:t>P</a:t>
            </a:r>
          </a:p>
          <a:p>
            <a:pPr marL="0" marR="0" lvl="0" indent="0" algn="l" defTabSz="914400" rtl="0" eaLnBrk="1" fontAlgn="auto" latinLnBrk="0" hangingPunct="1">
              <a:lnSpc>
                <a:spcPct val="75000"/>
              </a:lnSpc>
              <a:spcBef>
                <a:spcPct val="0"/>
              </a:spcBef>
              <a:spcAft>
                <a:spcPts val="0"/>
              </a:spcAft>
              <a:buClrTx/>
              <a:buSzTx/>
              <a:buFontTx/>
              <a:buNone/>
              <a:tabLst/>
              <a:defRPr/>
            </a:pPr>
            <a:r>
              <a:rPr kumimoji="0" lang="en-US" altLang="en-US" sz="18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rPr>
              <a:t> o</a:t>
            </a:r>
          </a:p>
          <a:p>
            <a:pPr marL="0" marR="0" lvl="0" indent="0" algn="l" defTabSz="914400" rtl="0" eaLnBrk="1" fontAlgn="auto" latinLnBrk="0" hangingPunct="1">
              <a:lnSpc>
                <a:spcPct val="75000"/>
              </a:lnSpc>
              <a:spcBef>
                <a:spcPct val="0"/>
              </a:spcBef>
              <a:spcAft>
                <a:spcPts val="0"/>
              </a:spcAft>
              <a:buClrTx/>
              <a:buSzTx/>
              <a:buFontTx/>
              <a:buNone/>
              <a:tabLst/>
              <a:defRPr/>
            </a:pPr>
            <a:r>
              <a:rPr kumimoji="0" lang="en-US" altLang="en-US" sz="18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rPr>
              <a:t> o</a:t>
            </a:r>
          </a:p>
          <a:p>
            <a:pPr marL="0" marR="0" lvl="0" indent="0" algn="l" defTabSz="914400" rtl="0" eaLnBrk="1" fontAlgn="auto" latinLnBrk="0" hangingPunct="1">
              <a:lnSpc>
                <a:spcPct val="75000"/>
              </a:lnSpc>
              <a:spcBef>
                <a:spcPct val="0"/>
              </a:spcBef>
              <a:spcAft>
                <a:spcPts val="0"/>
              </a:spcAft>
              <a:buClrTx/>
              <a:buSzTx/>
              <a:buFontTx/>
              <a:buNone/>
              <a:tabLst/>
              <a:defRPr/>
            </a:pPr>
            <a:r>
              <a:rPr kumimoji="0" lang="en-US" altLang="en-US" sz="18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rPr>
              <a:t> r</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endParaRPr>
          </a:p>
        </p:txBody>
      </p:sp>
      <p:sp>
        <p:nvSpPr>
          <p:cNvPr id="7" name="Text Box 6">
            <a:extLst>
              <a:ext uri="{FF2B5EF4-FFF2-40B4-BE49-F238E27FC236}">
                <a16:creationId xmlns:a16="http://schemas.microsoft.com/office/drawing/2014/main" id="{F4C07A2C-94BE-F9AF-7E91-E328C75D994A}"/>
              </a:ext>
            </a:extLst>
          </p:cNvPr>
          <p:cNvSpPr txBox="1">
            <a:spLocks noChangeArrowheads="1"/>
          </p:cNvSpPr>
          <p:nvPr/>
        </p:nvSpPr>
        <p:spPr bwMode="auto">
          <a:xfrm>
            <a:off x="5889170" y="3124200"/>
            <a:ext cx="762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en-US" sz="18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rPr>
              <a:t>Poor</a:t>
            </a:r>
            <a:endParaRPr kumimoji="0" lang="en-US" altLang="en-US" sz="2400" b="0"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endParaRPr>
          </a:p>
        </p:txBody>
      </p:sp>
      <p:sp>
        <p:nvSpPr>
          <p:cNvPr id="8" name="Text Box 7">
            <a:extLst>
              <a:ext uri="{FF2B5EF4-FFF2-40B4-BE49-F238E27FC236}">
                <a16:creationId xmlns:a16="http://schemas.microsoft.com/office/drawing/2014/main" id="{829D4722-1A45-4098-0BEF-55BDA64B4F96}"/>
              </a:ext>
            </a:extLst>
          </p:cNvPr>
          <p:cNvSpPr txBox="1">
            <a:spLocks noChangeArrowheads="1"/>
          </p:cNvSpPr>
          <p:nvPr/>
        </p:nvSpPr>
        <p:spPr bwMode="auto">
          <a:xfrm>
            <a:off x="7946570" y="31242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en-US" sz="18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rPr>
              <a:t>Good</a:t>
            </a:r>
            <a:endParaRPr kumimoji="0" lang="en-US" altLang="en-US" sz="2400" b="0"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endParaRPr>
          </a:p>
        </p:txBody>
      </p:sp>
      <p:sp>
        <p:nvSpPr>
          <p:cNvPr id="9" name="Text Box 8">
            <a:extLst>
              <a:ext uri="{FF2B5EF4-FFF2-40B4-BE49-F238E27FC236}">
                <a16:creationId xmlns:a16="http://schemas.microsoft.com/office/drawing/2014/main" id="{C8FA8D1B-272E-C1D2-BA22-B9891C27D333}"/>
              </a:ext>
            </a:extLst>
          </p:cNvPr>
          <p:cNvSpPr txBox="1">
            <a:spLocks noChangeArrowheads="1"/>
          </p:cNvSpPr>
          <p:nvPr/>
        </p:nvSpPr>
        <p:spPr bwMode="auto">
          <a:xfrm>
            <a:off x="9470570" y="3048000"/>
            <a:ext cx="2133600" cy="1016000"/>
          </a:xfrm>
          <a:prstGeom prst="rect">
            <a:avLst/>
          </a:prstGeom>
          <a:solidFill>
            <a:schemeClr val="accent5"/>
          </a:solidFill>
          <a:ln w="9525">
            <a:solidFill>
              <a:schemeClr val="tx1"/>
            </a:solidFill>
            <a:miter lim="800000"/>
            <a:headEnd/>
            <a:tailEnd/>
          </a:ln>
          <a:effectLst/>
        </p:spPr>
        <p:txBody>
          <a:bodyP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en-US" sz="2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Word</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en-US" sz="2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recognition skills</a:t>
            </a:r>
          </a:p>
        </p:txBody>
      </p:sp>
      <p:sp>
        <p:nvSpPr>
          <p:cNvPr id="10" name="Text Box 9">
            <a:extLst>
              <a:ext uri="{FF2B5EF4-FFF2-40B4-BE49-F238E27FC236}">
                <a16:creationId xmlns:a16="http://schemas.microsoft.com/office/drawing/2014/main" id="{685B02FB-5130-6710-D5BA-2B0983F711F1}"/>
              </a:ext>
            </a:extLst>
          </p:cNvPr>
          <p:cNvSpPr txBox="1">
            <a:spLocks noChangeArrowheads="1"/>
          </p:cNvSpPr>
          <p:nvPr/>
        </p:nvSpPr>
        <p:spPr bwMode="auto">
          <a:xfrm>
            <a:off x="3145970" y="3048000"/>
            <a:ext cx="1981200" cy="1016000"/>
          </a:xfrm>
          <a:prstGeom prst="rect">
            <a:avLst/>
          </a:prstGeom>
          <a:solidFill>
            <a:schemeClr val="accent5"/>
          </a:solidFill>
          <a:ln w="9525">
            <a:solidFill>
              <a:schemeClr val="tx1"/>
            </a:solidFill>
            <a:miter lim="800000"/>
            <a:headEnd/>
            <a:tailEnd/>
          </a:ln>
          <a:effectLst/>
        </p:spPr>
        <p:txBody>
          <a:bodyP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en-US" sz="2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Word</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en-US" sz="2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recognition skills</a:t>
            </a:r>
            <a:endParaRPr kumimoji="0" lang="en-US" altLang="en-US" sz="24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11" name="Line 10">
            <a:extLst>
              <a:ext uri="{FF2B5EF4-FFF2-40B4-BE49-F238E27FC236}">
                <a16:creationId xmlns:a16="http://schemas.microsoft.com/office/drawing/2014/main" id="{3D34D568-2D04-D1A4-DAA7-411C31407E2B}"/>
              </a:ext>
            </a:extLst>
          </p:cNvPr>
          <p:cNvSpPr>
            <a:spLocks noChangeShapeType="1"/>
          </p:cNvSpPr>
          <p:nvPr/>
        </p:nvSpPr>
        <p:spPr bwMode="auto">
          <a:xfrm>
            <a:off x="7260770" y="3048000"/>
            <a:ext cx="0" cy="914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endParaRPr>
          </a:p>
        </p:txBody>
      </p:sp>
      <p:sp>
        <p:nvSpPr>
          <p:cNvPr id="12" name="Line 11">
            <a:extLst>
              <a:ext uri="{FF2B5EF4-FFF2-40B4-BE49-F238E27FC236}">
                <a16:creationId xmlns:a16="http://schemas.microsoft.com/office/drawing/2014/main" id="{C952F5C0-1F9E-86EF-E095-90AAB815F9D9}"/>
              </a:ext>
            </a:extLst>
          </p:cNvPr>
          <p:cNvSpPr>
            <a:spLocks noChangeShapeType="1"/>
          </p:cNvSpPr>
          <p:nvPr/>
        </p:nvSpPr>
        <p:spPr bwMode="auto">
          <a:xfrm>
            <a:off x="6498770" y="34290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endParaRPr>
          </a:p>
        </p:txBody>
      </p:sp>
      <p:sp>
        <p:nvSpPr>
          <p:cNvPr id="13" name="Line 12">
            <a:extLst>
              <a:ext uri="{FF2B5EF4-FFF2-40B4-BE49-F238E27FC236}">
                <a16:creationId xmlns:a16="http://schemas.microsoft.com/office/drawing/2014/main" id="{3B73E4E7-8BB2-9A4C-6B9A-E699FEA577A3}"/>
              </a:ext>
            </a:extLst>
          </p:cNvPr>
          <p:cNvSpPr>
            <a:spLocks noChangeShapeType="1"/>
          </p:cNvSpPr>
          <p:nvPr/>
        </p:nvSpPr>
        <p:spPr bwMode="auto">
          <a:xfrm>
            <a:off x="8708570" y="3429000"/>
            <a:ext cx="76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endParaRPr>
          </a:p>
        </p:txBody>
      </p:sp>
      <p:sp>
        <p:nvSpPr>
          <p:cNvPr id="14" name="Line 13">
            <a:extLst>
              <a:ext uri="{FF2B5EF4-FFF2-40B4-BE49-F238E27FC236}">
                <a16:creationId xmlns:a16="http://schemas.microsoft.com/office/drawing/2014/main" id="{3BD72C78-A011-64E0-9D25-51E7C8C71258}"/>
              </a:ext>
            </a:extLst>
          </p:cNvPr>
          <p:cNvSpPr>
            <a:spLocks noChangeShapeType="1"/>
          </p:cNvSpPr>
          <p:nvPr/>
        </p:nvSpPr>
        <p:spPr bwMode="auto">
          <a:xfrm flipH="1">
            <a:off x="5127170" y="3429000"/>
            <a:ext cx="8382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endParaRPr>
          </a:p>
        </p:txBody>
      </p:sp>
      <p:sp>
        <p:nvSpPr>
          <p:cNvPr id="15" name="Line 14">
            <a:extLst>
              <a:ext uri="{FF2B5EF4-FFF2-40B4-BE49-F238E27FC236}">
                <a16:creationId xmlns:a16="http://schemas.microsoft.com/office/drawing/2014/main" id="{A78BC4FE-BFD0-3F71-735C-759ED965FB8F}"/>
              </a:ext>
            </a:extLst>
          </p:cNvPr>
          <p:cNvSpPr>
            <a:spLocks noChangeShapeType="1"/>
          </p:cNvSpPr>
          <p:nvPr/>
        </p:nvSpPr>
        <p:spPr bwMode="auto">
          <a:xfrm flipV="1">
            <a:off x="7260770" y="1371600"/>
            <a:ext cx="0" cy="7620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endParaRPr>
          </a:p>
        </p:txBody>
      </p:sp>
      <p:sp>
        <p:nvSpPr>
          <p:cNvPr id="16" name="Line 15">
            <a:extLst>
              <a:ext uri="{FF2B5EF4-FFF2-40B4-BE49-F238E27FC236}">
                <a16:creationId xmlns:a16="http://schemas.microsoft.com/office/drawing/2014/main" id="{179E0CD5-7A0D-13AC-6C2B-9014BD936FCA}"/>
              </a:ext>
            </a:extLst>
          </p:cNvPr>
          <p:cNvSpPr>
            <a:spLocks noChangeShapeType="1"/>
          </p:cNvSpPr>
          <p:nvPr/>
        </p:nvSpPr>
        <p:spPr bwMode="auto">
          <a:xfrm>
            <a:off x="7260770" y="4876800"/>
            <a:ext cx="0" cy="533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endParaRPr>
          </a:p>
        </p:txBody>
      </p:sp>
      <p:sp>
        <p:nvSpPr>
          <p:cNvPr id="17" name="Text Box 16">
            <a:extLst>
              <a:ext uri="{FF2B5EF4-FFF2-40B4-BE49-F238E27FC236}">
                <a16:creationId xmlns:a16="http://schemas.microsoft.com/office/drawing/2014/main" id="{84F13786-CFD6-770B-C312-52AFE6C652A2}"/>
              </a:ext>
            </a:extLst>
          </p:cNvPr>
          <p:cNvSpPr txBox="1">
            <a:spLocks noChangeArrowheads="1"/>
          </p:cNvSpPr>
          <p:nvPr/>
        </p:nvSpPr>
        <p:spPr bwMode="auto">
          <a:xfrm>
            <a:off x="7578270" y="1752600"/>
            <a:ext cx="4254500"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en-US" sz="1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Good language comprehension</a:t>
            </a: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en-US" sz="1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good decoding</a:t>
            </a:r>
            <a:endParaRPr kumimoji="0" lang="en-US" altLang="en-US" sz="1800" b="1" i="0" u="none" strike="noStrike" kern="1200" cap="none" spc="0" normalizeH="0" baseline="0" noProof="0" dirty="0">
              <a:ln>
                <a:noFill/>
              </a:ln>
              <a:solidFill>
                <a:srgbClr val="CC00CC"/>
              </a:solidFill>
              <a:effectLst/>
              <a:uLnTx/>
              <a:uFillTx/>
              <a:latin typeface="Arial" panose="020B0604020202020204" pitchFamily="34" charset="0"/>
              <a:cs typeface="Arial" panose="020B0604020202020204" pitchFamily="34" charset="0"/>
            </a:endParaRPr>
          </a:p>
        </p:txBody>
      </p:sp>
      <p:sp>
        <p:nvSpPr>
          <p:cNvPr id="18" name="Text Box 17">
            <a:extLst>
              <a:ext uri="{FF2B5EF4-FFF2-40B4-BE49-F238E27FC236}">
                <a16:creationId xmlns:a16="http://schemas.microsoft.com/office/drawing/2014/main" id="{21908F31-0239-403A-31C4-B8D861A5C77D}"/>
              </a:ext>
            </a:extLst>
          </p:cNvPr>
          <p:cNvSpPr txBox="1">
            <a:spLocks noChangeArrowheads="1"/>
          </p:cNvSpPr>
          <p:nvPr/>
        </p:nvSpPr>
        <p:spPr bwMode="auto">
          <a:xfrm>
            <a:off x="2842758" y="1752600"/>
            <a:ext cx="4291012"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en-US" sz="1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Good language comprehension</a:t>
            </a: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en-US" sz="1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poor decoding</a:t>
            </a:r>
          </a:p>
        </p:txBody>
      </p:sp>
      <p:sp>
        <p:nvSpPr>
          <p:cNvPr id="19" name="Text Box 18">
            <a:extLst>
              <a:ext uri="{FF2B5EF4-FFF2-40B4-BE49-F238E27FC236}">
                <a16:creationId xmlns:a16="http://schemas.microsoft.com/office/drawing/2014/main" id="{D1C0D920-F11F-8458-8B57-FB6340C789F7}"/>
              </a:ext>
            </a:extLst>
          </p:cNvPr>
          <p:cNvSpPr txBox="1">
            <a:spLocks noChangeArrowheads="1"/>
          </p:cNvSpPr>
          <p:nvPr/>
        </p:nvSpPr>
        <p:spPr bwMode="auto">
          <a:xfrm>
            <a:off x="3158670" y="4521200"/>
            <a:ext cx="4025900" cy="687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en-US" sz="1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Poor decoding</a:t>
            </a:r>
          </a:p>
          <a:p>
            <a:pPr marL="0" marR="0" lvl="0" indent="0" algn="ctr" defTabSz="914400" rtl="0" eaLnBrk="1" fontAlgn="auto" latinLnBrk="0" hangingPunct="1">
              <a:lnSpc>
                <a:spcPct val="100000"/>
              </a:lnSpc>
              <a:spcBef>
                <a:spcPct val="15000"/>
              </a:spcBef>
              <a:spcAft>
                <a:spcPts val="0"/>
              </a:spcAft>
              <a:buClrTx/>
              <a:buSzTx/>
              <a:buFontTx/>
              <a:buNone/>
              <a:tabLst/>
              <a:defRPr/>
            </a:pPr>
            <a:r>
              <a:rPr kumimoji="0" lang="en-US" altLang="en-US" sz="1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poor language comprehension</a:t>
            </a:r>
            <a:endParaRPr kumimoji="0" lang="en-US" altLang="en-US" sz="2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20" name="Text Box 19">
            <a:extLst>
              <a:ext uri="{FF2B5EF4-FFF2-40B4-BE49-F238E27FC236}">
                <a16:creationId xmlns:a16="http://schemas.microsoft.com/office/drawing/2014/main" id="{90B7C916-6ADF-5564-5D23-6CAE3673E2E2}"/>
              </a:ext>
            </a:extLst>
          </p:cNvPr>
          <p:cNvSpPr txBox="1">
            <a:spLocks noChangeArrowheads="1"/>
          </p:cNvSpPr>
          <p:nvPr/>
        </p:nvSpPr>
        <p:spPr bwMode="auto">
          <a:xfrm>
            <a:off x="7527470" y="4546600"/>
            <a:ext cx="4140200" cy="687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en-US" sz="1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Good decoding</a:t>
            </a:r>
          </a:p>
          <a:p>
            <a:pPr marL="0" marR="0" lvl="0" indent="0" algn="ctr" defTabSz="914400" rtl="0" eaLnBrk="1" fontAlgn="auto" latinLnBrk="0" hangingPunct="1">
              <a:lnSpc>
                <a:spcPct val="100000"/>
              </a:lnSpc>
              <a:spcBef>
                <a:spcPct val="15000"/>
              </a:spcBef>
              <a:spcAft>
                <a:spcPts val="0"/>
              </a:spcAft>
              <a:buClrTx/>
              <a:buSzTx/>
              <a:buFontTx/>
              <a:buNone/>
              <a:tabLst/>
              <a:defRPr/>
            </a:pPr>
            <a:r>
              <a:rPr kumimoji="0" lang="en-US" altLang="en-US" sz="1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poor language comprehension</a:t>
            </a:r>
          </a:p>
        </p:txBody>
      </p:sp>
      <p:sp>
        <p:nvSpPr>
          <p:cNvPr id="21" name="Text Box 20">
            <a:extLst>
              <a:ext uri="{FF2B5EF4-FFF2-40B4-BE49-F238E27FC236}">
                <a16:creationId xmlns:a16="http://schemas.microsoft.com/office/drawing/2014/main" id="{74E160D2-823E-150C-2040-E8A228F671CC}"/>
              </a:ext>
            </a:extLst>
          </p:cNvPr>
          <p:cNvSpPr txBox="1">
            <a:spLocks noChangeArrowheads="1"/>
          </p:cNvSpPr>
          <p:nvPr/>
        </p:nvSpPr>
        <p:spPr bwMode="auto">
          <a:xfrm>
            <a:off x="195941" y="606851"/>
            <a:ext cx="449579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en-US" sz="2400" b="1" i="0" u="none" strike="noStrike" kern="1200" cap="none" spc="0" normalizeH="0" baseline="0" noProof="0" dirty="0">
                <a:ln>
                  <a:noFill/>
                </a:ln>
                <a:solidFill>
                  <a:srgbClr val="0088CE"/>
                </a:solidFill>
                <a:effectLst/>
                <a:uLnTx/>
                <a:uFillTx/>
                <a:latin typeface="Arial" panose="020B0604020202020204" pitchFamily="34" charset="0"/>
                <a:cs typeface="Arial" panose="020B0604020202020204" pitchFamily="34" charset="0"/>
              </a:rPr>
              <a:t>The simple view of reading</a:t>
            </a:r>
          </a:p>
        </p:txBody>
      </p:sp>
      <p:sp>
        <p:nvSpPr>
          <p:cNvPr id="23" name="TextBox 22">
            <a:extLst>
              <a:ext uri="{FF2B5EF4-FFF2-40B4-BE49-F238E27FC236}">
                <a16:creationId xmlns:a16="http://schemas.microsoft.com/office/drawing/2014/main" id="{DACA5307-6865-8FC2-D508-43369E90DD87}"/>
              </a:ext>
            </a:extLst>
          </p:cNvPr>
          <p:cNvSpPr txBox="1"/>
          <p:nvPr/>
        </p:nvSpPr>
        <p:spPr>
          <a:xfrm>
            <a:off x="3494314" y="6553200"/>
            <a:ext cx="8567056" cy="261610"/>
          </a:xfrm>
          <a:prstGeom prst="rect">
            <a:avLst/>
          </a:prstGeom>
          <a:noFill/>
        </p:spPr>
        <p:txBody>
          <a:bodyPr wrap="square">
            <a:spAutoFit/>
          </a:bodyPr>
          <a:lstStyle/>
          <a:p>
            <a:r>
              <a:rPr lang="en-GB" sz="1100" b="0" i="0" dirty="0">
                <a:solidFill>
                  <a:srgbClr val="333333"/>
                </a:solidFill>
                <a:effectLst/>
                <a:latin typeface="Arial" panose="020B0604020202020204" pitchFamily="34" charset="0"/>
                <a:cs typeface="Arial" panose="020B0604020202020204" pitchFamily="34" charset="0"/>
              </a:rPr>
              <a:t>Hoover, W. A., &amp; Gough, P. B. (1990). The simple view of reading. </a:t>
            </a:r>
            <a:r>
              <a:rPr lang="en-GB" sz="1100" b="0" i="1" dirty="0">
                <a:solidFill>
                  <a:srgbClr val="333333"/>
                </a:solidFill>
                <a:effectLst/>
                <a:latin typeface="Arial" panose="020B0604020202020204" pitchFamily="34" charset="0"/>
                <a:cs typeface="Arial" panose="020B0604020202020204" pitchFamily="34" charset="0"/>
              </a:rPr>
              <a:t>Reading and Writing: An Interdisciplinary Journal, 2</a:t>
            </a:r>
            <a:r>
              <a:rPr lang="en-GB" sz="1100" b="0" i="0" dirty="0">
                <a:solidFill>
                  <a:srgbClr val="333333"/>
                </a:solidFill>
                <a:effectLst/>
                <a:latin typeface="Arial" panose="020B0604020202020204" pitchFamily="34" charset="0"/>
                <a:cs typeface="Arial" panose="020B0604020202020204" pitchFamily="34" charset="0"/>
              </a:rPr>
              <a:t>(2), 127–160</a:t>
            </a:r>
            <a:endParaRPr lang="en-GB" sz="1100" dirty="0">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3BB90E45-2250-DDE9-05ED-659F8BED0979}"/>
              </a:ext>
            </a:extLst>
          </p:cNvPr>
          <p:cNvSpPr txBox="1"/>
          <p:nvPr/>
        </p:nvSpPr>
        <p:spPr>
          <a:xfrm>
            <a:off x="228603" y="1452260"/>
            <a:ext cx="2701467" cy="4770537"/>
          </a:xfrm>
          <a:prstGeom prst="rect">
            <a:avLst/>
          </a:prstGeom>
          <a:solidFill>
            <a:schemeClr val="accent5">
              <a:lumMod val="20000"/>
              <a:lumOff val="80000"/>
            </a:schemeClr>
          </a:solidFill>
        </p:spPr>
        <p:txBody>
          <a:bodyPr wrap="square" rtlCol="0">
            <a:spAutoFit/>
          </a:bodyPr>
          <a:lstStyle/>
          <a:p>
            <a:r>
              <a:rPr lang="en-GB" sz="1600" b="1" dirty="0">
                <a:latin typeface="Arial" panose="020B0604020202020204" pitchFamily="34" charset="0"/>
                <a:cs typeface="Arial" panose="020B0604020202020204" pitchFamily="34" charset="0"/>
              </a:rPr>
              <a:t>Language comprehension includes:</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vocabulary knowledge</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the ability to follow a line of argument or narrative</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the ability to draw inferences and make connections between pieces of information and background knowledge</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making sense of spoken and written language</a:t>
            </a:r>
          </a:p>
          <a:p>
            <a:r>
              <a:rPr lang="en-GB" sz="1600" b="1" dirty="0">
                <a:latin typeface="Arial" panose="020B0604020202020204" pitchFamily="34" charset="0"/>
                <a:cs typeface="Arial" panose="020B0604020202020204" pitchFamily="34" charset="0"/>
              </a:rPr>
              <a:t>Word recognition includes:</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decoding using phonics</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recognition of words at sight – automaticity</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accuracy in reading</a:t>
            </a:r>
          </a:p>
        </p:txBody>
      </p:sp>
    </p:spTree>
    <p:extLst>
      <p:ext uri="{BB962C8B-B14F-4D97-AF65-F5344CB8AC3E}">
        <p14:creationId xmlns:p14="http://schemas.microsoft.com/office/powerpoint/2010/main" val="732519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29B20357-0E99-2600-4371-97E0CC2190C6}"/>
              </a:ext>
            </a:extLst>
          </p:cNvPr>
          <p:cNvSpPr txBox="1">
            <a:spLocks/>
          </p:cNvSpPr>
          <p:nvPr/>
        </p:nvSpPr>
        <p:spPr>
          <a:xfrm>
            <a:off x="457200" y="273050"/>
            <a:ext cx="8904514" cy="1162050"/>
          </a:xfrm>
          <a:prstGeom prst="rect">
            <a:avLst/>
          </a:prstGeom>
        </p:spPr>
        <p:txBody>
          <a:bodyPr vert="horz" lIns="91440" tIns="45720" rIns="91440" bIns="45720" rtlCol="0" anchor="b">
            <a:noAutofit/>
          </a:bodyPr>
          <a:lstStyle>
            <a:lvl1pPr algn="l" defTabSz="914400" rtl="0" eaLnBrk="1" latinLnBrk="0" hangingPunct="1">
              <a:spcBef>
                <a:spcPct val="0"/>
              </a:spcBef>
              <a:buNone/>
              <a:defRPr sz="2000" b="1" kern="120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2800" b="1" i="0" u="none" strike="noStrike" kern="1200" cap="none" spc="0" normalizeH="0" baseline="0" noProof="0" dirty="0">
                <a:ln>
                  <a:noFill/>
                </a:ln>
                <a:solidFill>
                  <a:srgbClr val="0088CE"/>
                </a:solidFill>
                <a:effectLst/>
                <a:uLnTx/>
                <a:uFillTx/>
                <a:latin typeface="Arial" panose="020B0604020202020204" pitchFamily="34" charset="0"/>
                <a:ea typeface="+mj-ea"/>
                <a:cs typeface="Arial" panose="020B0604020202020204" pitchFamily="34" charset="0"/>
              </a:rPr>
              <a:t>Perfetti  et al.’s ‘decoding bottleneck’</a:t>
            </a:r>
          </a:p>
        </p:txBody>
      </p:sp>
      <p:sp>
        <p:nvSpPr>
          <p:cNvPr id="12" name="Text Placeholder 3">
            <a:extLst>
              <a:ext uri="{FF2B5EF4-FFF2-40B4-BE49-F238E27FC236}">
                <a16:creationId xmlns:a16="http://schemas.microsoft.com/office/drawing/2014/main" id="{76378573-26C7-DA99-CBD3-5F26FB13BAAE}"/>
              </a:ext>
            </a:extLst>
          </p:cNvPr>
          <p:cNvSpPr txBox="1">
            <a:spLocks/>
          </p:cNvSpPr>
          <p:nvPr/>
        </p:nvSpPr>
        <p:spPr>
          <a:xfrm>
            <a:off x="457200" y="1970314"/>
            <a:ext cx="3178629" cy="3977073"/>
          </a:xfrm>
          <a:prstGeom prst="rect">
            <a:avLst/>
          </a:prstGeom>
        </p:spPr>
        <p:txBody>
          <a:bodyPr vert="horz" lIns="91440" tIns="45720" rIns="91440" bIns="45720" rtlCol="0">
            <a:noAutofit/>
          </a:bodyPr>
          <a:lstStyle>
            <a:lvl1pPr marL="0" indent="0" algn="l" defTabSz="914400" rtl="0" eaLnBrk="1" latinLnBrk="0" hangingPunct="1">
              <a:spcBef>
                <a:spcPct val="20000"/>
              </a:spcBef>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spcBef>
                <a:spcPct val="20000"/>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spcBef>
                <a:spcPct val="20000"/>
              </a:spcBef>
              <a:buFont typeface="Arial" panose="020B0604020202020204" pitchFamily="34" charset="0"/>
              <a:buNone/>
              <a:defRPr sz="1000"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spcBef>
                <a:spcPct val="20000"/>
              </a:spcBef>
              <a:buFont typeface="Arial" panose="020B0604020202020204" pitchFamily="34" charset="0"/>
              <a:buNone/>
              <a:defRPr sz="900"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spcBef>
                <a:spcPct val="20000"/>
              </a:spcBef>
              <a:buFont typeface="Arial" panose="020B0604020202020204" pitchFamily="34" charset="0"/>
              <a:buNone/>
              <a:defRPr sz="900" kern="1200">
                <a:solidFill>
                  <a:schemeClr val="tx1"/>
                </a:solidFill>
                <a:latin typeface="Arial" panose="020B0604020202020204" pitchFamily="34" charset="0"/>
                <a:ea typeface="+mn-ea"/>
                <a:cs typeface="Arial" panose="020B0604020202020204" pitchFamily="34" charset="0"/>
              </a:defRPr>
            </a:lvl5pPr>
            <a:lvl6pPr marL="22860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GB"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For the first person, it takes a lot of effort to decode the text and as a result they have less ‘space’, (or processing capacity) to  spend on trying to make sense of it. </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GB"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This is what Perfetti et al. mean by a decoding bottleneck’. For the second person, decoding the text has been a relatively easy task and they have more available resources to comprehend it.</a:t>
            </a:r>
          </a:p>
        </p:txBody>
      </p:sp>
      <p:pic>
        <p:nvPicPr>
          <p:cNvPr id="17" name="Picture 16">
            <a:extLst>
              <a:ext uri="{FF2B5EF4-FFF2-40B4-BE49-F238E27FC236}">
                <a16:creationId xmlns:a16="http://schemas.microsoft.com/office/drawing/2014/main" id="{E05FC689-2D9F-9847-AF21-05AEEADDF335}"/>
              </a:ext>
            </a:extLst>
          </p:cNvPr>
          <p:cNvPicPr>
            <a:picLocks noChangeAspect="1"/>
          </p:cNvPicPr>
          <p:nvPr/>
        </p:nvPicPr>
        <p:blipFill>
          <a:blip r:embed="rId2"/>
          <a:stretch>
            <a:fillRect/>
          </a:stretch>
        </p:blipFill>
        <p:spPr>
          <a:xfrm>
            <a:off x="3859381" y="1863885"/>
            <a:ext cx="7614161" cy="3419721"/>
          </a:xfrm>
          <a:prstGeom prst="rect">
            <a:avLst/>
          </a:prstGeom>
        </p:spPr>
      </p:pic>
      <p:sp>
        <p:nvSpPr>
          <p:cNvPr id="19" name="TextBox 18">
            <a:extLst>
              <a:ext uri="{FF2B5EF4-FFF2-40B4-BE49-F238E27FC236}">
                <a16:creationId xmlns:a16="http://schemas.microsoft.com/office/drawing/2014/main" id="{4493610E-C2A2-8504-3DCB-5B039919C023}"/>
              </a:ext>
            </a:extLst>
          </p:cNvPr>
          <p:cNvSpPr txBox="1"/>
          <p:nvPr/>
        </p:nvSpPr>
        <p:spPr>
          <a:xfrm>
            <a:off x="5508173" y="5453117"/>
            <a:ext cx="6096000" cy="769441"/>
          </a:xfrm>
          <a:prstGeom prst="rect">
            <a:avLst/>
          </a:prstGeom>
          <a:noFill/>
        </p:spPr>
        <p:txBody>
          <a:bodyPr wrap="square">
            <a:spAutoFit/>
          </a:bodyPr>
          <a:lstStyle/>
          <a:p>
            <a:r>
              <a:rPr lang="en-GB" sz="1100" b="0" i="0" dirty="0">
                <a:solidFill>
                  <a:srgbClr val="424242"/>
                </a:solidFill>
                <a:effectLst/>
                <a:latin typeface="Arial" panose="020B0604020202020204" pitchFamily="34" charset="0"/>
                <a:cs typeface="Arial" panose="020B0604020202020204" pitchFamily="34" charset="0"/>
              </a:rPr>
              <a:t>Perfetti, C. A., &amp; </a:t>
            </a:r>
            <a:r>
              <a:rPr lang="en-GB" sz="1100" b="0" i="0" dirty="0" err="1">
                <a:solidFill>
                  <a:srgbClr val="424242"/>
                </a:solidFill>
                <a:effectLst/>
                <a:latin typeface="Arial" panose="020B0604020202020204" pitchFamily="34" charset="0"/>
                <a:cs typeface="Arial" panose="020B0604020202020204" pitchFamily="34" charset="0"/>
              </a:rPr>
              <a:t>Lesgold</a:t>
            </a:r>
            <a:r>
              <a:rPr lang="en-GB" sz="1100" b="0" i="0" dirty="0">
                <a:solidFill>
                  <a:srgbClr val="424242"/>
                </a:solidFill>
                <a:effectLst/>
                <a:latin typeface="Arial" panose="020B0604020202020204" pitchFamily="34" charset="0"/>
                <a:cs typeface="Arial" panose="020B0604020202020204" pitchFamily="34" charset="0"/>
              </a:rPr>
              <a:t>, A. M. (1977). Coding and Comprehension in Skilled Reading and Implications for Reading Instruction. In L. B. Resnick &amp; P. Weaver (Eds.), </a:t>
            </a:r>
            <a:r>
              <a:rPr lang="en-GB" sz="1100" b="0" i="1" dirty="0">
                <a:solidFill>
                  <a:srgbClr val="424242"/>
                </a:solidFill>
                <a:effectLst/>
                <a:latin typeface="Arial" panose="020B0604020202020204" pitchFamily="34" charset="0"/>
                <a:cs typeface="Arial" panose="020B0604020202020204" pitchFamily="34" charset="0"/>
              </a:rPr>
              <a:t>Theory and Practice in Early Reading</a:t>
            </a:r>
            <a:r>
              <a:rPr lang="en-GB" sz="1100" b="0" i="0" dirty="0">
                <a:solidFill>
                  <a:srgbClr val="424242"/>
                </a:solidFill>
                <a:effectLst/>
                <a:latin typeface="Arial" panose="020B0604020202020204" pitchFamily="34" charset="0"/>
                <a:cs typeface="Arial" panose="020B0604020202020204" pitchFamily="34" charset="0"/>
              </a:rPr>
              <a:t>. Hillsdale, NJ: Lawrence Erlbaum Associates </a:t>
            </a:r>
          </a:p>
          <a:p>
            <a:r>
              <a:rPr lang="en-GB" sz="1100" dirty="0">
                <a:latin typeface="Arial" panose="020B0604020202020204" pitchFamily="34" charset="0"/>
                <a:cs typeface="Arial" panose="020B0604020202020204" pitchFamily="34" charset="0"/>
                <a:hlinkClick r:id="rId3"/>
              </a:rPr>
              <a:t>ed145399.tif.pdf</a:t>
            </a:r>
            <a:endParaRPr lang="en-GB"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9990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map&#10;&#10;Description automatically generated">
            <a:extLst>
              <a:ext uri="{FF2B5EF4-FFF2-40B4-BE49-F238E27FC236}">
                <a16:creationId xmlns:a16="http://schemas.microsoft.com/office/drawing/2014/main" id="{A1881972-C046-908A-6CD9-A29EB2CA7F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1259" y="706873"/>
            <a:ext cx="8853706" cy="5830807"/>
          </a:xfrm>
          <a:prstGeom prst="rect">
            <a:avLst/>
          </a:prstGeom>
          <a:ln>
            <a:noFill/>
          </a:ln>
          <a:effectLst>
            <a:outerShdw blurRad="292100" dist="139700" dir="2700000" algn="tl" rotWithShape="0">
              <a:srgbClr val="333333">
                <a:alpha val="65000"/>
              </a:srgbClr>
            </a:outerShdw>
          </a:effectLst>
        </p:spPr>
      </p:pic>
      <p:sp>
        <p:nvSpPr>
          <p:cNvPr id="4" name="TextBox 3">
            <a:extLst>
              <a:ext uri="{FF2B5EF4-FFF2-40B4-BE49-F238E27FC236}">
                <a16:creationId xmlns:a16="http://schemas.microsoft.com/office/drawing/2014/main" id="{7EFDBDE8-A2A1-A0D0-B44A-1A1EFFA02DF9}"/>
              </a:ext>
            </a:extLst>
          </p:cNvPr>
          <p:cNvSpPr txBox="1"/>
          <p:nvPr/>
        </p:nvSpPr>
        <p:spPr>
          <a:xfrm>
            <a:off x="132488" y="706873"/>
            <a:ext cx="2688771" cy="954107"/>
          </a:xfrm>
          <a:prstGeom prst="rect">
            <a:avLst/>
          </a:prstGeom>
          <a:noFill/>
        </p:spPr>
        <p:txBody>
          <a:bodyPr wrap="square" rtlCol="0">
            <a:spAutoFit/>
          </a:bodyPr>
          <a:lstStyle/>
          <a:p>
            <a:r>
              <a:rPr lang="en-GB" sz="2800" b="1" dirty="0">
                <a:solidFill>
                  <a:srgbClr val="0088CE"/>
                </a:solidFill>
                <a:latin typeface="Arial" panose="020B0604020202020204" pitchFamily="34" charset="0"/>
                <a:cs typeface="Arial" panose="020B0604020202020204" pitchFamily="34" charset="0"/>
              </a:rPr>
              <a:t>Scarborough’s reading rope</a:t>
            </a:r>
          </a:p>
        </p:txBody>
      </p:sp>
      <p:sp>
        <p:nvSpPr>
          <p:cNvPr id="6" name="TextBox 5">
            <a:extLst>
              <a:ext uri="{FF2B5EF4-FFF2-40B4-BE49-F238E27FC236}">
                <a16:creationId xmlns:a16="http://schemas.microsoft.com/office/drawing/2014/main" id="{DDB7A498-23C2-1A38-5316-E040F03D654C}"/>
              </a:ext>
            </a:extLst>
          </p:cNvPr>
          <p:cNvSpPr txBox="1"/>
          <p:nvPr/>
        </p:nvSpPr>
        <p:spPr>
          <a:xfrm>
            <a:off x="6285470" y="5706683"/>
            <a:ext cx="5239265" cy="707886"/>
          </a:xfrm>
          <a:prstGeom prst="rect">
            <a:avLst/>
          </a:prstGeom>
          <a:noFill/>
        </p:spPr>
        <p:txBody>
          <a:bodyPr wrap="square">
            <a:spAutoFit/>
          </a:bodyPr>
          <a:lstStyle/>
          <a:p>
            <a:r>
              <a:rPr lang="en-GB" sz="1000" b="0" i="0" dirty="0">
                <a:solidFill>
                  <a:srgbClr val="424242"/>
                </a:solidFill>
                <a:effectLst/>
                <a:latin typeface="Arial" panose="020B0604020202020204" pitchFamily="34" charset="0"/>
                <a:cs typeface="Arial" panose="020B0604020202020204" pitchFamily="34" charset="0"/>
              </a:rPr>
              <a:t>Scarborough, H. S. (2001). Connecting early language and literacy to later reading (dis)abilities: Evidence, theory, and practice. In S. Neuman &amp; D. Dickinson (Eds.), </a:t>
            </a:r>
            <a:r>
              <a:rPr lang="en-GB" sz="1000" b="0" i="1" dirty="0">
                <a:solidFill>
                  <a:srgbClr val="424242"/>
                </a:solidFill>
                <a:effectLst/>
                <a:latin typeface="Arial" panose="020B0604020202020204" pitchFamily="34" charset="0"/>
                <a:cs typeface="Arial" panose="020B0604020202020204" pitchFamily="34" charset="0"/>
              </a:rPr>
              <a:t>Handbook of Early Literacy Research</a:t>
            </a:r>
            <a:r>
              <a:rPr lang="en-GB" sz="1000" b="0" i="0" dirty="0">
                <a:solidFill>
                  <a:srgbClr val="424242"/>
                </a:solidFill>
                <a:effectLst/>
                <a:latin typeface="Arial" panose="020B0604020202020204" pitchFamily="34" charset="0"/>
                <a:cs typeface="Arial" panose="020B0604020202020204" pitchFamily="34" charset="0"/>
              </a:rPr>
              <a:t> (pp. 97-110). New York: Guilford Press</a:t>
            </a:r>
          </a:p>
          <a:p>
            <a:r>
              <a:rPr lang="en-GB" sz="1000" dirty="0">
                <a:latin typeface="Arial" panose="020B0604020202020204" pitchFamily="34" charset="0"/>
                <a:cs typeface="Arial" panose="020B0604020202020204" pitchFamily="34" charset="0"/>
                <a:hlinkClick r:id="rId3"/>
              </a:rPr>
              <a:t>AA ABOUT THE ROPE Final.pptx</a:t>
            </a:r>
            <a:endParaRPr lang="en-GB" sz="10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E9A165AA-E888-7374-4105-704E837F79B0}"/>
              </a:ext>
            </a:extLst>
          </p:cNvPr>
          <p:cNvSpPr txBox="1"/>
          <p:nvPr/>
        </p:nvSpPr>
        <p:spPr>
          <a:xfrm>
            <a:off x="132488" y="1660980"/>
            <a:ext cx="2688771" cy="5016758"/>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Hollis Scarborough’s </a:t>
            </a:r>
            <a:r>
              <a:rPr lang="en-GB" sz="1600" dirty="0">
                <a:solidFill>
                  <a:srgbClr val="0088CE"/>
                </a:solidFill>
                <a:latin typeface="Arial" panose="020B0604020202020204" pitchFamily="34" charset="0"/>
                <a:cs typeface="Arial" panose="020B0604020202020204" pitchFamily="34" charset="0"/>
              </a:rPr>
              <a:t>reading rope</a:t>
            </a:r>
            <a:r>
              <a:rPr lang="en-GB" sz="1600" dirty="0">
                <a:latin typeface="Arial" panose="020B0604020202020204" pitchFamily="34" charset="0"/>
                <a:cs typeface="Arial" panose="020B0604020202020204" pitchFamily="34" charset="0"/>
              </a:rPr>
              <a:t> metaphor breaks down the elements of language comprehension and word recognition further, using the image of braided and twisted strands to show how intertwined the elements of effective reading are. </a:t>
            </a: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In general terms, most pupils should secure the red strands during KS1, while the green strands continue to be developed increasingly strategically across KS2 and beyond. </a:t>
            </a:r>
          </a:p>
          <a:p>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0426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5F54D26-7201-1BDB-9E5E-274AF2B7B779}"/>
              </a:ext>
            </a:extLst>
          </p:cNvPr>
          <p:cNvPicPr>
            <a:picLocks noChangeAspect="1"/>
          </p:cNvPicPr>
          <p:nvPr/>
        </p:nvPicPr>
        <p:blipFill>
          <a:blip r:embed="rId2"/>
          <a:srcRect t="5486"/>
          <a:stretch/>
        </p:blipFill>
        <p:spPr>
          <a:xfrm>
            <a:off x="3131689" y="609949"/>
            <a:ext cx="8708450" cy="5638101"/>
          </a:xfrm>
          <a:prstGeom prst="rect">
            <a:avLst/>
          </a:prstGeom>
        </p:spPr>
      </p:pic>
      <p:sp>
        <p:nvSpPr>
          <p:cNvPr id="4" name="TextBox 3">
            <a:extLst>
              <a:ext uri="{FF2B5EF4-FFF2-40B4-BE49-F238E27FC236}">
                <a16:creationId xmlns:a16="http://schemas.microsoft.com/office/drawing/2014/main" id="{20A5D701-3C08-6C69-9A92-00485D704740}"/>
              </a:ext>
            </a:extLst>
          </p:cNvPr>
          <p:cNvSpPr txBox="1"/>
          <p:nvPr/>
        </p:nvSpPr>
        <p:spPr>
          <a:xfrm>
            <a:off x="132488" y="706873"/>
            <a:ext cx="2870432" cy="954107"/>
          </a:xfrm>
          <a:prstGeom prst="rect">
            <a:avLst/>
          </a:prstGeom>
          <a:noFill/>
        </p:spPr>
        <p:txBody>
          <a:bodyPr wrap="square" rtlCol="0">
            <a:spAutoFit/>
          </a:bodyPr>
          <a:lstStyle/>
          <a:p>
            <a:r>
              <a:rPr lang="en-GB" sz="2800" b="1" dirty="0">
                <a:solidFill>
                  <a:srgbClr val="0088CE"/>
                </a:solidFill>
                <a:latin typeface="Arial" panose="020B0604020202020204" pitchFamily="34" charset="0"/>
                <a:cs typeface="Arial" panose="020B0604020202020204" pitchFamily="34" charset="0"/>
              </a:rPr>
              <a:t>The active view of reading</a:t>
            </a:r>
          </a:p>
        </p:txBody>
      </p:sp>
      <p:sp>
        <p:nvSpPr>
          <p:cNvPr id="5" name="TextBox 4">
            <a:extLst>
              <a:ext uri="{FF2B5EF4-FFF2-40B4-BE49-F238E27FC236}">
                <a16:creationId xmlns:a16="http://schemas.microsoft.com/office/drawing/2014/main" id="{7C151707-3307-9F31-3705-48E3FBFC26A7}"/>
              </a:ext>
            </a:extLst>
          </p:cNvPr>
          <p:cNvSpPr txBox="1"/>
          <p:nvPr/>
        </p:nvSpPr>
        <p:spPr>
          <a:xfrm>
            <a:off x="261257" y="1948543"/>
            <a:ext cx="2870432" cy="3539430"/>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Building on the Simple View of Reading, Duke and Cartwright’s work (2021) also emphasises the importance of executive function skills such as attention, monitoring own understanding and self-regulation, as well as motivation and engagement in developing reading. </a:t>
            </a:r>
          </a:p>
          <a:p>
            <a:r>
              <a:rPr lang="en-GB" sz="1600" dirty="0">
                <a:latin typeface="Arial" panose="020B0604020202020204" pitchFamily="34" charset="0"/>
                <a:cs typeface="Arial" panose="020B0604020202020204" pitchFamily="34" charset="0"/>
              </a:rPr>
              <a:t>The </a:t>
            </a:r>
            <a:r>
              <a:rPr lang="en-GB" sz="1600" dirty="0">
                <a:solidFill>
                  <a:srgbClr val="0088CE"/>
                </a:solidFill>
                <a:latin typeface="Arial" panose="020B0604020202020204" pitchFamily="34" charset="0"/>
                <a:cs typeface="Arial" panose="020B0604020202020204" pitchFamily="34" charset="0"/>
              </a:rPr>
              <a:t>bridging processes </a:t>
            </a:r>
            <a:r>
              <a:rPr lang="en-GB" sz="1600" dirty="0">
                <a:latin typeface="Arial" panose="020B0604020202020204" pitchFamily="34" charset="0"/>
                <a:cs typeface="Arial" panose="020B0604020202020204" pitchFamily="34" charset="0"/>
              </a:rPr>
              <a:t>identified are helpful to focus on in supporting pupils to improve their reading.</a:t>
            </a:r>
          </a:p>
        </p:txBody>
      </p:sp>
      <p:sp>
        <p:nvSpPr>
          <p:cNvPr id="7" name="TextBox 6">
            <a:extLst>
              <a:ext uri="{FF2B5EF4-FFF2-40B4-BE49-F238E27FC236}">
                <a16:creationId xmlns:a16="http://schemas.microsoft.com/office/drawing/2014/main" id="{9324D5E0-0516-3B62-7879-42F88DEE6177}"/>
              </a:ext>
            </a:extLst>
          </p:cNvPr>
          <p:cNvSpPr txBox="1"/>
          <p:nvPr/>
        </p:nvSpPr>
        <p:spPr>
          <a:xfrm>
            <a:off x="3287485" y="6118470"/>
            <a:ext cx="8251371" cy="600164"/>
          </a:xfrm>
          <a:prstGeom prst="rect">
            <a:avLst/>
          </a:prstGeom>
          <a:noFill/>
        </p:spPr>
        <p:txBody>
          <a:bodyPr wrap="square">
            <a:spAutoFit/>
          </a:bodyPr>
          <a:lstStyle/>
          <a:p>
            <a:r>
              <a:rPr lang="en-GB" sz="1100" b="0" i="0" dirty="0">
                <a:solidFill>
                  <a:srgbClr val="424242"/>
                </a:solidFill>
                <a:effectLst/>
                <a:latin typeface="Arial" panose="020B0604020202020204" pitchFamily="34" charset="0"/>
                <a:cs typeface="Arial" panose="020B0604020202020204" pitchFamily="34" charset="0"/>
              </a:rPr>
              <a:t>Duke, N. K., &amp; Cartwright, K. B. (2021). The science of reading progresses: Communicating advances beyond the simple view of reading. </a:t>
            </a:r>
            <a:r>
              <a:rPr lang="en-GB" sz="1100" b="0" i="1" dirty="0">
                <a:solidFill>
                  <a:srgbClr val="424242"/>
                </a:solidFill>
                <a:effectLst/>
                <a:latin typeface="Arial" panose="020B0604020202020204" pitchFamily="34" charset="0"/>
                <a:cs typeface="Arial" panose="020B0604020202020204" pitchFamily="34" charset="0"/>
              </a:rPr>
              <a:t>Reading Research Quarterly, 56</a:t>
            </a:r>
            <a:r>
              <a:rPr lang="en-GB" sz="1100" b="0" i="0" dirty="0">
                <a:solidFill>
                  <a:srgbClr val="424242"/>
                </a:solidFill>
                <a:effectLst/>
                <a:latin typeface="Arial" panose="020B0604020202020204" pitchFamily="34" charset="0"/>
                <a:cs typeface="Arial" panose="020B0604020202020204" pitchFamily="34" charset="0"/>
              </a:rPr>
              <a:t>(S1), S25–S44. https://doi.org/10.1002/rrq.411</a:t>
            </a:r>
          </a:p>
          <a:p>
            <a:r>
              <a:rPr lang="en-GB" sz="1100" dirty="0">
                <a:latin typeface="Arial" panose="020B0604020202020204" pitchFamily="34" charset="0"/>
                <a:cs typeface="Arial" panose="020B0604020202020204" pitchFamily="34" charset="0"/>
                <a:hlinkClick r:id="rId3"/>
              </a:rPr>
              <a:t>The science of reading progresses: Communicating advances beyond the simple view of reading.</a:t>
            </a:r>
            <a:endParaRPr lang="en-GB"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1542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E623A4-FD65-B0FD-0605-71E977F431BD}"/>
              </a:ext>
            </a:extLst>
          </p:cNvPr>
          <p:cNvSpPr txBox="1"/>
          <p:nvPr/>
        </p:nvSpPr>
        <p:spPr>
          <a:xfrm>
            <a:off x="540000" y="900000"/>
            <a:ext cx="10789920" cy="5262979"/>
          </a:xfrm>
          <a:prstGeom prst="rect">
            <a:avLst/>
          </a:prstGeom>
          <a:noFill/>
        </p:spPr>
        <p:txBody>
          <a:bodyPr wrap="square">
            <a:spAutoFit/>
          </a:bodyPr>
          <a:lstStyle/>
          <a:p>
            <a:pPr>
              <a:tabLst>
                <a:tab pos="2865755" algn="ctr"/>
                <a:tab pos="5731510" algn="r"/>
              </a:tabLst>
            </a:pPr>
            <a:r>
              <a:rPr lang="en-GB" b="1" dirty="0">
                <a:solidFill>
                  <a:srgbClr val="0088CE"/>
                </a:solidFill>
                <a:latin typeface="Arial" panose="020B0604020202020204" pitchFamily="34" charset="0"/>
                <a:cs typeface="Arial" panose="020B0604020202020204" pitchFamily="34" charset="0"/>
              </a:rPr>
              <a:t>HIAS English Team</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Please contact Joanna Kenyon </a:t>
            </a:r>
            <a:r>
              <a:rPr lang="en-GB" sz="1200" dirty="0">
                <a:latin typeface="Arial" panose="020B0604020202020204" pitchFamily="34" charset="0"/>
                <a:cs typeface="Arial" panose="020B0604020202020204" pitchFamily="34" charset="0"/>
                <a:hlinkClick r:id="rId2"/>
              </a:rPr>
              <a:t>Joanna.Kenyon@hants.gov.uk</a:t>
            </a:r>
            <a:r>
              <a:rPr lang="en-GB" sz="1200" dirty="0">
                <a:latin typeface="Arial" panose="020B0604020202020204" pitchFamily="34" charset="0"/>
                <a:cs typeface="Arial" panose="020B0604020202020204" pitchFamily="34" charset="0"/>
              </a:rPr>
              <a:t> for support with secondary reading, whole school literacy and English. </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For further details on the full range of services available please contact us using the following email: </a:t>
            </a:r>
            <a:r>
              <a:rPr lang="en-GB" sz="1200" dirty="0">
                <a:latin typeface="Arial" panose="020B0604020202020204" pitchFamily="34" charset="0"/>
                <a:cs typeface="Arial" panose="020B0604020202020204" pitchFamily="34" charset="0"/>
                <a:hlinkClick r:id="rId3"/>
              </a:rPr>
              <a:t>htlcdev@hants.gov.uk</a:t>
            </a: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b="1" dirty="0">
                <a:solidFill>
                  <a:srgbClr val="0088CE"/>
                </a:solidFill>
                <a:latin typeface="Arial" panose="020B0604020202020204" pitchFamily="34" charset="0"/>
                <a:cs typeface="Arial" panose="020B0604020202020204" pitchFamily="34" charset="0"/>
              </a:rPr>
              <a:t>Upcoming Courses</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Keep up-to-date with our learning opportunities for each subject through our Upcoming Course pages linked below. To browse the full catalogue of learning offers, visit our new Learning Zone. Full details of how to access the site to make a booking are provided </a:t>
            </a:r>
            <a:r>
              <a:rPr lang="en-GB" sz="1200" dirty="0">
                <a:latin typeface="Arial" panose="020B0604020202020204" pitchFamily="34" charset="0"/>
                <a:cs typeface="Arial" panose="020B0604020202020204" pitchFamily="34" charset="0"/>
                <a:hlinkClick r:id="rId4"/>
              </a:rPr>
              <a:t>here</a:t>
            </a:r>
            <a:r>
              <a:rPr lang="en-GB" sz="1200" dirty="0">
                <a:latin typeface="Arial" panose="020B0604020202020204" pitchFamily="34" charset="0"/>
                <a:cs typeface="Arial" panose="020B0604020202020204" pitchFamily="34" charset="0"/>
              </a:rPr>
              <a:t>.</a:t>
            </a:r>
          </a:p>
          <a:p>
            <a:pPr>
              <a:tabLst>
                <a:tab pos="2865755" algn="ctr"/>
                <a:tab pos="5731510" algn="r"/>
              </a:tabLst>
            </a:pPr>
            <a:r>
              <a:rPr lang="en-GB" sz="1200" dirty="0">
                <a:latin typeface="Arial" panose="020B0604020202020204" pitchFamily="34" charset="0"/>
                <a:cs typeface="Arial" panose="020B0604020202020204" pitchFamily="34" charset="0"/>
              </a:rPr>
              <a:t> </a:t>
            </a: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5"/>
              </a:rPr>
              <a:t>English</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6"/>
              </a:rPr>
              <a:t>Maths</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7"/>
              </a:rPr>
              <a:t>Science</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8"/>
              </a:rPr>
              <a:t>Geography</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9"/>
              </a:rPr>
              <a:t>RE</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0"/>
              </a:rPr>
              <a:t>History</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1"/>
              </a:rPr>
              <a:t>Leadership</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2"/>
              </a:rPr>
              <a:t>Computing</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3"/>
              </a:rPr>
              <a:t>Art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4"/>
              </a:rPr>
              <a:t>D&amp;T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5"/>
              </a:rPr>
              <a:t>Assessment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6"/>
              </a:rPr>
              <a:t>Support Staff</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7"/>
              </a:rPr>
              <a:t>SEN</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8"/>
              </a:rPr>
              <a:t>TED</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9"/>
              </a:rPr>
              <a:t>MFL</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1258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E3FCF5F-FF63-E57C-3189-BACAAF75DD8D}"/>
              </a:ext>
            </a:extLst>
          </p:cNvPr>
          <p:cNvSpPr txBox="1"/>
          <p:nvPr/>
        </p:nvSpPr>
        <p:spPr>
          <a:xfrm>
            <a:off x="540000" y="900000"/>
            <a:ext cx="10779760" cy="3508653"/>
          </a:xfrm>
          <a:prstGeom prst="rect">
            <a:avLst/>
          </a:prstGeom>
          <a:noFill/>
        </p:spPr>
        <p:txBody>
          <a:bodyPr wrap="square">
            <a:spAutoFit/>
          </a:bodyPr>
          <a:lstStyle/>
          <a:p>
            <a:pPr>
              <a:tabLst>
                <a:tab pos="2865755" algn="ctr"/>
                <a:tab pos="5731510" algn="r"/>
              </a:tabLst>
            </a:pPr>
            <a:r>
              <a:rPr lang="en-GB" b="1" dirty="0">
                <a:solidFill>
                  <a:srgbClr val="0088CE"/>
                </a:solidFill>
                <a:effectLst/>
                <a:latin typeface="Arial" panose="020B0604020202020204" pitchFamily="34" charset="0"/>
                <a:ea typeface="Calibri" panose="020F0502020204030204" pitchFamily="34" charset="0"/>
                <a:cs typeface="Arial" panose="020B0604020202020204" pitchFamily="34" charset="0"/>
              </a:rPr>
              <a:t>Terms and conditions</a:t>
            </a:r>
            <a:endParaRPr lang="en-GB" b="1" dirty="0">
              <a:effectLst/>
              <a:latin typeface="Arial" panose="020B0604020202020204" pitchFamily="34" charset="0"/>
              <a:ea typeface="Calibri" panose="020F0502020204030204" pitchFamily="34" charset="0"/>
              <a:cs typeface="Arial" panose="020B0604020202020204" pitchFamily="34" charset="0"/>
            </a:endParaRP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Terms of </a:t>
            </a:r>
            <a:r>
              <a:rPr lang="en-GB" sz="1200" b="1" dirty="0">
                <a:solidFill>
                  <a:srgbClr val="0088CE"/>
                </a:solidFill>
                <a:latin typeface="Arial" panose="020B0604020202020204" pitchFamily="34" charset="0"/>
                <a:ea typeface="Calibri" panose="020F0502020204030204" pitchFamily="34" charset="0"/>
                <a:cs typeface="Arial" panose="020B0604020202020204" pitchFamily="34" charset="0"/>
              </a:rPr>
              <a:t>use</a:t>
            </a:r>
            <a:endPar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endParaRP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This file is for personal or classroom use only. By using it, you agree that you will not copy or reproduce this file except for your own personal, non-commercial use. HIAS have the right to modify the terms of this agreement at any time; the modification will be effective immediately and shall replace all prior agreements. </a:t>
            </a: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You are welcome to:</a:t>
            </a:r>
            <a:endParaRPr lang="en-GB" sz="1200" dirty="0">
              <a:solidFill>
                <a:srgbClr val="0088CE"/>
              </a:solidFill>
              <a:effectLst/>
              <a:latin typeface="Arial" panose="020B0604020202020204" pitchFamily="34" charset="0"/>
              <a:ea typeface="Calibri" panose="020F0502020204030204" pitchFamily="34" charset="0"/>
              <a:cs typeface="Arial" panose="020B0604020202020204" pitchFamily="34" charset="0"/>
            </a:endParaRP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download this resource</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save this resource on your computer</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print as many copies as you would like to use in your school</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amend this electronic resource so long as you acknowledge its source and do not share as your own work.</a:t>
            </a: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You may not:</a:t>
            </a:r>
            <a:endParaRPr lang="en-GB" sz="1200" dirty="0">
              <a:solidFill>
                <a:srgbClr val="0088CE"/>
              </a:solidFill>
              <a:effectLst/>
              <a:latin typeface="Arial" panose="020B0604020202020204" pitchFamily="34" charset="0"/>
              <a:ea typeface="Calibri" panose="020F0502020204030204" pitchFamily="34" charset="0"/>
              <a:cs typeface="Arial" panose="020B0604020202020204" pitchFamily="34" charset="0"/>
            </a:endParaRP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claim this resource as your own</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sell or in any way profit from this resource</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store or distribute this resource on any other website or another location where others are able to electronically retrieve it</a:t>
            </a:r>
          </a:p>
          <a:p>
            <a:pPr marL="182563" lvl="0" indent="-182563" fontAlgn="base" hangingPunct="0">
              <a:buFont typeface="Arial" panose="020B0604020202020204" pitchFamily="34" charset="0"/>
              <a:buChar char="•"/>
            </a:pPr>
            <a:r>
              <a:rPr lang="en-GB" sz="1200" dirty="0">
                <a:effectLst/>
                <a:latin typeface="Arial" panose="020B0604020202020204" pitchFamily="34" charset="0"/>
                <a:ea typeface="Calibri" panose="020F0502020204030204" pitchFamily="34" charset="0"/>
                <a:cs typeface="Arial" panose="020B0604020202020204" pitchFamily="34" charset="0"/>
              </a:rPr>
              <a:t>email this resource to anyone outside your school or transmit it in any other fashion.</a:t>
            </a:r>
          </a:p>
        </p:txBody>
      </p:sp>
    </p:spTree>
    <p:extLst>
      <p:ext uri="{BB962C8B-B14F-4D97-AF65-F5344CB8AC3E}">
        <p14:creationId xmlns:p14="http://schemas.microsoft.com/office/powerpoint/2010/main" val="22423835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8A98446DD4B35408626C5CD05C780AF" ma:contentTypeVersion="20" ma:contentTypeDescription="Create a new document." ma:contentTypeScope="" ma:versionID="8db0291a8cd2da25de2b35d25a2c184a">
  <xsd:schema xmlns:xsd="http://www.w3.org/2001/XMLSchema" xmlns:xs="http://www.w3.org/2001/XMLSchema" xmlns:p="http://schemas.microsoft.com/office/2006/metadata/properties" xmlns:ns1="http://schemas.microsoft.com/sharepoint/v3" xmlns:ns3="d6c9f295-6866-40ba-9ed9-513ce23f1344" xmlns:ns4="7877a85d-1b44-49b4-b533-86f3b630674e" targetNamespace="http://schemas.microsoft.com/office/2006/metadata/properties" ma:root="true" ma:fieldsID="2cae423840b62b44b5ecb0b8b19d4274" ns1:_="" ns3:_="" ns4:_="">
    <xsd:import namespace="http://schemas.microsoft.com/sharepoint/v3"/>
    <xsd:import namespace="d6c9f295-6866-40ba-9ed9-513ce23f1344"/>
    <xsd:import namespace="7877a85d-1b44-49b4-b533-86f3b630674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element ref="ns1:_ip_UnifiedCompliancePolicyProperties" minOccurs="0"/>
                <xsd:element ref="ns1:_ip_UnifiedCompliancePolicyUIAc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6c9f295-6866-40ba-9ed9-513ce23f13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4" nillable="true" ma:displayName="_activity" ma:hidden="true" ma:internalName="_activity">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ystemTags" ma:index="26" nillable="true" ma:displayName="MediaServiceSystemTags" ma:hidden="true" ma:internalName="MediaServiceSystemTags" ma:readOnly="true">
      <xsd:simpleType>
        <xsd:restriction base="dms:Note"/>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877a85d-1b44-49b4-b533-86f3b630674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d6c9f295-6866-40ba-9ed9-513ce23f1344" xsi:nil="true"/>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ED680210-3401-492C-8372-9D4CD28771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6c9f295-6866-40ba-9ed9-513ce23f1344"/>
    <ds:schemaRef ds:uri="7877a85d-1b44-49b4-b533-86f3b63067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D91FE9E-8E9A-45CA-A63C-BE5D11CC7FEE}">
  <ds:schemaRefs>
    <ds:schemaRef ds:uri="http://schemas.microsoft.com/sharepoint/v3/contenttype/forms"/>
  </ds:schemaRefs>
</ds:datastoreItem>
</file>

<file path=customXml/itemProps3.xml><?xml version="1.0" encoding="utf-8"?>
<ds:datastoreItem xmlns:ds="http://schemas.openxmlformats.org/officeDocument/2006/customXml" ds:itemID="{376AFF1E-FAF5-43AA-B32A-945F1D6B8DE6}">
  <ds:schemaRefs>
    <ds:schemaRef ds:uri="http://schemas.microsoft.com/sharepoint/v3"/>
    <ds:schemaRef ds:uri="http://schemas.openxmlformats.org/package/2006/metadata/core-properties"/>
    <ds:schemaRef ds:uri="http://schemas.microsoft.com/office/2006/metadata/properties"/>
    <ds:schemaRef ds:uri="http://www.w3.org/XML/1998/namespace"/>
    <ds:schemaRef ds:uri="http://schemas.microsoft.com/office/2006/documentManagement/types"/>
    <ds:schemaRef ds:uri="http://schemas.microsoft.com/office/infopath/2007/PartnerControls"/>
    <ds:schemaRef ds:uri="http://purl.org/dc/terms/"/>
    <ds:schemaRef ds:uri="http://purl.org/dc/dcmitype/"/>
    <ds:schemaRef ds:uri="http://purl.org/dc/elements/1.1/"/>
    <ds:schemaRef ds:uri="7877a85d-1b44-49b4-b533-86f3b630674e"/>
    <ds:schemaRef ds:uri="d6c9f295-6866-40ba-9ed9-513ce23f1344"/>
  </ds:schemaRefs>
</ds:datastoreItem>
</file>

<file path=docProps/app.xml><?xml version="1.0" encoding="utf-8"?>
<Properties xmlns="http://schemas.openxmlformats.org/officeDocument/2006/extended-properties" xmlns:vt="http://schemas.openxmlformats.org/officeDocument/2006/docPropsVTypes">
  <TotalTime>126</TotalTime>
  <Words>954</Words>
  <Application>Microsoft Office PowerPoint</Application>
  <PresentationFormat>Widescreen</PresentationFormat>
  <Paragraphs>109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Hampshire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Jenny Wei</dc:creator>
  <cp:lastModifiedBy>Wei, Jenny</cp:lastModifiedBy>
  <cp:revision>3</cp:revision>
  <dcterms:created xsi:type="dcterms:W3CDTF">2024-04-22T13:54:50Z</dcterms:created>
  <dcterms:modified xsi:type="dcterms:W3CDTF">2025-05-22T08:27:45Z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0x01010018A98446DD4B35408626C5CD05C780AF</vt:lpwstr>
  </property>
</Properties>
</file>