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1" r:id="rId6"/>
    <p:sldId id="262" r:id="rId7"/>
    <p:sldId id="258" r:id="rId8"/>
    <p:sldId id="2464" r:id="rId9"/>
    <p:sldId id="2465" r:id="rId10"/>
    <p:sldId id="2466" r:id="rId11"/>
    <p:sldId id="2467" r:id="rId12"/>
    <p:sldId id="2468"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AC7ADF-0382-4842-A7A3-286A53B1EF04}" v="3" dt="2025-05-22T09:14:17.2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91" d="100"/>
          <a:sy n="91" d="100"/>
        </p:scale>
        <p:origin x="82" y="5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25872A-79D7-4122-87B5-83A35DE03063}" type="slidenum">
              <a:rPr lang="en-GB" smtClean="0"/>
              <a:t>7</a:t>
            </a:fld>
            <a:endParaRPr lang="en-GB"/>
          </a:p>
        </p:txBody>
      </p:sp>
    </p:spTree>
    <p:extLst>
      <p:ext uri="{BB962C8B-B14F-4D97-AF65-F5344CB8AC3E}">
        <p14:creationId xmlns:p14="http://schemas.microsoft.com/office/powerpoint/2010/main" val="793039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SV-4CPJXdtA&amp;list=PLXjcCX3hH9LUJ2rOfYcKkkUkH898128VQ&amp;index=6"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 </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dirty="0">
                <a:latin typeface="Arial" panose="020B0604020202020204" pitchFamily="34" charset="0"/>
                <a:ea typeface="Times New Roman" panose="02020603050405020304" pitchFamily="18" charset="0"/>
                <a:cs typeface="Times New Roman" panose="02020603050405020304" pitchFamily="18" charset="0"/>
              </a:rPr>
              <a:t>May 2025</a:t>
            </a: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5881800" cy="1107996"/>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Tiered vocabulary</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latin typeface="Arial" panose="020B0604020202020204" pitchFamily="34" charset="0"/>
                <a:ea typeface="Calibri" panose="020F0502020204030204" pitchFamily="34" charset="0"/>
                <a:cs typeface="Arial" panose="020B0604020202020204" pitchFamily="34" charset="0"/>
              </a:rPr>
              <a:t>Supporting all readers in secondary schools</a:t>
            </a:r>
            <a:endParaRPr lang="en-GB"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Use</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020F39-62F7-873E-2676-3C9A1C83DCAF}"/>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6, </a:t>
            </a:r>
            <a:r>
              <a:rPr lang="en-GB" i="1" dirty="0">
                <a:latin typeface="Arial" panose="020B0604020202020204" pitchFamily="34" charset="0"/>
                <a:cs typeface="Arial" panose="020B0604020202020204" pitchFamily="34" charset="0"/>
                <a:hlinkClick r:id="rId3"/>
              </a:rPr>
              <a:t>Exploring vocabulary</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145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5E3688-7545-BAA7-3BC2-27ACF648F3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EE9AB7B-464F-D0B8-C38B-0FE238D10DDE}"/>
              </a:ext>
            </a:extLst>
          </p:cNvPr>
          <p:cNvSpPr txBox="1"/>
          <p:nvPr/>
        </p:nvSpPr>
        <p:spPr>
          <a:xfrm>
            <a:off x="415973" y="1561307"/>
            <a:ext cx="10515599" cy="4661533"/>
          </a:xfrm>
          <a:prstGeom prst="rect">
            <a:avLst/>
          </a:prstGeom>
          <a:noFill/>
        </p:spPr>
        <p:txBody>
          <a:bodyPr wrap="square">
            <a:spAutoFit/>
          </a:bodyPr>
          <a:lstStyle/>
          <a:p>
            <a:pPr marL="457200" indent="-457200">
              <a:lnSpc>
                <a:spcPct val="115000"/>
              </a:lnSpc>
              <a:spcAft>
                <a:spcPts val="1000"/>
              </a:spcAft>
              <a:buFont typeface="Arial" panose="020B0604020202020204" pitchFamily="34" charset="0"/>
              <a:buChar char="•"/>
            </a:pPr>
            <a:r>
              <a:rPr lang="en-GB" sz="2000" dirty="0">
                <a:latin typeface="Arial" panose="020B0604020202020204" pitchFamily="34" charset="0"/>
                <a:ea typeface="Calibri" panose="020F0502020204030204" pitchFamily="34" charset="0"/>
                <a:cs typeface="Times New Roman" panose="02020603050405020304" pitchFamily="18" charset="0"/>
              </a:rPr>
              <a:t>Familiar by now to the majority of teachers, Isabel Beck, Margaret McKeown and Linda Kucan’s work classifying vocabulary into tiers is set out in their book </a:t>
            </a:r>
            <a:r>
              <a:rPr lang="en-GB" sz="2000" i="1" dirty="0">
                <a:latin typeface="Arial" panose="020B0604020202020204" pitchFamily="34" charset="0"/>
                <a:ea typeface="Calibri" panose="020F0502020204030204" pitchFamily="34" charset="0"/>
                <a:cs typeface="Times New Roman" panose="02020603050405020304" pitchFamily="18" charset="0"/>
              </a:rPr>
              <a:t>Bringing Words to Life (2002).</a:t>
            </a:r>
          </a:p>
          <a:p>
            <a:pPr marL="457200" indent="-457200">
              <a:lnSpc>
                <a:spcPct val="115000"/>
              </a:lnSpc>
              <a:spcAft>
                <a:spcPts val="1000"/>
              </a:spcAft>
              <a:buFont typeface="Arial" panose="020B0604020202020204" pitchFamily="34" charset="0"/>
              <a:buChar char="•"/>
            </a:pPr>
            <a:r>
              <a:rPr lang="en-GB" sz="2000" dirty="0">
                <a:latin typeface="Arial" panose="020B0604020202020204" pitchFamily="34" charset="0"/>
                <a:ea typeface="Calibri" panose="020F0502020204030204" pitchFamily="34" charset="0"/>
                <a:cs typeface="Times New Roman" panose="02020603050405020304" pitchFamily="18" charset="0"/>
              </a:rPr>
              <a:t>Both tier 2 and tier 3 vocabulary require explicit teaching:</a:t>
            </a:r>
          </a:p>
          <a:p>
            <a:pPr marL="914400" lvl="1" indent="-457200">
              <a:lnSpc>
                <a:spcPct val="115000"/>
              </a:lnSpc>
              <a:spcAft>
                <a:spcPts val="1000"/>
              </a:spcAft>
              <a:buFont typeface="Arial" panose="020B0604020202020204" pitchFamily="34" charset="0"/>
              <a:buChar char="•"/>
            </a:pPr>
            <a:r>
              <a:rPr lang="en-GB" sz="2000" dirty="0">
                <a:latin typeface="Arial" panose="020B0604020202020204" pitchFamily="34" charset="0"/>
                <a:ea typeface="Calibri" panose="020F0502020204030204" pitchFamily="34" charset="0"/>
                <a:cs typeface="Times New Roman" panose="02020603050405020304" pitchFamily="18" charset="0"/>
              </a:rPr>
              <a:t>Tier 3 teaching focuses on subject terminology in context</a:t>
            </a:r>
          </a:p>
          <a:p>
            <a:pPr marL="914400" lvl="1" indent="-457200">
              <a:lnSpc>
                <a:spcPct val="115000"/>
              </a:lnSpc>
              <a:spcAft>
                <a:spcPts val="1000"/>
              </a:spcAft>
              <a:buFont typeface="Arial" panose="020B0604020202020204" pitchFamily="34" charset="0"/>
              <a:buChar char="•"/>
            </a:pPr>
            <a:r>
              <a:rPr lang="en-GB" sz="2000" dirty="0">
                <a:latin typeface="Arial" panose="020B0604020202020204" pitchFamily="34" charset="0"/>
                <a:ea typeface="Calibri" panose="020F0502020204030204" pitchFamily="34" charset="0"/>
                <a:cs typeface="Times New Roman" panose="02020603050405020304" pitchFamily="18" charset="0"/>
              </a:rPr>
              <a:t>Tier 2 teaching focuses on academic vocabulary and broadening vocabulary applications between subjects; developing tier 2 vocabulary has rapid impact on vocabulary knowledge and the sophistication of students’ oral and written work.</a:t>
            </a:r>
          </a:p>
          <a:p>
            <a:pPr marL="457200" indent="-457200">
              <a:lnSpc>
                <a:spcPct val="115000"/>
              </a:lnSpc>
              <a:spcAft>
                <a:spcPts val="1000"/>
              </a:spcAft>
              <a:buFont typeface="Arial" panose="020B0604020202020204" pitchFamily="34" charset="0"/>
              <a:buChar char="•"/>
            </a:pPr>
            <a:r>
              <a:rPr lang="en-GB" sz="2000" dirty="0">
                <a:latin typeface="Arial" panose="020B0604020202020204" pitchFamily="34" charset="0"/>
                <a:ea typeface="Calibri" panose="020F0502020204030204" pitchFamily="34" charset="0"/>
                <a:cs typeface="Times New Roman" panose="02020603050405020304" pitchFamily="18" charset="0"/>
              </a:rPr>
              <a:t>Some students may have gaps in what we would perceive as tier 1 vocabulary at secondary level and these students are likely to need additional support.</a:t>
            </a:r>
          </a:p>
          <a:p>
            <a:pPr marL="914400" lvl="1" indent="-457200">
              <a:lnSpc>
                <a:spcPct val="115000"/>
              </a:lnSpc>
              <a:spcAft>
                <a:spcPts val="1000"/>
              </a:spcAft>
              <a:buFont typeface="Arial" panose="020B0604020202020204" pitchFamily="34" charset="0"/>
              <a:buChar char="•"/>
            </a:pPr>
            <a:endParaRPr lang="en-GB"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A73257C6-F337-2F49-8CAC-EACD2EEC2154}"/>
              </a:ext>
            </a:extLst>
          </p:cNvPr>
          <p:cNvSpPr txBox="1">
            <a:spLocks/>
          </p:cNvSpPr>
          <p:nvPr/>
        </p:nvSpPr>
        <p:spPr>
          <a:xfrm>
            <a:off x="415973" y="898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Tiered vocabulary </a:t>
            </a:r>
          </a:p>
        </p:txBody>
      </p:sp>
    </p:spTree>
    <p:extLst>
      <p:ext uri="{BB962C8B-B14F-4D97-AF65-F5344CB8AC3E}">
        <p14:creationId xmlns:p14="http://schemas.microsoft.com/office/powerpoint/2010/main" val="3578945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806FA68-84A9-8169-39BE-71B02D994279}"/>
              </a:ext>
            </a:extLst>
          </p:cNvPr>
          <p:cNvPicPr>
            <a:picLocks noChangeAspect="1"/>
          </p:cNvPicPr>
          <p:nvPr/>
        </p:nvPicPr>
        <p:blipFill>
          <a:blip r:embed="rId2"/>
          <a:stretch>
            <a:fillRect/>
          </a:stretch>
        </p:blipFill>
        <p:spPr>
          <a:xfrm>
            <a:off x="-592130" y="391884"/>
            <a:ext cx="11532271" cy="5750029"/>
          </a:xfrm>
          <a:prstGeom prst="rect">
            <a:avLst/>
          </a:prstGeom>
        </p:spPr>
      </p:pic>
    </p:spTree>
    <p:extLst>
      <p:ext uri="{BB962C8B-B14F-4D97-AF65-F5344CB8AC3E}">
        <p14:creationId xmlns:p14="http://schemas.microsoft.com/office/powerpoint/2010/main" val="150999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0D4EBD1-0482-1C1B-129A-E2763CA8BB41}"/>
              </a:ext>
            </a:extLst>
          </p:cNvPr>
          <p:cNvPicPr>
            <a:picLocks noChangeAspect="1"/>
          </p:cNvPicPr>
          <p:nvPr/>
        </p:nvPicPr>
        <p:blipFill>
          <a:blip r:embed="rId2"/>
          <a:stretch>
            <a:fillRect/>
          </a:stretch>
        </p:blipFill>
        <p:spPr>
          <a:xfrm>
            <a:off x="-1502230" y="480416"/>
            <a:ext cx="12782967" cy="5429729"/>
          </a:xfrm>
          <a:prstGeom prst="rect">
            <a:avLst/>
          </a:prstGeom>
        </p:spPr>
      </p:pic>
    </p:spTree>
    <p:extLst>
      <p:ext uri="{BB962C8B-B14F-4D97-AF65-F5344CB8AC3E}">
        <p14:creationId xmlns:p14="http://schemas.microsoft.com/office/powerpoint/2010/main" val="83285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5193E79-86D0-6B4D-CD46-9E538BDA21BB}"/>
              </a:ext>
            </a:extLst>
          </p:cNvPr>
          <p:cNvPicPr>
            <a:picLocks noChangeAspect="1"/>
          </p:cNvPicPr>
          <p:nvPr/>
        </p:nvPicPr>
        <p:blipFill>
          <a:blip r:embed="rId2"/>
          <a:stretch>
            <a:fillRect/>
          </a:stretch>
        </p:blipFill>
        <p:spPr>
          <a:xfrm>
            <a:off x="3493577" y="681236"/>
            <a:ext cx="8600451" cy="4646276"/>
          </a:xfrm>
          <a:prstGeom prst="rect">
            <a:avLst/>
          </a:prstGeom>
          <a:ln>
            <a:solidFill>
              <a:schemeClr val="tx1">
                <a:lumMod val="65000"/>
                <a:lumOff val="35000"/>
              </a:schemeClr>
            </a:solidFill>
          </a:ln>
        </p:spPr>
      </p:pic>
      <p:sp>
        <p:nvSpPr>
          <p:cNvPr id="4" name="TextBox 3">
            <a:extLst>
              <a:ext uri="{FF2B5EF4-FFF2-40B4-BE49-F238E27FC236}">
                <a16:creationId xmlns:a16="http://schemas.microsoft.com/office/drawing/2014/main" id="{93FF3624-FF11-1A4A-9FD5-EB21BA55F6A0}"/>
              </a:ext>
            </a:extLst>
          </p:cNvPr>
          <p:cNvSpPr txBox="1"/>
          <p:nvPr/>
        </p:nvSpPr>
        <p:spPr>
          <a:xfrm>
            <a:off x="185057" y="674915"/>
            <a:ext cx="3200400" cy="5632311"/>
          </a:xfrm>
          <a:prstGeom prst="rect">
            <a:avLst/>
          </a:prstGeom>
          <a:solidFill>
            <a:schemeClr val="accent5">
              <a:lumMod val="20000"/>
              <a:lumOff val="80000"/>
            </a:schemeClr>
          </a:solidFill>
        </p:spPr>
        <p:txBody>
          <a:bodyPr wrap="square" rtlCol="0">
            <a:spAutoFit/>
          </a:bodyPr>
          <a:lstStyle/>
          <a:p>
            <a:r>
              <a:rPr lang="en-GB" dirty="0">
                <a:latin typeface="Arial" panose="020B0604020202020204" pitchFamily="34" charset="0"/>
                <a:cs typeface="Arial" panose="020B0604020202020204" pitchFamily="34" charset="0"/>
              </a:rPr>
              <a:t>In this extract, the geographical terms have been removed. These are a mixture of tier 1 words (eg ‘cities’) and tier 3 terminology.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Tier 3 vocabulary is likely to be a key element of the curriculum and therefore will be planned for, taught explicitly and secured through retrieval.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However, the range of tier 3 vocabulary found in texts is likely to be larger than that planned into the curriculum and therefore exposure to texts is crucial in building vocabulary knowledge.</a:t>
            </a:r>
          </a:p>
        </p:txBody>
      </p:sp>
      <p:sp>
        <p:nvSpPr>
          <p:cNvPr id="5" name="TextBox 4">
            <a:extLst>
              <a:ext uri="{FF2B5EF4-FFF2-40B4-BE49-F238E27FC236}">
                <a16:creationId xmlns:a16="http://schemas.microsoft.com/office/drawing/2014/main" id="{9A1D202C-4D08-AB37-D0FC-A2CEA73E7CFA}"/>
              </a:ext>
            </a:extLst>
          </p:cNvPr>
          <p:cNvSpPr txBox="1"/>
          <p:nvPr/>
        </p:nvSpPr>
        <p:spPr>
          <a:xfrm>
            <a:off x="3526971" y="5464629"/>
            <a:ext cx="8055429" cy="707886"/>
          </a:xfrm>
          <a:prstGeom prst="rect">
            <a:avLst/>
          </a:prstGeom>
          <a:noFill/>
        </p:spPr>
        <p:txBody>
          <a:bodyPr wrap="square" rtlCol="0">
            <a:spAutoFit/>
          </a:bodyPr>
          <a:lstStyle/>
          <a:p>
            <a:r>
              <a:rPr lang="en-GB" sz="4000" b="1" dirty="0">
                <a:solidFill>
                  <a:srgbClr val="0088CE"/>
                </a:solidFill>
                <a:latin typeface="Arial" panose="020B0604020202020204" pitchFamily="34" charset="0"/>
                <a:cs typeface="Arial" panose="020B0604020202020204" pitchFamily="34" charset="0"/>
              </a:rPr>
              <a:t>Tier 3 vocabulary</a:t>
            </a:r>
          </a:p>
        </p:txBody>
      </p:sp>
    </p:spTree>
    <p:extLst>
      <p:ext uri="{BB962C8B-B14F-4D97-AF65-F5344CB8AC3E}">
        <p14:creationId xmlns:p14="http://schemas.microsoft.com/office/powerpoint/2010/main" val="628044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8C5BFC2-AA7A-6E7F-3FDD-CBF623EFBC9E}"/>
              </a:ext>
            </a:extLst>
          </p:cNvPr>
          <p:cNvPicPr>
            <a:picLocks noChangeAspect="1"/>
          </p:cNvPicPr>
          <p:nvPr/>
        </p:nvPicPr>
        <p:blipFill>
          <a:blip r:embed="rId3"/>
          <a:stretch>
            <a:fillRect/>
          </a:stretch>
        </p:blipFill>
        <p:spPr>
          <a:xfrm>
            <a:off x="3386487" y="674600"/>
            <a:ext cx="8805513" cy="4757058"/>
          </a:xfrm>
          <a:prstGeom prst="rect">
            <a:avLst/>
          </a:prstGeom>
          <a:ln>
            <a:solidFill>
              <a:schemeClr val="tx1">
                <a:lumMod val="65000"/>
                <a:lumOff val="35000"/>
              </a:schemeClr>
            </a:solidFill>
          </a:ln>
        </p:spPr>
      </p:pic>
      <p:sp>
        <p:nvSpPr>
          <p:cNvPr id="3" name="TextBox 2">
            <a:extLst>
              <a:ext uri="{FF2B5EF4-FFF2-40B4-BE49-F238E27FC236}">
                <a16:creationId xmlns:a16="http://schemas.microsoft.com/office/drawing/2014/main" id="{705B8650-AEC0-9726-2907-77D316010E6E}"/>
              </a:ext>
            </a:extLst>
          </p:cNvPr>
          <p:cNvSpPr txBox="1"/>
          <p:nvPr/>
        </p:nvSpPr>
        <p:spPr>
          <a:xfrm>
            <a:off x="108857" y="685485"/>
            <a:ext cx="3145971" cy="5632311"/>
          </a:xfrm>
          <a:prstGeom prst="rect">
            <a:avLst/>
          </a:prstGeom>
          <a:solidFill>
            <a:schemeClr val="accent5">
              <a:lumMod val="20000"/>
              <a:lumOff val="80000"/>
            </a:schemeClr>
          </a:solidFill>
        </p:spPr>
        <p:txBody>
          <a:bodyPr wrap="square" rtlCol="0">
            <a:spAutoFit/>
          </a:bodyPr>
          <a:lstStyle/>
          <a:p>
            <a:r>
              <a:rPr lang="en-GB" dirty="0">
                <a:latin typeface="Arial" panose="020B0604020202020204" pitchFamily="34" charset="0"/>
                <a:cs typeface="Arial" panose="020B0604020202020204" pitchFamily="34" charset="0"/>
              </a:rPr>
              <a:t>In this extract, the gaps are the tier 2 vocabulary that establishes an academic tone and could be used in other areas of the curriculum.</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Exploring this type of vocabulary both through texts and through explicit teaching is also crucial to students’ comprehension of texts. It is often harder to use the clues from the context of the text to work out the missing tier 2 words than the missing tier 3 vocabulary, demonstrating the need to plan an approach to this vocabulary.</a:t>
            </a:r>
          </a:p>
        </p:txBody>
      </p:sp>
      <p:sp>
        <p:nvSpPr>
          <p:cNvPr id="4" name="TextBox 3">
            <a:extLst>
              <a:ext uri="{FF2B5EF4-FFF2-40B4-BE49-F238E27FC236}">
                <a16:creationId xmlns:a16="http://schemas.microsoft.com/office/drawing/2014/main" id="{B061F5E5-E9EA-2A20-2E7A-A9550BD58F24}"/>
              </a:ext>
            </a:extLst>
          </p:cNvPr>
          <p:cNvSpPr txBox="1"/>
          <p:nvPr/>
        </p:nvSpPr>
        <p:spPr>
          <a:xfrm>
            <a:off x="3386487" y="5486714"/>
            <a:ext cx="8055429" cy="707886"/>
          </a:xfrm>
          <a:prstGeom prst="rect">
            <a:avLst/>
          </a:prstGeom>
          <a:noFill/>
        </p:spPr>
        <p:txBody>
          <a:bodyPr wrap="square" rtlCol="0">
            <a:spAutoFit/>
          </a:bodyPr>
          <a:lstStyle/>
          <a:p>
            <a:r>
              <a:rPr lang="en-GB" sz="4000" b="1" dirty="0">
                <a:solidFill>
                  <a:srgbClr val="0088CE"/>
                </a:solidFill>
                <a:latin typeface="Arial" panose="020B0604020202020204" pitchFamily="34" charset="0"/>
                <a:cs typeface="Arial" panose="020B0604020202020204" pitchFamily="34" charset="0"/>
              </a:rPr>
              <a:t>Tier 2 vocabulary</a:t>
            </a:r>
          </a:p>
        </p:txBody>
      </p:sp>
    </p:spTree>
    <p:extLst>
      <p:ext uri="{BB962C8B-B14F-4D97-AF65-F5344CB8AC3E}">
        <p14:creationId xmlns:p14="http://schemas.microsoft.com/office/powerpoint/2010/main" val="516532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A5794E-8881-36EB-2C9F-C8E5B6872883}"/>
              </a:ext>
            </a:extLst>
          </p:cNvPr>
          <p:cNvSpPr txBox="1"/>
          <p:nvPr/>
        </p:nvSpPr>
        <p:spPr>
          <a:xfrm>
            <a:off x="5769429" y="5932400"/>
            <a:ext cx="8055429" cy="707886"/>
          </a:xfrm>
          <a:prstGeom prst="rect">
            <a:avLst/>
          </a:prstGeom>
          <a:noFill/>
        </p:spPr>
        <p:txBody>
          <a:bodyPr wrap="square" rtlCol="0">
            <a:spAutoFit/>
          </a:bodyPr>
          <a:lstStyle/>
          <a:p>
            <a:r>
              <a:rPr lang="en-GB" sz="4000" b="1" dirty="0">
                <a:solidFill>
                  <a:srgbClr val="0088CE"/>
                </a:solidFill>
                <a:latin typeface="Arial" panose="020B0604020202020204" pitchFamily="34" charset="0"/>
                <a:cs typeface="Arial" panose="020B0604020202020204" pitchFamily="34" charset="0"/>
              </a:rPr>
              <a:t>Full text, for reference</a:t>
            </a:r>
          </a:p>
        </p:txBody>
      </p:sp>
      <p:pic>
        <p:nvPicPr>
          <p:cNvPr id="4" name="Picture 3">
            <a:extLst>
              <a:ext uri="{FF2B5EF4-FFF2-40B4-BE49-F238E27FC236}">
                <a16:creationId xmlns:a16="http://schemas.microsoft.com/office/drawing/2014/main" id="{4A93FC4F-C283-BFCB-5599-1B2C3563081C}"/>
              </a:ext>
            </a:extLst>
          </p:cNvPr>
          <p:cNvPicPr>
            <a:picLocks noChangeAspect="1"/>
          </p:cNvPicPr>
          <p:nvPr/>
        </p:nvPicPr>
        <p:blipFill>
          <a:blip r:embed="rId2"/>
          <a:stretch>
            <a:fillRect/>
          </a:stretch>
        </p:blipFill>
        <p:spPr>
          <a:xfrm>
            <a:off x="3672237" y="729342"/>
            <a:ext cx="8391271" cy="5106511"/>
          </a:xfrm>
          <a:prstGeom prst="rect">
            <a:avLst/>
          </a:prstGeom>
          <a:ln>
            <a:solidFill>
              <a:schemeClr val="tx1">
                <a:lumMod val="65000"/>
                <a:lumOff val="35000"/>
              </a:schemeClr>
            </a:solidFill>
          </a:ln>
        </p:spPr>
      </p:pic>
      <p:sp>
        <p:nvSpPr>
          <p:cNvPr id="5" name="TextBox 4">
            <a:extLst>
              <a:ext uri="{FF2B5EF4-FFF2-40B4-BE49-F238E27FC236}">
                <a16:creationId xmlns:a16="http://schemas.microsoft.com/office/drawing/2014/main" id="{498F63BB-C6A7-8A39-1736-B299F9B5C787}"/>
              </a:ext>
            </a:extLst>
          </p:cNvPr>
          <p:cNvSpPr txBox="1"/>
          <p:nvPr/>
        </p:nvSpPr>
        <p:spPr>
          <a:xfrm>
            <a:off x="315686" y="729342"/>
            <a:ext cx="3145971" cy="2308324"/>
          </a:xfrm>
          <a:prstGeom prst="rect">
            <a:avLst/>
          </a:prstGeom>
          <a:solidFill>
            <a:schemeClr val="accent5">
              <a:lumMod val="20000"/>
              <a:lumOff val="80000"/>
            </a:schemeClr>
          </a:solidFill>
        </p:spPr>
        <p:txBody>
          <a:bodyPr wrap="square" rtlCol="0">
            <a:spAutoFit/>
          </a:bodyPr>
          <a:lstStyle/>
          <a:p>
            <a:r>
              <a:rPr lang="en-GB" dirty="0">
                <a:latin typeface="Arial" panose="020B0604020202020204" pitchFamily="34" charset="0"/>
                <a:cs typeface="Arial" panose="020B0604020202020204" pitchFamily="34" charset="0"/>
              </a:rPr>
              <a:t>Compare the two versions with gaps. If pupils had been studying urban development in geography lessons, which vocabulary would prove more of a barrier to understanding the text if it was unfamiliar to students? </a:t>
            </a:r>
          </a:p>
        </p:txBody>
      </p:sp>
    </p:spTree>
    <p:extLst>
      <p:ext uri="{BB962C8B-B14F-4D97-AF65-F5344CB8AC3E}">
        <p14:creationId xmlns:p14="http://schemas.microsoft.com/office/powerpoint/2010/main" val="2713914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68D93F5-562E-44A1-9DBF-652C175EC4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FEE7F2-4B44-4B4B-BEB0-D3567D011C06}">
  <ds:schemaRefs>
    <ds:schemaRef ds:uri="http://schemas.microsoft.com/sharepoint/v3/contenttype/forms"/>
  </ds:schemaRefs>
</ds:datastoreItem>
</file>

<file path=customXml/itemProps3.xml><?xml version="1.0" encoding="utf-8"?>
<ds:datastoreItem xmlns:ds="http://schemas.openxmlformats.org/officeDocument/2006/customXml" ds:itemID="{E4D886E0-AD70-4284-93EE-C401EC465B59}">
  <ds:schemaRefs>
    <ds:schemaRef ds:uri="d6c9f295-6866-40ba-9ed9-513ce23f1344"/>
    <ds:schemaRef ds:uri="http://purl.org/dc/elements/1.1/"/>
    <ds:schemaRef ds:uri="http://schemas.microsoft.com/office/2006/metadata/properties"/>
    <ds:schemaRef ds:uri="http://schemas.microsoft.com/office/2006/documentManagement/types"/>
    <ds:schemaRef ds:uri="http://purl.org/dc/dcmitype/"/>
    <ds:schemaRef ds:uri="http://www.w3.org/XML/1998/namespace"/>
    <ds:schemaRef ds:uri="http://schemas.microsoft.com/office/infopath/2007/PartnerControls"/>
    <ds:schemaRef ds:uri="http://purl.org/dc/terms/"/>
    <ds:schemaRef ds:uri="http://schemas.openxmlformats.org/package/2006/metadata/core-properties"/>
    <ds:schemaRef ds:uri="7877a85d-1b44-49b4-b533-86f3b630674e"/>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153</TotalTime>
  <Words>745</Words>
  <Application>Microsoft Office PowerPoint</Application>
  <PresentationFormat>Widescreen</PresentationFormat>
  <Paragraphs>73</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2025-05-22T09:14:17Z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