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67" r:id="rId8"/>
    <p:sldId id="262" r:id="rId9"/>
    <p:sldId id="265" r:id="rId10"/>
    <p:sldId id="266" r:id="rId11"/>
    <p:sldId id="263" r:id="rId12"/>
    <p:sldId id="264" r:id="rId13"/>
    <p:sldId id="261"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EF2AA-0266-4B01-A08B-97A77467CBC4}" v="3" dt="2025-05-22T09:21:56.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86" d="100"/>
          <a:sy n="86" d="100"/>
        </p:scale>
        <p:origin x="7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21533-F125-4977-B401-DE162E47D0C3}" type="datetimeFigureOut">
              <a:rPr lang="en-GB" smtClean="0"/>
              <a:t>22/05/2025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5872A-79D7-4122-87B5-83A35DE03063}" type="slidenum">
              <a:rPr lang="en-GB" smtClean="0"/>
              <a:t>‹#›</a:t>
            </a:fld>
            <a:endParaRPr lang="en-GB"/>
          </a:p>
        </p:txBody>
      </p:sp>
    </p:spTree>
    <p:extLst>
      <p:ext uri="{BB962C8B-B14F-4D97-AF65-F5344CB8AC3E}">
        <p14:creationId xmlns:p14="http://schemas.microsoft.com/office/powerpoint/2010/main" val="276938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25872A-79D7-4122-87B5-83A35DE03063}" type="slidenum">
              <a:rPr lang="en-GB" smtClean="0"/>
              <a:t>8</a:t>
            </a:fld>
            <a:endParaRPr lang="en-GB"/>
          </a:p>
        </p:txBody>
      </p:sp>
    </p:spTree>
    <p:extLst>
      <p:ext uri="{BB962C8B-B14F-4D97-AF65-F5344CB8AC3E}">
        <p14:creationId xmlns:p14="http://schemas.microsoft.com/office/powerpoint/2010/main" val="402012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48C38-CC68-D6E1-E291-77140834B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1AC7A-0D66-B9A3-E4F2-D512313D12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2C0E9-4B8E-D1AD-7FA7-62117E56CE0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640D1B7-A1E1-271B-B7F1-7FF7308DFF41}"/>
              </a:ext>
            </a:extLst>
          </p:cNvPr>
          <p:cNvSpPr>
            <a:spLocks noGrp="1"/>
          </p:cNvSpPr>
          <p:nvPr>
            <p:ph type="sldNum" sz="quarter" idx="5"/>
          </p:nvPr>
        </p:nvSpPr>
        <p:spPr/>
        <p:txBody>
          <a:bodyPr/>
          <a:lstStyle/>
          <a:p>
            <a:fld id="{C625872A-79D7-4122-87B5-83A35DE03063}" type="slidenum">
              <a:rPr lang="en-GB" smtClean="0"/>
              <a:t>9</a:t>
            </a:fld>
            <a:endParaRPr lang="en-GB"/>
          </a:p>
        </p:txBody>
      </p:sp>
    </p:spTree>
    <p:extLst>
      <p:ext uri="{BB962C8B-B14F-4D97-AF65-F5344CB8AC3E}">
        <p14:creationId xmlns:p14="http://schemas.microsoft.com/office/powerpoint/2010/main" val="2836001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77728B54-37D3-ACE7-7E90-B578FD338A84}"/>
              </a:ext>
            </a:extLst>
          </p:cNvPr>
          <p:cNvSpPr txBox="1">
            <a:spLocks noChangeArrowheads="1"/>
          </p:cNvSpPr>
          <p:nvPr userDrawn="1"/>
        </p:nvSpPr>
        <p:spPr bwMode="auto">
          <a:xfrm>
            <a:off x="0" y="1809367"/>
            <a:ext cx="4247515" cy="352425"/>
          </a:xfrm>
          <a:prstGeom prst="rect">
            <a:avLst/>
          </a:prstGeom>
          <a:solidFill>
            <a:srgbClr val="1F3244"/>
          </a:solidFill>
          <a:ln w="9525">
            <a:noFill/>
            <a:miter lim="800000"/>
            <a:headEnd/>
            <a:tailEnd/>
          </a:ln>
        </p:spPr>
        <p:txBody>
          <a:bodyPr rot="0" vert="horz" wrap="square" lIns="91440" tIns="45720" rIns="91440" bIns="45720" anchor="ctr" anchorCtr="0">
            <a:noAutofit/>
          </a:bodyPr>
          <a:lstStyle/>
          <a:p>
            <a:pPr algn="ctr" hangingPunct="0">
              <a:spcBef>
                <a:spcPts val="0"/>
              </a:spcBef>
              <a:spcAft>
                <a:spcPts val="200"/>
              </a:spcAft>
            </a:pPr>
            <a:r>
              <a:rPr lang="en-GB" sz="1800" b="0" kern="0" dirty="0">
                <a:solidFill>
                  <a:srgbClr val="FFFFFF"/>
                </a:solidFill>
                <a:effectLst/>
                <a:latin typeface="Arial" panose="020B0604020202020204" pitchFamily="34" charset="0"/>
                <a:ea typeface="Times New Roman" panose="02020603050405020304" pitchFamily="18" charset="0"/>
              </a:rPr>
              <a:t>HIAS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
        <p:nvSpPr>
          <p:cNvPr id="8" name="Text Box 1093077983">
            <a:extLst>
              <a:ext uri="{FF2B5EF4-FFF2-40B4-BE49-F238E27FC236}">
                <a16:creationId xmlns:a16="http://schemas.microsoft.com/office/drawing/2014/main" id="{C7A85B47-2BD8-6747-DF3F-AC979F4B1CF4}"/>
              </a:ext>
            </a:extLst>
          </p:cNvPr>
          <p:cNvSpPr txBox="1">
            <a:spLocks/>
          </p:cNvSpPr>
          <p:nvPr userDrawn="1"/>
        </p:nvSpPr>
        <p:spPr>
          <a:xfrm>
            <a:off x="10103160" y="6221904"/>
            <a:ext cx="1539240"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r>
              <a:rPr lang="en-GB" sz="1600" b="1" dirty="0">
                <a:solidFill>
                  <a:srgbClr val="1F3244"/>
                </a:solidFill>
                <a:effectLst/>
                <a:latin typeface="Arial" panose="020B0604020202020204" pitchFamily="34" charset="0"/>
                <a:ea typeface="Calibri" panose="020F0502020204030204" pitchFamily="34" charset="0"/>
                <a:cs typeface="Arial" panose="020B0604020202020204" pitchFamily="34" charset="0"/>
              </a:rPr>
              <a:t>hants.gov.uk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164807-8B4E-3DC7-32FE-12D4F98A331C}"/>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Picture 9" descr="A blue and white sign with white text&#10;&#10;Description automatically generated">
            <a:extLst>
              <a:ext uri="{FF2B5EF4-FFF2-40B4-BE49-F238E27FC236}">
                <a16:creationId xmlns:a16="http://schemas.microsoft.com/office/drawing/2014/main" id="{9F0E0B87-8A9B-5BAC-E877-2BD871710B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00" y="540000"/>
            <a:ext cx="1886400" cy="962064"/>
          </a:xfrm>
          <a:prstGeom prst="rect">
            <a:avLst/>
          </a:prstGeom>
        </p:spPr>
      </p:pic>
    </p:spTree>
    <p:extLst>
      <p:ext uri="{BB962C8B-B14F-4D97-AF65-F5344CB8AC3E}">
        <p14:creationId xmlns:p14="http://schemas.microsoft.com/office/powerpoint/2010/main" val="90677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DCD4B-9579-2C52-D611-08CAEF62B801}"/>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 Box 1093077983">
            <a:extLst>
              <a:ext uri="{FF2B5EF4-FFF2-40B4-BE49-F238E27FC236}">
                <a16:creationId xmlns:a16="http://schemas.microsoft.com/office/drawing/2014/main" id="{933E6601-BE5E-F407-0883-C0A9A9634EFF}"/>
              </a:ext>
            </a:extLst>
          </p:cNvPr>
          <p:cNvSpPr txBox="1">
            <a:spLocks/>
          </p:cNvSpPr>
          <p:nvPr userDrawn="1"/>
        </p:nvSpPr>
        <p:spPr>
          <a:xfrm>
            <a:off x="10103159" y="6221904"/>
            <a:ext cx="1735093"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fld id="{3C00743A-6E6A-4BD9-A12C-3C6F1E13A3EC}" type="slidenum">
              <a:rPr lang="en-GB" sz="1000" smtClean="0">
                <a:effectLst/>
                <a:latin typeface="Arial" panose="020B0604020202020204" pitchFamily="34" charset="0"/>
                <a:ea typeface="Calibri" panose="020F0502020204030204" pitchFamily="34" charset="0"/>
                <a:cs typeface="Arial" panose="020B0604020202020204" pitchFamily="34" charset="0"/>
              </a:rPr>
              <a:t>‹#›</a:t>
            </a:fld>
            <a:endParaRPr lang="en-GB"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 Box 2">
            <a:extLst>
              <a:ext uri="{FF2B5EF4-FFF2-40B4-BE49-F238E27FC236}">
                <a16:creationId xmlns:a16="http://schemas.microsoft.com/office/drawing/2014/main" id="{6EE4010D-EACE-FF98-9501-2254F2203C60}"/>
              </a:ext>
            </a:extLst>
          </p:cNvPr>
          <p:cNvSpPr txBox="1">
            <a:spLocks noChangeArrowheads="1"/>
          </p:cNvSpPr>
          <p:nvPr userDrawn="1"/>
        </p:nvSpPr>
        <p:spPr bwMode="auto">
          <a:xfrm>
            <a:off x="0" y="180001"/>
            <a:ext cx="4247515" cy="288000"/>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200" b="0" kern="0" dirty="0">
                <a:solidFill>
                  <a:srgbClr val="FFFFFF"/>
                </a:solidFill>
                <a:effectLst/>
                <a:latin typeface="Arial" panose="020B0604020202020204" pitchFamily="34" charset="0"/>
                <a:ea typeface="Times New Roman" panose="02020603050405020304" pitchFamily="18" charset="0"/>
              </a:rPr>
              <a:t>HIAS OPEN RESOURCE</a:t>
            </a:r>
            <a:endParaRPr lang="en-GB" sz="12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99668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C6E16-C334-E330-F909-4B7912483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CB8C42-0D4C-2932-2835-80DFF2EFC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37DF9-DBF0-EE45-7175-EB54B2E15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8C7C3-2E19-4984-A90F-A1CE91F7A559}" type="datetimeFigureOut">
              <a:rPr lang="en-GB" smtClean="0"/>
              <a:t>22/05/2025</a:t>
            </a:fld>
            <a:endParaRPr lang="en-GB"/>
          </a:p>
        </p:txBody>
      </p:sp>
      <p:sp>
        <p:nvSpPr>
          <p:cNvPr id="5" name="Footer Placeholder 4">
            <a:extLst>
              <a:ext uri="{FF2B5EF4-FFF2-40B4-BE49-F238E27FC236}">
                <a16:creationId xmlns:a16="http://schemas.microsoft.com/office/drawing/2014/main" id="{F4AA0626-62DD-32E8-C3B7-B7F25BB4A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77405B-7C57-D0CA-A898-0F99039AF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0B187-6E23-47C3-BFC7-E3738DBB3BE4}" type="slidenum">
              <a:rPr lang="en-GB" smtClean="0"/>
              <a:t>‹#›</a:t>
            </a:fld>
            <a:endParaRPr lang="en-GB"/>
          </a:p>
        </p:txBody>
      </p:sp>
    </p:spTree>
    <p:extLst>
      <p:ext uri="{BB962C8B-B14F-4D97-AF65-F5344CB8AC3E}">
        <p14:creationId xmlns:p14="http://schemas.microsoft.com/office/powerpoint/2010/main" val="4058854441"/>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geography.hias.hants.gov.uk/course/view.php?id=159" TargetMode="External"/><Relationship Id="rId13" Type="http://schemas.openxmlformats.org/officeDocument/2006/relationships/hyperlink" Target="https://art.hias.hants.gov.uk/course/view.php?id=35" TargetMode="External"/><Relationship Id="rId18" Type="http://schemas.openxmlformats.org/officeDocument/2006/relationships/hyperlink" Target="https://hias-moodle.mylearningapp.com/course/view.php?id=176" TargetMode="External"/><Relationship Id="rId3" Type="http://schemas.openxmlformats.org/officeDocument/2006/relationships/hyperlink" Target="mailto:htlcdev@hants.gov.uk" TargetMode="External"/><Relationship Id="rId7" Type="http://schemas.openxmlformats.org/officeDocument/2006/relationships/hyperlink" Target="https://science.hias.hants.gov.uk/course/view.php?id=155" TargetMode="External"/><Relationship Id="rId12" Type="http://schemas.openxmlformats.org/officeDocument/2006/relationships/hyperlink" Target="https://computing.hias.hants.gov.uk/course/view.php?id=43" TargetMode="External"/><Relationship Id="rId17" Type="http://schemas.openxmlformats.org/officeDocument/2006/relationships/hyperlink" Target="https://sen.hias.hants.gov.uk/course/view.php?id=5" TargetMode="External"/><Relationship Id="rId2" Type="http://schemas.openxmlformats.org/officeDocument/2006/relationships/hyperlink" Target="mailto:Joanna.Kenyon@hants.gov.uk" TargetMode="External"/><Relationship Id="rId16" Type="http://schemas.openxmlformats.org/officeDocument/2006/relationships/hyperlink" Target="https://hias-moodle.mylearningapp.com/course/view.php?id=223" TargetMode="External"/><Relationship Id="rId1" Type="http://schemas.openxmlformats.org/officeDocument/2006/relationships/slideLayout" Target="../slideLayouts/slideLayout2.xml"/><Relationship Id="rId6" Type="http://schemas.openxmlformats.org/officeDocument/2006/relationships/hyperlink" Target="https://maths.hias.hants.gov.uk/course/view.php?id=218" TargetMode="External"/><Relationship Id="rId11" Type="http://schemas.openxmlformats.org/officeDocument/2006/relationships/hyperlink" Target="https://leadership.hias.hants.gov.uk/course/view.php?id=144" TargetMode="External"/><Relationship Id="rId5" Type="http://schemas.openxmlformats.org/officeDocument/2006/relationships/hyperlink" Target="https://english.hias.hants.gov.uk/course/view.php?id=740" TargetMode="External"/><Relationship Id="rId15" Type="http://schemas.openxmlformats.org/officeDocument/2006/relationships/hyperlink" Target="https://assessment.hias.hants.gov.uk/course/view.php?id=20" TargetMode="External"/><Relationship Id="rId10" Type="http://schemas.openxmlformats.org/officeDocument/2006/relationships/hyperlink" Target="https://history.hias.hants.gov.uk/course/view.php?id=91" TargetMode="External"/><Relationship Id="rId19" Type="http://schemas.openxmlformats.org/officeDocument/2006/relationships/hyperlink" Target="https://languages.hias.hants.gov.uk/course/view.php?id=3" TargetMode="External"/><Relationship Id="rId4" Type="http://schemas.openxmlformats.org/officeDocument/2006/relationships/hyperlink" Target="https://hias-moodle.mylearningapp.com/mod/page/view.php?id=481" TargetMode="External"/><Relationship Id="rId9" Type="http://schemas.openxmlformats.org/officeDocument/2006/relationships/hyperlink" Target="https://re.hias.hants.gov.uk/course/view.php?id=118" TargetMode="External"/><Relationship Id="rId14" Type="http://schemas.openxmlformats.org/officeDocument/2006/relationships/hyperlink" Target="https://designandtechnology.hias.hants.gov.uk/course/view.php?id=3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tibzilmvbsE&amp;list=PLXjcCX3hH9LUJ2rOfYcKkkUkH898128VQ&amp;index=7" TargetMode="External"/><Relationship Id="rId2" Type="http://schemas.openxmlformats.org/officeDocument/2006/relationships/hyperlink" Target="https://www.gov.uk/government/publications/supporting-all-readers-in-secondary-schoo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350FEB-D083-DEAD-7C75-A94DD4D45FB3}"/>
              </a:ext>
            </a:extLst>
          </p:cNvPr>
          <p:cNvSpPr txBox="1"/>
          <p:nvPr/>
        </p:nvSpPr>
        <p:spPr>
          <a:xfrm>
            <a:off x="900000" y="4608000"/>
            <a:ext cx="7393119" cy="830997"/>
          </a:xfrm>
          <a:prstGeom prst="rect">
            <a:avLst/>
          </a:prstGeom>
          <a:noFill/>
        </p:spPr>
        <p:txBody>
          <a:bodyPr wrap="square" rtlCol="0">
            <a:spAutoFit/>
          </a:bodyPr>
          <a:lstStyle/>
          <a:p>
            <a:pPr>
              <a:lnSpc>
                <a:spcPct val="100000"/>
              </a:lnSpc>
              <a:spcBef>
                <a:spcPts val="0"/>
              </a:spcBef>
            </a:pPr>
            <a:r>
              <a:rPr lang="en-GB" sz="16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Joanna Kenyon</a:t>
            </a:r>
            <a:endParaRPr lang="en-GB" sz="16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n-GB"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May 2025</a:t>
            </a:r>
          </a:p>
          <a:p>
            <a:pPr>
              <a:lnSpc>
                <a:spcPct val="100000"/>
              </a:lnSpc>
              <a:spcBef>
                <a:spcPts val="0"/>
              </a:spcBef>
            </a:pPr>
            <a:r>
              <a:rPr lang="en-GB" sz="16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Final version</a:t>
            </a:r>
            <a:endParaRPr lang="en-GB" sz="16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B739687-9660-C01A-4536-790D0D81CB6E}"/>
              </a:ext>
            </a:extLst>
          </p:cNvPr>
          <p:cNvSpPr txBox="1"/>
          <p:nvPr/>
        </p:nvSpPr>
        <p:spPr>
          <a:xfrm>
            <a:off x="899999" y="2808000"/>
            <a:ext cx="9125743" cy="1107996"/>
          </a:xfrm>
          <a:prstGeom prst="rect">
            <a:avLst/>
          </a:prstGeom>
          <a:noFill/>
        </p:spPr>
        <p:txBody>
          <a:bodyPr wrap="square" rtlCol="0">
            <a:spAutoFit/>
          </a:bodyPr>
          <a:lstStyle/>
          <a:p>
            <a:pPr>
              <a:lnSpc>
                <a:spcPct val="100000"/>
              </a:lnSpc>
              <a:spcBef>
                <a:spcPts val="0"/>
              </a:spcBef>
              <a:spcAft>
                <a:spcPts val="0"/>
              </a:spcAft>
            </a:pPr>
            <a:r>
              <a:rPr lang="en-GB" sz="2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importance of background knowledge in reading</a:t>
            </a:r>
          </a:p>
          <a:p>
            <a:pPr>
              <a:lnSpc>
                <a:spcPct val="100000"/>
              </a:lnSpc>
              <a:spcBef>
                <a:spcPts val="0"/>
              </a:spcBef>
              <a:spcAft>
                <a:spcPts val="0"/>
              </a:spcAft>
              <a:tabLst>
                <a:tab pos="2865755" algn="ctr"/>
                <a:tab pos="5731510" algn="r"/>
                <a:tab pos="457200" algn="l"/>
              </a:tabLs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00000"/>
              </a:lnSpc>
              <a:spcBef>
                <a:spcPts val="0"/>
              </a:spcBef>
              <a:spcAft>
                <a:spcPts val="0"/>
              </a:spcAft>
              <a:tabLst>
                <a:tab pos="2865755" algn="ctr"/>
                <a:tab pos="5731510" algn="r"/>
                <a:tab pos="457200" algn="l"/>
              </a:tabLs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Supporting all readers in the secondary school</a:t>
            </a:r>
            <a:endParaRPr lang="en-GB" sz="2000" b="1"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4721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E623A4-FD65-B0FD-0605-71E977F431BD}"/>
              </a:ext>
            </a:extLst>
          </p:cNvPr>
          <p:cNvSpPr txBox="1"/>
          <p:nvPr/>
        </p:nvSpPr>
        <p:spPr>
          <a:xfrm>
            <a:off x="540000" y="900000"/>
            <a:ext cx="10789920" cy="5262979"/>
          </a:xfrm>
          <a:prstGeom prst="rect">
            <a:avLst/>
          </a:prstGeom>
          <a:noFill/>
        </p:spPr>
        <p:txBody>
          <a:bodyPr wrap="square">
            <a:spAutoFit/>
          </a:bodyPr>
          <a:lstStyle/>
          <a:p>
            <a:pPr>
              <a:tabLst>
                <a:tab pos="2865755" algn="ctr"/>
                <a:tab pos="5731510" algn="r"/>
              </a:tabLst>
            </a:pPr>
            <a:r>
              <a:rPr lang="en-GB" b="1" dirty="0">
                <a:solidFill>
                  <a:srgbClr val="0088CE"/>
                </a:solidFill>
                <a:latin typeface="Arial" panose="020B0604020202020204" pitchFamily="34" charset="0"/>
                <a:cs typeface="Arial" panose="020B0604020202020204" pitchFamily="34" charset="0"/>
              </a:rPr>
              <a:t>HIAS English Team</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Please contact Joanna Kenyon </a:t>
            </a:r>
            <a:r>
              <a:rPr lang="en-GB" sz="1200" dirty="0">
                <a:latin typeface="Arial" panose="020B0604020202020204" pitchFamily="34" charset="0"/>
                <a:cs typeface="Arial" panose="020B0604020202020204" pitchFamily="34" charset="0"/>
                <a:hlinkClick r:id="rId2"/>
              </a:rPr>
              <a:t>Joanna.Kenyon@hants.gov.uk</a:t>
            </a:r>
            <a:r>
              <a:rPr lang="en-GB" sz="1200" dirty="0">
                <a:latin typeface="Arial" panose="020B0604020202020204" pitchFamily="34" charset="0"/>
                <a:cs typeface="Arial" panose="020B0604020202020204" pitchFamily="34" charset="0"/>
              </a:rPr>
              <a:t> for support with secondary reading, whole school literacy and English. </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For further details on the full range of services available please contact us using the following email: </a:t>
            </a:r>
            <a:r>
              <a:rPr lang="en-GB" sz="1200" dirty="0">
                <a:latin typeface="Arial" panose="020B0604020202020204" pitchFamily="34" charset="0"/>
                <a:cs typeface="Arial" panose="020B0604020202020204" pitchFamily="34" charset="0"/>
                <a:hlinkClick r:id="rId3"/>
              </a:rPr>
              <a:t>htlcdev@hants.gov.uk</a:t>
            </a: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b="1" dirty="0">
                <a:solidFill>
                  <a:srgbClr val="0088CE"/>
                </a:solidFill>
                <a:latin typeface="Arial" panose="020B0604020202020204" pitchFamily="34" charset="0"/>
                <a:cs typeface="Arial" panose="020B0604020202020204" pitchFamily="34" charset="0"/>
              </a:rPr>
              <a:t>Upcoming Courses</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Keep up-to-date with our learning opportunities for each subject through our Upcoming Course pages linked below. To browse the full catalogue of learning offers, visit our new Learning Zone. Full details of how to access the site to make a booking are provided </a:t>
            </a:r>
            <a:r>
              <a:rPr lang="en-GB" sz="1200" dirty="0">
                <a:latin typeface="Arial" panose="020B0604020202020204" pitchFamily="34" charset="0"/>
                <a:cs typeface="Arial" panose="020B0604020202020204" pitchFamily="34" charset="0"/>
                <a:hlinkClick r:id="rId4"/>
              </a:rPr>
              <a:t>here</a:t>
            </a:r>
            <a:r>
              <a:rPr lang="en-GB" sz="1200" dirty="0">
                <a:latin typeface="Arial" panose="020B0604020202020204" pitchFamily="34" charset="0"/>
                <a:cs typeface="Arial" panose="020B0604020202020204" pitchFamily="34" charset="0"/>
              </a:rPr>
              <a:t>.</a:t>
            </a:r>
          </a:p>
          <a:p>
            <a:pPr>
              <a:tabLst>
                <a:tab pos="2865755" algn="ctr"/>
                <a:tab pos="5731510" algn="r"/>
              </a:tabLst>
            </a:pPr>
            <a:r>
              <a:rPr lang="en-GB" sz="1200" dirty="0">
                <a:latin typeface="Arial" panose="020B0604020202020204" pitchFamily="34" charset="0"/>
                <a:cs typeface="Arial" panose="020B0604020202020204" pitchFamily="34" charset="0"/>
              </a:rPr>
              <a:t> </a:t>
            </a: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5"/>
              </a:rPr>
              <a:t>English</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6"/>
              </a:rPr>
              <a:t>Maths</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7"/>
              </a:rPr>
              <a:t>Science</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8"/>
              </a:rPr>
              <a:t>Geography</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9"/>
              </a:rPr>
              <a:t>RE</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0"/>
              </a:rPr>
              <a:t>History</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1"/>
              </a:rPr>
              <a:t>Leadership</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2"/>
              </a:rPr>
              <a:t>Computing</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3"/>
              </a:rPr>
              <a:t>Art</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4"/>
              </a:rPr>
              <a:t>D&amp;T</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5"/>
              </a:rPr>
              <a:t>Assessment</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6"/>
              </a:rPr>
              <a:t>Support Staff</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7"/>
              </a:rPr>
              <a:t>SEN</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8"/>
              </a:rPr>
              <a:t>TED</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9"/>
              </a:rPr>
              <a:t>MFL</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6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3FCF5F-FF63-E57C-3189-BACAAF75DD8D}"/>
              </a:ext>
            </a:extLst>
          </p:cNvPr>
          <p:cNvSpPr txBox="1"/>
          <p:nvPr/>
        </p:nvSpPr>
        <p:spPr>
          <a:xfrm>
            <a:off x="540000" y="900000"/>
            <a:ext cx="10779760" cy="3508653"/>
          </a:xfrm>
          <a:prstGeom prst="rect">
            <a:avLst/>
          </a:prstGeom>
          <a:noFill/>
        </p:spPr>
        <p:txBody>
          <a:bodyPr wrap="square">
            <a:spAutoFit/>
          </a:bodyPr>
          <a:lstStyle/>
          <a:p>
            <a:pPr>
              <a:tabLst>
                <a:tab pos="2865755" algn="ctr"/>
                <a:tab pos="5731510" algn="r"/>
              </a:tabLst>
            </a:pPr>
            <a:r>
              <a:rPr lang="en-GB" b="1" dirty="0">
                <a:solidFill>
                  <a:srgbClr val="0088CE"/>
                </a:solidFill>
                <a:effectLst/>
                <a:latin typeface="Arial" panose="020B0604020202020204" pitchFamily="34" charset="0"/>
                <a:ea typeface="Calibri" panose="020F0502020204030204" pitchFamily="34" charset="0"/>
                <a:cs typeface="Arial" panose="020B0604020202020204" pitchFamily="34" charset="0"/>
              </a:rPr>
              <a:t>Terms and conditions</a:t>
            </a:r>
            <a:endParaRPr lang="en-GB" b="1" dirty="0">
              <a:effectLst/>
              <a:latin typeface="Arial" panose="020B0604020202020204" pitchFamily="34" charset="0"/>
              <a:ea typeface="Calibri" panose="020F0502020204030204" pitchFamily="34" charset="0"/>
              <a:cs typeface="Arial" panose="020B0604020202020204" pitchFamily="34" charset="0"/>
            </a:endParaRP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 </a:t>
            </a:r>
          </a:p>
          <a:p>
            <a:pPr>
              <a:tabLst>
                <a:tab pos="2865755" algn="ctr"/>
                <a:tab pos="5731510" algn="r"/>
              </a:tabLst>
            </a:pPr>
            <a:r>
              <a:rPr lang="en-GB" sz="1200" b="1" dirty="0">
                <a:solidFill>
                  <a:srgbClr val="0088CE"/>
                </a:solidFill>
                <a:effectLst/>
                <a:latin typeface="Arial" panose="020B0604020202020204" pitchFamily="34" charset="0"/>
                <a:ea typeface="Calibri" panose="020F0502020204030204" pitchFamily="34" charset="0"/>
                <a:cs typeface="Arial" panose="020B0604020202020204" pitchFamily="34" charset="0"/>
              </a:rPr>
              <a:t>Terms of use</a:t>
            </a: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This file is for personal or classroom use only. By using it, you agree that you will not copy or reproduce this file except for your own personal, non-commercial use. HIAS have the right to modify the terms of this agreement at any time; the modification will be effective immediately and shall replace all prior agreements. </a:t>
            </a: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 </a:t>
            </a:r>
          </a:p>
          <a:p>
            <a:pPr>
              <a:tabLst>
                <a:tab pos="2865755" algn="ctr"/>
                <a:tab pos="5731510" algn="r"/>
              </a:tabLst>
            </a:pPr>
            <a:r>
              <a:rPr lang="en-GB" sz="1200" b="1" dirty="0">
                <a:solidFill>
                  <a:srgbClr val="0088CE"/>
                </a:solidFill>
                <a:effectLst/>
                <a:latin typeface="Arial" panose="020B0604020202020204" pitchFamily="34" charset="0"/>
                <a:ea typeface="Calibri" panose="020F0502020204030204" pitchFamily="34" charset="0"/>
                <a:cs typeface="Arial" panose="020B0604020202020204" pitchFamily="34" charset="0"/>
              </a:rPr>
              <a:t>You are welcome to:</a:t>
            </a:r>
            <a:endParaRPr lang="en-GB" sz="1200" dirty="0">
              <a:solidFill>
                <a:srgbClr val="0088CE"/>
              </a:solidFill>
              <a:effectLst/>
              <a:latin typeface="Arial" panose="020B0604020202020204" pitchFamily="34" charset="0"/>
              <a:ea typeface="Calibri" panose="020F0502020204030204" pitchFamily="34" charset="0"/>
              <a:cs typeface="Arial" panose="020B0604020202020204" pitchFamily="34" charset="0"/>
            </a:endParaRP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download this resource</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save this resource on your computer</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print as many copies as you would like to use in your school</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amend this electronic resource so long as you acknowledge its source and do not share as your own work.</a:t>
            </a: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 </a:t>
            </a:r>
          </a:p>
          <a:p>
            <a:pPr>
              <a:tabLst>
                <a:tab pos="2865755" algn="ctr"/>
                <a:tab pos="5731510" algn="r"/>
              </a:tabLst>
            </a:pPr>
            <a:r>
              <a:rPr lang="en-GB" sz="1200" b="1" dirty="0">
                <a:solidFill>
                  <a:srgbClr val="0088CE"/>
                </a:solidFill>
                <a:effectLst/>
                <a:latin typeface="Arial" panose="020B0604020202020204" pitchFamily="34" charset="0"/>
                <a:ea typeface="Calibri" panose="020F0502020204030204" pitchFamily="34" charset="0"/>
                <a:cs typeface="Arial" panose="020B0604020202020204" pitchFamily="34" charset="0"/>
              </a:rPr>
              <a:t>You may not:</a:t>
            </a:r>
            <a:endParaRPr lang="en-GB" sz="1200" dirty="0">
              <a:solidFill>
                <a:srgbClr val="0088CE"/>
              </a:solidFill>
              <a:effectLst/>
              <a:latin typeface="Arial" panose="020B0604020202020204" pitchFamily="34" charset="0"/>
              <a:ea typeface="Calibri" panose="020F0502020204030204" pitchFamily="34" charset="0"/>
              <a:cs typeface="Arial" panose="020B0604020202020204" pitchFamily="34" charset="0"/>
            </a:endParaRP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claim this resource as your own</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sell or in any way profit from this resource</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store or distribute this resource on any other website or another location where others are able to electronically retrieve it</a:t>
            </a:r>
          </a:p>
          <a:p>
            <a:pPr marL="182563" lvl="0" indent="-182563" fontAlgn="base" hangingPunct="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email this resource to anyone outside your school or transmit it in any other fashion.</a:t>
            </a:r>
          </a:p>
        </p:txBody>
      </p:sp>
    </p:spTree>
    <p:extLst>
      <p:ext uri="{BB962C8B-B14F-4D97-AF65-F5344CB8AC3E}">
        <p14:creationId xmlns:p14="http://schemas.microsoft.com/office/powerpoint/2010/main" val="224238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516765-B61D-4EA2-9F65-6259C1851AC8}"/>
              </a:ext>
            </a:extLst>
          </p:cNvPr>
          <p:cNvSpPr txBox="1"/>
          <p:nvPr/>
        </p:nvSpPr>
        <p:spPr>
          <a:xfrm>
            <a:off x="540000" y="900000"/>
            <a:ext cx="8554720" cy="3570208"/>
          </a:xfrm>
          <a:prstGeom prst="rect">
            <a:avLst/>
          </a:prstGeom>
          <a:noFill/>
        </p:spPr>
        <p:txBody>
          <a:bodyPr wrap="square">
            <a:spAutoFit/>
          </a:bodyPr>
          <a:lstStyle/>
          <a:p>
            <a:r>
              <a:rPr lang="en-GB" sz="2800" b="1" dirty="0">
                <a:solidFill>
                  <a:srgbClr val="0088CE"/>
                </a:solidFill>
                <a:latin typeface="Arial" panose="020B0604020202020204" pitchFamily="34" charset="0"/>
                <a:cs typeface="Arial" panose="020B0604020202020204" pitchFamily="34" charset="0"/>
              </a:rPr>
              <a:t>Overview</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This document contains…</a:t>
            </a:r>
          </a:p>
          <a:p>
            <a:r>
              <a:rPr lang="en-GB" dirty="0">
                <a:latin typeface="Arial" panose="020B0604020202020204" pitchFamily="34" charset="0"/>
                <a:cs typeface="Arial" panose="020B0604020202020204" pitchFamily="34" charset="0"/>
              </a:rPr>
              <a:t>Slides that could be used as part of a CPD sequence for teachers in school, supporting understanding of reading in secondary schools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Points to consider when using this resource</a:t>
            </a:r>
          </a:p>
          <a:p>
            <a:r>
              <a:rPr lang="en-GB" dirty="0">
                <a:latin typeface="Arial" panose="020B0604020202020204" pitchFamily="34" charset="0"/>
                <a:cs typeface="Arial" panose="020B0604020202020204" pitchFamily="34" charset="0"/>
              </a:rPr>
              <a:t>The resources in this series are intended as a companion piece to the DfE’s series of training videos and guidance </a:t>
            </a:r>
            <a:r>
              <a:rPr lang="en-GB" i="1" dirty="0">
                <a:latin typeface="Arial" panose="020B0604020202020204" pitchFamily="34" charset="0"/>
                <a:cs typeface="Arial" panose="020B0604020202020204" pitchFamily="34" charset="0"/>
                <a:hlinkClick r:id="rId2"/>
              </a:rPr>
              <a:t>Supporting all readers in secondary school</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providing additional detail. This resource expands on ideas shared in video 7, </a:t>
            </a:r>
            <a:r>
              <a:rPr lang="en-GB" i="1" dirty="0">
                <a:latin typeface="Arial" panose="020B0604020202020204" pitchFamily="34" charset="0"/>
                <a:cs typeface="Arial" panose="020B0604020202020204" pitchFamily="34" charset="0"/>
                <a:hlinkClick r:id="rId3"/>
              </a:rPr>
              <a:t>Activating background knowledge</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and provides links to research.</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90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767466-30AD-60EC-6089-D0116416DD92}"/>
              </a:ext>
            </a:extLst>
          </p:cNvPr>
          <p:cNvSpPr txBox="1"/>
          <p:nvPr/>
        </p:nvSpPr>
        <p:spPr>
          <a:xfrm>
            <a:off x="415972" y="1278278"/>
            <a:ext cx="6096000" cy="5392245"/>
          </a:xfrm>
          <a:prstGeom prst="rect">
            <a:avLst/>
          </a:prstGeom>
          <a:noFill/>
        </p:spPr>
        <p:txBody>
          <a:bodyPr wrap="square">
            <a:spAutoFit/>
          </a:bodyPr>
          <a:lstStyle/>
          <a:p>
            <a:pPr>
              <a:lnSpc>
                <a:spcPct val="115000"/>
              </a:lnSpc>
              <a:spcAft>
                <a:spcPts val="1000"/>
              </a:spcAft>
            </a:pPr>
            <a:r>
              <a:rPr lang="en-GB" b="1" dirty="0">
                <a:solidFill>
                  <a:srgbClr val="0088CE"/>
                </a:solidFill>
                <a:latin typeface="Arial" panose="020B0604020202020204" pitchFamily="34" charset="0"/>
                <a:ea typeface="Calibri" panose="020F0502020204030204" pitchFamily="34" charset="0"/>
                <a:cs typeface="Times New Roman" panose="02020603050405020304" pitchFamily="18" charset="0"/>
              </a:rPr>
              <a:t>Knowledge of the world</a:t>
            </a:r>
            <a:endParaRPr lang="en-GB" sz="1800" b="1" i="1" dirty="0">
              <a:solidFill>
                <a:srgbClr val="0088CE"/>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i="1" dirty="0">
                <a:effectLst/>
                <a:latin typeface="Arial" panose="020B0604020202020204" pitchFamily="34" charset="0"/>
                <a:ea typeface="Calibri" panose="020F0502020204030204" pitchFamily="34" charset="0"/>
                <a:cs typeface="Times New Roman" panose="02020603050405020304" pitchFamily="18" charset="0"/>
              </a:rPr>
              <a:t>In this example, shared by Daniel T Willingham in Why Don’t Students Like School?</a:t>
            </a:r>
            <a:r>
              <a:rPr lang="en-GB" sz="1600" dirty="0">
                <a:effectLst/>
                <a:latin typeface="Arial" panose="020B0604020202020204" pitchFamily="34" charset="0"/>
                <a:ea typeface="Calibri" panose="020F0502020204030204" pitchFamily="34" charset="0"/>
                <a:cs typeface="Times New Roman" panose="02020603050405020304" pitchFamily="18" charset="0"/>
              </a:rPr>
              <a:t>, the reader brings a huge amount of real-world knowledge to their understanding of the situation:</a:t>
            </a:r>
          </a:p>
          <a:p>
            <a:pPr marL="285750" indent="-285750">
              <a:spcAft>
                <a:spcPts val="10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Beds have bouncy mattresses</a:t>
            </a:r>
          </a:p>
          <a:p>
            <a:pPr marL="285750" indent="-285750">
              <a:spcAft>
                <a:spcPts val="10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Trampolines are toys for boun</a:t>
            </a:r>
            <a:r>
              <a:rPr lang="en-GB" sz="1600" dirty="0">
                <a:latin typeface="Arial" panose="020B0604020202020204" pitchFamily="34" charset="0"/>
                <a:ea typeface="Calibri" panose="020F0502020204030204" pitchFamily="34" charset="0"/>
                <a:cs typeface="Times New Roman" panose="02020603050405020304" pitchFamily="18" charset="0"/>
              </a:rPr>
              <a:t>cing on</a:t>
            </a:r>
          </a:p>
          <a:p>
            <a:pPr marL="285750" indent="-285750">
              <a:spcAft>
                <a:spcPts val="10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Children like</a:t>
            </a:r>
            <a:r>
              <a:rPr lang="en-GB" sz="1600" dirty="0">
                <a:latin typeface="Arial" panose="020B0604020202020204" pitchFamily="34" charset="0"/>
                <a:ea typeface="Calibri" panose="020F0502020204030204" pitchFamily="34" charset="0"/>
                <a:cs typeface="Times New Roman" panose="02020603050405020304" pitchFamily="18" charset="0"/>
              </a:rPr>
              <a:t> bouncing</a:t>
            </a:r>
          </a:p>
          <a:p>
            <a:pPr marL="285750" indent="-285750">
              <a:spcAft>
                <a:spcPts val="10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Children are sometimes </a:t>
            </a:r>
            <a:r>
              <a:rPr lang="en-GB" sz="1600" dirty="0">
                <a:latin typeface="Arial" panose="020B0604020202020204" pitchFamily="34" charset="0"/>
                <a:ea typeface="Calibri" panose="020F0502020204030204" pitchFamily="34" charset="0"/>
                <a:cs typeface="Times New Roman" panose="02020603050405020304" pitchFamily="18" charset="0"/>
              </a:rPr>
              <a:t>disobedient</a:t>
            </a:r>
          </a:p>
          <a:p>
            <a:pPr marL="285750" indent="-285750">
              <a:spcAft>
                <a:spcPts val="10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Bouncing on beds causes knocking on the floor</a:t>
            </a:r>
          </a:p>
          <a:p>
            <a:pPr marL="285750" indent="-285750">
              <a:spcAft>
                <a:spcPts val="10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In an apartment building or block of flats, knocking on the floor disturbs downstairs neighbours</a:t>
            </a:r>
          </a:p>
          <a:p>
            <a:pPr marL="285750" indent="-285750">
              <a:spcAft>
                <a:spcPts val="10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Flats are often rented rather than owned</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spcAft>
                <a:spcPts val="10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A building manager runs blocks of flats (USA specific)</a:t>
            </a:r>
          </a:p>
          <a:p>
            <a:pPr marL="285750" indent="-285750">
              <a:spcAft>
                <a:spcPts val="10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Renters can be evi</a:t>
            </a:r>
            <a:r>
              <a:rPr lang="en-GB" sz="1600" dirty="0">
                <a:latin typeface="Arial" panose="020B0604020202020204" pitchFamily="34" charset="0"/>
                <a:ea typeface="Calibri" panose="020F0502020204030204" pitchFamily="34" charset="0"/>
                <a:cs typeface="Times New Roman" panose="02020603050405020304" pitchFamily="18" charset="0"/>
              </a:rPr>
              <a:t>cted or asked to move </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60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1B781C18-4C17-0B03-B6B5-A521BC6C5925}"/>
              </a:ext>
            </a:extLst>
          </p:cNvPr>
          <p:cNvSpPr txBox="1">
            <a:spLocks/>
          </p:cNvSpPr>
          <p:nvPr/>
        </p:nvSpPr>
        <p:spPr>
          <a:xfrm>
            <a:off x="415972" y="6154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88CE"/>
                </a:solidFill>
                <a:latin typeface="Arial" panose="020B0604020202020204" pitchFamily="34" charset="0"/>
                <a:cs typeface="Arial" panose="020B0604020202020204" pitchFamily="34" charset="0"/>
              </a:rPr>
              <a:t>The importance of background knowledge</a:t>
            </a:r>
          </a:p>
        </p:txBody>
      </p:sp>
      <p:sp>
        <p:nvSpPr>
          <p:cNvPr id="4" name="Content Placeholder 2">
            <a:extLst>
              <a:ext uri="{FF2B5EF4-FFF2-40B4-BE49-F238E27FC236}">
                <a16:creationId xmlns:a16="http://schemas.microsoft.com/office/drawing/2014/main" id="{29E9CEEC-8EA3-CE50-A8E8-EA9BD43F69EB}"/>
              </a:ext>
            </a:extLst>
          </p:cNvPr>
          <p:cNvSpPr txBox="1">
            <a:spLocks/>
          </p:cNvSpPr>
          <p:nvPr/>
        </p:nvSpPr>
        <p:spPr>
          <a:xfrm>
            <a:off x="6360807" y="2614889"/>
            <a:ext cx="5544617" cy="1412826"/>
          </a:xfrm>
          <a:prstGeom prst="rect">
            <a:avLst/>
          </a:prstGeom>
          <a:solidFill>
            <a:schemeClr val="accent5">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i="1" dirty="0">
                <a:latin typeface="Arial" panose="020B0604020202020204" pitchFamily="34" charset="0"/>
                <a:cs typeface="Arial" panose="020B0604020202020204" pitchFamily="34" charset="0"/>
              </a:rPr>
              <a:t>“I can’t convince my boys that their beds aren’t trampolines. The building manager is pressuring us to move to the ground floor.”</a:t>
            </a:r>
          </a:p>
        </p:txBody>
      </p:sp>
      <p:sp>
        <p:nvSpPr>
          <p:cNvPr id="6" name="TextBox 5">
            <a:extLst>
              <a:ext uri="{FF2B5EF4-FFF2-40B4-BE49-F238E27FC236}">
                <a16:creationId xmlns:a16="http://schemas.microsoft.com/office/drawing/2014/main" id="{37FA551A-6E81-27E5-6F49-150416C38B20}"/>
              </a:ext>
            </a:extLst>
          </p:cNvPr>
          <p:cNvSpPr txBox="1"/>
          <p:nvPr/>
        </p:nvSpPr>
        <p:spPr>
          <a:xfrm>
            <a:off x="6160698" y="5592972"/>
            <a:ext cx="6096000" cy="814518"/>
          </a:xfrm>
          <a:prstGeom prst="rect">
            <a:avLst/>
          </a:prstGeom>
          <a:noFill/>
        </p:spPr>
        <p:txBody>
          <a:bodyPr wrap="square">
            <a:spAutoFit/>
          </a:bodyPr>
          <a:lstStyle/>
          <a:p>
            <a:pPr>
              <a:lnSpc>
                <a:spcPct val="115000"/>
              </a:lnSpc>
              <a:spcAft>
                <a:spcPts val="1000"/>
              </a:spcAft>
            </a:pPr>
            <a:r>
              <a:rPr lang="en-GB" sz="1400" b="0" i="0" dirty="0">
                <a:effectLst/>
                <a:latin typeface="Arial" panose="020B0604020202020204" pitchFamily="34" charset="0"/>
                <a:cs typeface="Arial" panose="020B0604020202020204" pitchFamily="34" charset="0"/>
              </a:rPr>
              <a:t>Willingham, D. T. (2009). Why Don't Students Like School?: A Cognitive Scientist Answers Questions About How the Mind Works and What It Means for the Classroom. Jossey-Bass </a:t>
            </a:r>
            <a:endParaRPr lang="en-GB" sz="1400"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999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67BB-B42C-5733-9460-6FDA15671F3F}"/>
              </a:ext>
            </a:extLst>
          </p:cNvPr>
          <p:cNvSpPr txBox="1">
            <a:spLocks/>
          </p:cNvSpPr>
          <p:nvPr/>
        </p:nvSpPr>
        <p:spPr>
          <a:xfrm>
            <a:off x="685845" y="968829"/>
            <a:ext cx="10667955" cy="7218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88CE"/>
                </a:solidFill>
                <a:latin typeface="Arial" panose="020B0604020202020204" pitchFamily="34" charset="0"/>
                <a:cs typeface="Arial" panose="020B0604020202020204" pitchFamily="34" charset="0"/>
              </a:rPr>
              <a:t>Background knowledge</a:t>
            </a:r>
          </a:p>
        </p:txBody>
      </p:sp>
      <p:sp>
        <p:nvSpPr>
          <p:cNvPr id="3" name="Content Placeholder 2">
            <a:extLst>
              <a:ext uri="{FF2B5EF4-FFF2-40B4-BE49-F238E27FC236}">
                <a16:creationId xmlns:a16="http://schemas.microsoft.com/office/drawing/2014/main" id="{316143F8-955F-C298-BF7E-35D2D86E8844}"/>
              </a:ext>
            </a:extLst>
          </p:cNvPr>
          <p:cNvSpPr txBox="1">
            <a:spLocks/>
          </p:cNvSpPr>
          <p:nvPr/>
        </p:nvSpPr>
        <p:spPr>
          <a:xfrm>
            <a:off x="685504" y="1690689"/>
            <a:ext cx="10667261" cy="41349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sz="2400" dirty="0">
                <a:latin typeface="Arial" panose="020B0604020202020204" pitchFamily="34" charset="0"/>
                <a:cs typeface="Arial" panose="020B0604020202020204" pitchFamily="34" charset="0"/>
              </a:rPr>
              <a:t>Personal experiences</a:t>
            </a:r>
          </a:p>
          <a:p>
            <a:pPr marL="285750" indent="-285750"/>
            <a:r>
              <a:rPr lang="en-GB" sz="2400" dirty="0">
                <a:latin typeface="Arial" panose="020B0604020202020204" pitchFamily="34" charset="0"/>
                <a:cs typeface="Arial" panose="020B0604020202020204" pitchFamily="34" charset="0"/>
              </a:rPr>
              <a:t>Understanding of human nature and emotions</a:t>
            </a:r>
          </a:p>
          <a:p>
            <a:pPr marL="285750" indent="-285750"/>
            <a:r>
              <a:rPr lang="en-GB" sz="2400" dirty="0">
                <a:latin typeface="Arial" panose="020B0604020202020204" pitchFamily="34" charset="0"/>
                <a:cs typeface="Arial" panose="020B0604020202020204" pitchFamily="34" charset="0"/>
              </a:rPr>
              <a:t>What we have seen</a:t>
            </a:r>
          </a:p>
          <a:p>
            <a:pPr marL="285750" indent="-285750"/>
            <a:r>
              <a:rPr lang="en-GB" sz="2400" dirty="0">
                <a:latin typeface="Arial" panose="020B0604020202020204" pitchFamily="34" charset="0"/>
                <a:cs typeface="Arial" panose="020B0604020202020204" pitchFamily="34" charset="0"/>
              </a:rPr>
              <a:t>What we have done</a:t>
            </a:r>
          </a:p>
          <a:p>
            <a:pPr marL="285750" indent="-285750"/>
            <a:r>
              <a:rPr lang="en-GB" sz="2400" dirty="0">
                <a:latin typeface="Arial" panose="020B0604020202020204" pitchFamily="34" charset="0"/>
                <a:cs typeface="Arial" panose="020B0604020202020204" pitchFamily="34" charset="0"/>
              </a:rPr>
              <a:t>Where we have been</a:t>
            </a:r>
          </a:p>
          <a:p>
            <a:pPr marL="285750" indent="-285750"/>
            <a:r>
              <a:rPr lang="en-GB" sz="2400" dirty="0">
                <a:latin typeface="Arial" panose="020B0604020202020204" pitchFamily="34" charset="0"/>
                <a:cs typeface="Arial" panose="020B0604020202020204" pitchFamily="34" charset="0"/>
              </a:rPr>
              <a:t>What prior knowledge we have of the topic</a:t>
            </a:r>
          </a:p>
          <a:p>
            <a:pPr marL="285750" indent="-285750"/>
            <a:r>
              <a:rPr lang="en-GB" sz="2400" dirty="0">
                <a:latin typeface="Arial" panose="020B0604020202020204" pitchFamily="34" charset="0"/>
                <a:cs typeface="Arial" panose="020B0604020202020204" pitchFamily="34" charset="0"/>
              </a:rPr>
              <a:t>What we have studied</a:t>
            </a:r>
          </a:p>
          <a:p>
            <a:pPr marL="285750" indent="-285750"/>
            <a:r>
              <a:rPr lang="en-GB" sz="2400" dirty="0">
                <a:latin typeface="Arial" panose="020B0604020202020204" pitchFamily="34" charset="0"/>
                <a:cs typeface="Arial" panose="020B0604020202020204" pitchFamily="34" charset="0"/>
              </a:rPr>
              <a:t>What similar texts we have read</a:t>
            </a:r>
          </a:p>
          <a:p>
            <a:pPr marL="285750" indent="-285750"/>
            <a:r>
              <a:rPr lang="en-GB" sz="2400" dirty="0">
                <a:latin typeface="Arial" panose="020B0604020202020204" pitchFamily="34" charset="0"/>
                <a:cs typeface="Arial" panose="020B0604020202020204" pitchFamily="34" charset="0"/>
              </a:rPr>
              <a:t>What we can visualise</a:t>
            </a:r>
          </a:p>
          <a:p>
            <a:pPr marL="285750" indent="-285750"/>
            <a:r>
              <a:rPr lang="en-GB" sz="2400" dirty="0">
                <a:latin typeface="Arial" panose="020B0604020202020204" pitchFamily="34" charset="0"/>
                <a:cs typeface="Arial" panose="020B0604020202020204" pitchFamily="34" charset="0"/>
              </a:rPr>
              <a:t>What connections we can make</a:t>
            </a:r>
          </a:p>
        </p:txBody>
      </p:sp>
    </p:spTree>
    <p:extLst>
      <p:ext uri="{BB962C8B-B14F-4D97-AF65-F5344CB8AC3E}">
        <p14:creationId xmlns:p14="http://schemas.microsoft.com/office/powerpoint/2010/main" val="2013743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E3688-7545-BAA7-3BC2-27ACF648F3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9AB7B-464F-D0B8-C38B-0FE238D10DDE}"/>
              </a:ext>
            </a:extLst>
          </p:cNvPr>
          <p:cNvSpPr txBox="1"/>
          <p:nvPr/>
        </p:nvSpPr>
        <p:spPr>
          <a:xfrm>
            <a:off x="415973" y="1561307"/>
            <a:ext cx="10515599" cy="4835555"/>
          </a:xfrm>
          <a:prstGeom prst="rect">
            <a:avLst/>
          </a:prstGeom>
          <a:noFill/>
        </p:spPr>
        <p:txBody>
          <a:bodyPr wrap="square">
            <a:spAutoFit/>
          </a:bodyPr>
          <a:lstStyle/>
          <a:p>
            <a:pPr marL="457200" indent="-457200">
              <a:lnSpc>
                <a:spcPct val="115000"/>
              </a:lnSpc>
              <a:spcAft>
                <a:spcPts val="1000"/>
              </a:spcAft>
              <a:buFont typeface="Arial" panose="020B0604020202020204" pitchFamily="34" charset="0"/>
              <a:buChar char="•"/>
            </a:pPr>
            <a:r>
              <a:rPr lang="en-GB" sz="2600" dirty="0">
                <a:latin typeface="Arial" panose="020B0604020202020204" pitchFamily="34" charset="0"/>
                <a:ea typeface="Calibri" panose="020F0502020204030204" pitchFamily="34" charset="0"/>
                <a:cs typeface="Times New Roman" panose="02020603050405020304" pitchFamily="18" charset="0"/>
              </a:rPr>
              <a:t>More challenging texts can be placed effectively towards the end of a sequence of teaching once pupils have:</a:t>
            </a:r>
          </a:p>
          <a:p>
            <a:pPr marL="914400" lvl="1" indent="-457200">
              <a:lnSpc>
                <a:spcPct val="115000"/>
              </a:lnSpc>
              <a:spcAft>
                <a:spcPts val="1000"/>
              </a:spcAft>
              <a:buFont typeface="Arial" panose="020B0604020202020204" pitchFamily="34" charset="0"/>
              <a:buChar char="•"/>
            </a:pPr>
            <a:r>
              <a:rPr lang="en-GB" sz="2600" dirty="0">
                <a:latin typeface="Arial" panose="020B0604020202020204" pitchFamily="34" charset="0"/>
                <a:ea typeface="Calibri" panose="020F0502020204030204" pitchFamily="34" charset="0"/>
                <a:cs typeface="Times New Roman" panose="02020603050405020304" pitchFamily="18" charset="0"/>
              </a:rPr>
              <a:t>secured understanding of the main concepts</a:t>
            </a:r>
          </a:p>
          <a:p>
            <a:pPr marL="914400" lvl="1" indent="-457200">
              <a:lnSpc>
                <a:spcPct val="115000"/>
              </a:lnSpc>
              <a:spcAft>
                <a:spcPts val="1000"/>
              </a:spcAft>
              <a:buFont typeface="Arial" panose="020B0604020202020204" pitchFamily="34" charset="0"/>
              <a:buChar char="•"/>
            </a:pPr>
            <a:r>
              <a:rPr lang="en-GB" sz="2600" dirty="0">
                <a:latin typeface="Arial" panose="020B0604020202020204" pitchFamily="34" charset="0"/>
                <a:ea typeface="Calibri" panose="020F0502020204030204" pitchFamily="34" charset="0"/>
                <a:cs typeface="Times New Roman" panose="02020603050405020304" pitchFamily="18" charset="0"/>
              </a:rPr>
              <a:t>seen visual images or had experience of physical processes linked to the key content</a:t>
            </a:r>
          </a:p>
          <a:p>
            <a:pPr marL="914400" lvl="1" indent="-457200">
              <a:lnSpc>
                <a:spcPct val="115000"/>
              </a:lnSpc>
              <a:spcAft>
                <a:spcPts val="1000"/>
              </a:spcAft>
              <a:buFont typeface="Arial" panose="020B0604020202020204" pitchFamily="34" charset="0"/>
              <a:buChar char="•"/>
            </a:pPr>
            <a:r>
              <a:rPr lang="en-GB" sz="2600" dirty="0">
                <a:latin typeface="Arial" panose="020B0604020202020204" pitchFamily="34" charset="0"/>
                <a:ea typeface="Calibri" panose="020F0502020204030204" pitchFamily="34" charset="0"/>
                <a:cs typeface="Times New Roman" panose="02020603050405020304" pitchFamily="18" charset="0"/>
              </a:rPr>
              <a:t>secured vocabulary knowledge relevant to the content</a:t>
            </a:r>
          </a:p>
          <a:p>
            <a:pPr marL="457200" indent="-457200">
              <a:lnSpc>
                <a:spcPct val="115000"/>
              </a:lnSpc>
              <a:spcAft>
                <a:spcPts val="1000"/>
              </a:spcAft>
              <a:buFont typeface="Arial" panose="020B0604020202020204" pitchFamily="34" charset="0"/>
              <a:buChar char="•"/>
            </a:pPr>
            <a:r>
              <a:rPr lang="en-GB" sz="2600" dirty="0">
                <a:latin typeface="Arial" panose="020B0604020202020204" pitchFamily="34" charset="0"/>
                <a:ea typeface="Calibri" panose="020F0502020204030204" pitchFamily="34" charset="0"/>
                <a:cs typeface="Times New Roman" panose="02020603050405020304" pitchFamily="18" charset="0"/>
              </a:rPr>
              <a:t>More straightforward texts can be used effectively to introduce a topic or with a higher requirement for independent reading</a:t>
            </a:r>
          </a:p>
          <a:p>
            <a:pPr marL="914400" lvl="1" indent="-457200">
              <a:lnSpc>
                <a:spcPct val="115000"/>
              </a:lnSpc>
              <a:spcAft>
                <a:spcPts val="1000"/>
              </a:spcAft>
              <a:buFont typeface="Arial" panose="020B0604020202020204" pitchFamily="34" charset="0"/>
              <a:buChar char="•"/>
            </a:pPr>
            <a:endParaRPr lang="en-GB" sz="2600"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73257C6-F337-2F49-8CAC-EACD2EEC2154}"/>
              </a:ext>
            </a:extLst>
          </p:cNvPr>
          <p:cNvSpPr txBox="1">
            <a:spLocks/>
          </p:cNvSpPr>
          <p:nvPr/>
        </p:nvSpPr>
        <p:spPr>
          <a:xfrm>
            <a:off x="415972" y="6154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88CE"/>
                </a:solidFill>
                <a:latin typeface="Arial" panose="020B0604020202020204" pitchFamily="34" charset="0"/>
                <a:cs typeface="Arial" panose="020B0604020202020204" pitchFamily="34" charset="0"/>
              </a:rPr>
              <a:t>Positioning reading within sequences</a:t>
            </a:r>
          </a:p>
        </p:txBody>
      </p:sp>
    </p:spTree>
    <p:extLst>
      <p:ext uri="{BB962C8B-B14F-4D97-AF65-F5344CB8AC3E}">
        <p14:creationId xmlns:p14="http://schemas.microsoft.com/office/powerpoint/2010/main" val="357894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D0F10-D8D8-F50B-D111-3B49ED52776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B8EE42-BA87-7A71-7D95-6D4D7CDB6C4D}"/>
              </a:ext>
            </a:extLst>
          </p:cNvPr>
          <p:cNvSpPr txBox="1"/>
          <p:nvPr/>
        </p:nvSpPr>
        <p:spPr>
          <a:xfrm>
            <a:off x="718456" y="1523810"/>
            <a:ext cx="10213116" cy="4118948"/>
          </a:xfrm>
          <a:prstGeom prst="rect">
            <a:avLst/>
          </a:prstGeom>
          <a:noFill/>
        </p:spPr>
        <p:txBody>
          <a:bodyPr wrap="square">
            <a:spAutoFit/>
          </a:bodyPr>
          <a:lstStyle/>
          <a:p>
            <a:pPr>
              <a:lnSpc>
                <a:spcPct val="115000"/>
              </a:lnSpc>
              <a:spcAft>
                <a:spcPts val="1000"/>
              </a:spcAft>
            </a:pPr>
            <a:r>
              <a:rPr lang="en-GB" sz="2600" dirty="0">
                <a:latin typeface="Arial" panose="020B0604020202020204" pitchFamily="34" charset="0"/>
                <a:ea typeface="Calibri" panose="020F0502020204030204" pitchFamily="34" charset="0"/>
                <a:cs typeface="Times New Roman" panose="02020603050405020304" pitchFamily="18" charset="0"/>
              </a:rPr>
              <a:t>Subject-specific texts are often filled with the terminology used by experts. There is often a significant crossover between vocabulary knowledge and content knowledge.</a:t>
            </a:r>
          </a:p>
          <a:p>
            <a:pPr marL="457200" indent="-457200">
              <a:lnSpc>
                <a:spcPct val="115000"/>
              </a:lnSpc>
              <a:spcAft>
                <a:spcPts val="1000"/>
              </a:spcAft>
              <a:buFont typeface="Arial" panose="020B0604020202020204" pitchFamily="34" charset="0"/>
              <a:buChar char="•"/>
            </a:pPr>
            <a:r>
              <a:rPr lang="en-GB" sz="2600" dirty="0">
                <a:latin typeface="Arial" panose="020B0604020202020204" pitchFamily="34" charset="0"/>
                <a:ea typeface="Calibri" panose="020F0502020204030204" pitchFamily="34" charset="0"/>
                <a:cs typeface="Times New Roman" panose="02020603050405020304" pitchFamily="18" charset="0"/>
              </a:rPr>
              <a:t>Check the vocabulary and concepts that pupils need to be familiar with – frequently tier 3 vocabulary</a:t>
            </a:r>
          </a:p>
          <a:p>
            <a:pPr marL="457200" indent="-457200">
              <a:lnSpc>
                <a:spcPct val="115000"/>
              </a:lnSpc>
              <a:spcAft>
                <a:spcPts val="1000"/>
              </a:spcAft>
              <a:buFont typeface="Arial" panose="020B0604020202020204" pitchFamily="34" charset="0"/>
              <a:buChar char="•"/>
            </a:pPr>
            <a:r>
              <a:rPr lang="en-GB" sz="2600" dirty="0">
                <a:latin typeface="Arial" panose="020B0604020202020204" pitchFamily="34" charset="0"/>
                <a:ea typeface="Calibri" panose="020F0502020204030204" pitchFamily="34" charset="0"/>
                <a:cs typeface="Times New Roman" panose="02020603050405020304" pitchFamily="18" charset="0"/>
              </a:rPr>
              <a:t>Provide glossaries or illustrations of key terms</a:t>
            </a:r>
          </a:p>
          <a:p>
            <a:pPr marL="457200" indent="-457200">
              <a:lnSpc>
                <a:spcPct val="115000"/>
              </a:lnSpc>
              <a:spcAft>
                <a:spcPts val="1000"/>
              </a:spcAft>
              <a:buFont typeface="Arial" panose="020B0604020202020204" pitchFamily="34" charset="0"/>
              <a:buChar char="•"/>
            </a:pPr>
            <a:r>
              <a:rPr lang="en-GB" sz="2600" dirty="0">
                <a:latin typeface="Arial" panose="020B0604020202020204" pitchFamily="34" charset="0"/>
                <a:ea typeface="Calibri" panose="020F0502020204030204" pitchFamily="34" charset="0"/>
                <a:cs typeface="Times New Roman" panose="02020603050405020304" pitchFamily="18" charset="0"/>
              </a:rPr>
              <a:t>Use diagrams and teacher explanation to provide enough clarity to make sense of the text.</a:t>
            </a:r>
          </a:p>
        </p:txBody>
      </p:sp>
      <p:sp>
        <p:nvSpPr>
          <p:cNvPr id="2" name="Title 1">
            <a:extLst>
              <a:ext uri="{FF2B5EF4-FFF2-40B4-BE49-F238E27FC236}">
                <a16:creationId xmlns:a16="http://schemas.microsoft.com/office/drawing/2014/main" id="{7B8DF342-0401-2ADC-5CA8-37174D380E5F}"/>
              </a:ext>
            </a:extLst>
          </p:cNvPr>
          <p:cNvSpPr txBox="1">
            <a:spLocks/>
          </p:cNvSpPr>
          <p:nvPr/>
        </p:nvSpPr>
        <p:spPr>
          <a:xfrm>
            <a:off x="718456" y="615497"/>
            <a:ext cx="1021311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88CE"/>
                </a:solidFill>
                <a:latin typeface="Arial" panose="020B0604020202020204" pitchFamily="34" charset="0"/>
                <a:cs typeface="Arial" panose="020B0604020202020204" pitchFamily="34" charset="0"/>
              </a:rPr>
              <a:t>Background knowledge and knowledge of vocabulary</a:t>
            </a:r>
          </a:p>
        </p:txBody>
      </p:sp>
    </p:spTree>
    <p:extLst>
      <p:ext uri="{BB962C8B-B14F-4D97-AF65-F5344CB8AC3E}">
        <p14:creationId xmlns:p14="http://schemas.microsoft.com/office/powerpoint/2010/main" val="275603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74308-6A20-A3DF-813B-191A82FCAC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1BB1BFE-9ADE-E9A1-6307-D7C7EF487E94}"/>
              </a:ext>
            </a:extLst>
          </p:cNvPr>
          <p:cNvSpPr txBox="1"/>
          <p:nvPr/>
        </p:nvSpPr>
        <p:spPr>
          <a:xfrm>
            <a:off x="456747" y="1325224"/>
            <a:ext cx="5715453" cy="4673587"/>
          </a:xfrm>
          <a:prstGeom prst="rect">
            <a:avLst/>
          </a:prstGeom>
          <a:noFill/>
        </p:spPr>
        <p:txBody>
          <a:bodyPr wrap="square">
            <a:spAutoFit/>
          </a:bodyPr>
          <a:lstStyle/>
          <a:p>
            <a:pPr>
              <a:lnSpc>
                <a:spcPct val="115000"/>
              </a:lnSpc>
              <a:spcAft>
                <a:spcPts val="1000"/>
              </a:spcAft>
            </a:pPr>
            <a:r>
              <a:rPr lang="en-GB" sz="1600" dirty="0">
                <a:latin typeface="Arial" panose="020B0604020202020204" pitchFamily="34" charset="0"/>
                <a:ea typeface="Calibri" panose="020F0502020204030204" pitchFamily="34" charset="0"/>
                <a:cs typeface="Times New Roman" panose="02020603050405020304" pitchFamily="18" charset="0"/>
              </a:rPr>
              <a:t>If reading about Andy Warhol’s artwork in a book that assumes some knowledge of art, students would benefit from some or all of the following knowledge: </a:t>
            </a:r>
          </a:p>
          <a:p>
            <a:pPr marL="285750" indent="-285750">
              <a:lnSpc>
                <a:spcPct val="115000"/>
              </a:lnSpc>
              <a:spcAft>
                <a:spcPts val="10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images of Warhol’s work, especially the pieces referenced in the text</a:t>
            </a:r>
          </a:p>
          <a:p>
            <a:pPr marL="285750" indent="-285750">
              <a:lnSpc>
                <a:spcPct val="115000"/>
              </a:lnSpc>
              <a:spcAft>
                <a:spcPts val="10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understanding of the processes of production used by Warhol, such as </a:t>
            </a:r>
            <a:r>
              <a:rPr lang="en-GB" sz="1600" dirty="0" err="1">
                <a:latin typeface="Arial" panose="020B0604020202020204" pitchFamily="34" charset="0"/>
                <a:ea typeface="Calibri" panose="020F0502020204030204" pitchFamily="34" charset="0"/>
                <a:cs typeface="Times New Roman" panose="02020603050405020304" pitchFamily="18" charset="0"/>
              </a:rPr>
              <a:t>screenprinting</a:t>
            </a:r>
            <a:r>
              <a:rPr lang="en-GB" sz="1600" dirty="0">
                <a:latin typeface="Arial" panose="020B0604020202020204" pitchFamily="34" charset="0"/>
                <a:ea typeface="Calibri" panose="020F0502020204030204" pitchFamily="34" charset="0"/>
                <a:cs typeface="Times New Roman" panose="02020603050405020304" pitchFamily="18" charset="0"/>
              </a:rPr>
              <a:t> </a:t>
            </a:r>
          </a:p>
          <a:p>
            <a:pPr marL="285750" indent="-285750">
              <a:lnSpc>
                <a:spcPct val="115000"/>
              </a:lnSpc>
              <a:spcAft>
                <a:spcPts val="1000"/>
              </a:spcAft>
              <a:buFont typeface="Arial" panose="020B0604020202020204" pitchFamily="34" charset="0"/>
              <a:buChar char="•"/>
            </a:pPr>
            <a:r>
              <a:rPr lang="en-GB" sz="1600" dirty="0">
                <a:latin typeface="Arial" panose="020B0604020202020204" pitchFamily="34" charset="0"/>
                <a:ea typeface="Calibri" panose="020F0502020204030204" pitchFamily="34" charset="0"/>
                <a:cs typeface="Times New Roman" panose="02020603050405020304" pitchFamily="18" charset="0"/>
              </a:rPr>
              <a:t>where and when Warhol was working, and what the references to popular culture that he uses link to (eg the celebrities portrayed in his images)  </a:t>
            </a:r>
          </a:p>
          <a:p>
            <a:pPr>
              <a:lnSpc>
                <a:spcPct val="115000"/>
              </a:lnSpc>
              <a:spcAft>
                <a:spcPts val="1000"/>
              </a:spcAft>
            </a:pPr>
            <a:r>
              <a:rPr lang="en-GB" sz="1600" dirty="0">
                <a:latin typeface="Arial" panose="020B0604020202020204" pitchFamily="34" charset="0"/>
                <a:ea typeface="Calibri" panose="020F0502020204030204" pitchFamily="34" charset="0"/>
                <a:cs typeface="Times New Roman" panose="02020603050405020304" pitchFamily="18" charset="0"/>
              </a:rPr>
              <a:t>The vocabulary grid prepared provides prompts for much of this material.</a:t>
            </a:r>
          </a:p>
          <a:p>
            <a:pPr>
              <a:lnSpc>
                <a:spcPct val="115000"/>
              </a:lnSpc>
              <a:spcAft>
                <a:spcPts val="1000"/>
              </a:spcAft>
            </a:pPr>
            <a:r>
              <a:rPr lang="en-GB" sz="1600" dirty="0">
                <a:latin typeface="Arial" panose="020B0604020202020204" pitchFamily="34" charset="0"/>
                <a:ea typeface="Calibri" panose="020F0502020204030204" pitchFamily="34" charset="0"/>
                <a:cs typeface="Times New Roman" panose="02020603050405020304" pitchFamily="18" charset="0"/>
              </a:rPr>
              <a:t>This challenging text would work well after a unit studying Warhol’s work.</a:t>
            </a:r>
          </a:p>
        </p:txBody>
      </p:sp>
      <p:sp>
        <p:nvSpPr>
          <p:cNvPr id="2" name="Title 1">
            <a:extLst>
              <a:ext uri="{FF2B5EF4-FFF2-40B4-BE49-F238E27FC236}">
                <a16:creationId xmlns:a16="http://schemas.microsoft.com/office/drawing/2014/main" id="{F1A01491-C56D-57FC-CFD1-463AADE93C78}"/>
              </a:ext>
            </a:extLst>
          </p:cNvPr>
          <p:cNvSpPr txBox="1">
            <a:spLocks/>
          </p:cNvSpPr>
          <p:nvPr/>
        </p:nvSpPr>
        <p:spPr>
          <a:xfrm>
            <a:off x="456747" y="615497"/>
            <a:ext cx="1021311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88CE"/>
                </a:solidFill>
                <a:latin typeface="Arial" panose="020B0604020202020204" pitchFamily="34" charset="0"/>
                <a:cs typeface="Arial" panose="020B0604020202020204" pitchFamily="34" charset="0"/>
              </a:rPr>
              <a:t>For example:</a:t>
            </a:r>
          </a:p>
        </p:txBody>
      </p:sp>
      <p:pic>
        <p:nvPicPr>
          <p:cNvPr id="7" name="Picture 6">
            <a:extLst>
              <a:ext uri="{FF2B5EF4-FFF2-40B4-BE49-F238E27FC236}">
                <a16:creationId xmlns:a16="http://schemas.microsoft.com/office/drawing/2014/main" id="{E9B1AA14-9EAE-C54D-F21A-A61E434534ED}"/>
              </a:ext>
            </a:extLst>
          </p:cNvPr>
          <p:cNvPicPr>
            <a:picLocks noChangeAspect="1"/>
          </p:cNvPicPr>
          <p:nvPr/>
        </p:nvPicPr>
        <p:blipFill>
          <a:blip r:embed="rId2"/>
          <a:stretch>
            <a:fillRect/>
          </a:stretch>
        </p:blipFill>
        <p:spPr>
          <a:xfrm>
            <a:off x="6443956" y="107090"/>
            <a:ext cx="5639543" cy="3429678"/>
          </a:xfrm>
          <a:prstGeom prst="rect">
            <a:avLst/>
          </a:prstGeom>
        </p:spPr>
      </p:pic>
      <p:pic>
        <p:nvPicPr>
          <p:cNvPr id="4" name="Content Placeholder 4" descr="Text&#10;&#10;Description automatically generated">
            <a:extLst>
              <a:ext uri="{FF2B5EF4-FFF2-40B4-BE49-F238E27FC236}">
                <a16:creationId xmlns:a16="http://schemas.microsoft.com/office/drawing/2014/main" id="{22D1A609-417E-5634-0943-964B42121C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22" t="10211" r="3842" b="5913"/>
          <a:stretch/>
        </p:blipFill>
        <p:spPr>
          <a:xfrm>
            <a:off x="7044997" y="3662017"/>
            <a:ext cx="4437460" cy="3117725"/>
          </a:xfrm>
          <a:prstGeom prst="rect">
            <a:avLst/>
          </a:prstGeom>
        </p:spPr>
      </p:pic>
      <p:sp>
        <p:nvSpPr>
          <p:cNvPr id="9" name="TextBox 8">
            <a:extLst>
              <a:ext uri="{FF2B5EF4-FFF2-40B4-BE49-F238E27FC236}">
                <a16:creationId xmlns:a16="http://schemas.microsoft.com/office/drawing/2014/main" id="{852564A6-3CF7-FA62-87CE-3FD060DC09BA}"/>
              </a:ext>
            </a:extLst>
          </p:cNvPr>
          <p:cNvSpPr txBox="1"/>
          <p:nvPr/>
        </p:nvSpPr>
        <p:spPr>
          <a:xfrm>
            <a:off x="2912331" y="6041078"/>
            <a:ext cx="4108956" cy="646331"/>
          </a:xfrm>
          <a:prstGeom prst="rect">
            <a:avLst/>
          </a:prstGeom>
          <a:noFill/>
        </p:spPr>
        <p:txBody>
          <a:bodyPr wrap="square">
            <a:spAutoFit/>
          </a:bodyPr>
          <a:lstStyle/>
          <a:p>
            <a:pPr algn="r"/>
            <a:r>
              <a:rPr lang="en-GB" sz="1200" b="0" i="0" dirty="0">
                <a:effectLst/>
                <a:latin typeface="Arial" panose="020B0604020202020204" pitchFamily="34" charset="0"/>
                <a:cs typeface="Arial" panose="020B0604020202020204" pitchFamily="34" charset="0"/>
              </a:rPr>
              <a:t>Hodge, S. (2012). </a:t>
            </a:r>
            <a:r>
              <a:rPr lang="en-GB" sz="1200" b="0" i="1" dirty="0">
                <a:effectLst/>
                <a:latin typeface="Arial" panose="020B0604020202020204" pitchFamily="34" charset="0"/>
                <a:cs typeface="Arial" panose="020B0604020202020204" pitchFamily="34" charset="0"/>
              </a:rPr>
              <a:t>Why Your Five-Year-Old Could Not Have Done That: Modern Art Explained</a:t>
            </a:r>
            <a:r>
              <a:rPr lang="en-GB" sz="1200" b="0" i="0" dirty="0">
                <a:effectLst/>
                <a:latin typeface="Arial" panose="020B0604020202020204" pitchFamily="34" charset="0"/>
                <a:cs typeface="Arial" panose="020B0604020202020204" pitchFamily="34" charset="0"/>
              </a:rPr>
              <a:t>. Prestel Publishing</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39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6D1FF-1E89-93DD-E29F-CC269D730A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6B8B867-C3FB-77BF-8ABF-CE7DD8803A3A}"/>
              </a:ext>
            </a:extLst>
          </p:cNvPr>
          <p:cNvSpPr txBox="1"/>
          <p:nvPr/>
        </p:nvSpPr>
        <p:spPr>
          <a:xfrm>
            <a:off x="415972" y="1278278"/>
            <a:ext cx="11253513" cy="5166158"/>
          </a:xfrm>
          <a:prstGeom prst="rect">
            <a:avLst/>
          </a:prstGeom>
          <a:noFill/>
        </p:spPr>
        <p:txBody>
          <a:bodyPr wrap="square">
            <a:spAutoFit/>
          </a:bodyPr>
          <a:lstStyle/>
          <a:p>
            <a:pPr marL="457200" indent="-457200">
              <a:lnSpc>
                <a:spcPct val="115000"/>
              </a:lnSpc>
              <a:spcAft>
                <a:spcPts val="1000"/>
              </a:spcAft>
              <a:buFont typeface="Arial" panose="020B0604020202020204" pitchFamily="34" charset="0"/>
              <a:buChar char="•"/>
            </a:pPr>
            <a:r>
              <a:rPr lang="en-GB" dirty="0">
                <a:latin typeface="Arial" panose="020B0604020202020204" pitchFamily="34" charset="0"/>
                <a:ea typeface="Calibri" panose="020F0502020204030204" pitchFamily="34" charset="0"/>
                <a:cs typeface="Times New Roman" panose="02020603050405020304" pitchFamily="18" charset="0"/>
              </a:rPr>
              <a:t>Consider carefully how much background knowledge is required prior to reading a literary text: often, the necessary information is included in the text itself as part of the writer’s world building.</a:t>
            </a:r>
          </a:p>
          <a:p>
            <a:pPr marL="457200" indent="-457200">
              <a:lnSpc>
                <a:spcPct val="115000"/>
              </a:lnSpc>
              <a:spcAft>
                <a:spcPts val="1000"/>
              </a:spcAft>
              <a:buFont typeface="Arial" panose="020B0604020202020204" pitchFamily="34" charset="0"/>
              <a:buChar char="•"/>
            </a:pPr>
            <a:r>
              <a:rPr lang="en-GB" dirty="0">
                <a:latin typeface="Arial" panose="020B0604020202020204" pitchFamily="34" charset="0"/>
                <a:ea typeface="Calibri" panose="020F0502020204030204" pitchFamily="34" charset="0"/>
                <a:cs typeface="Times New Roman" panose="02020603050405020304" pitchFamily="18" charset="0"/>
              </a:rPr>
              <a:t>Students need to grow comfortable in making sense of unseen texts, making connections between details in order to understand literary texts.</a:t>
            </a:r>
          </a:p>
          <a:p>
            <a:pPr marL="457200" indent="-457200">
              <a:lnSpc>
                <a:spcPct val="115000"/>
              </a:lnSpc>
              <a:spcAft>
                <a:spcPts val="1000"/>
              </a:spcAft>
              <a:buFont typeface="Arial" panose="020B0604020202020204" pitchFamily="34" charset="0"/>
              <a:buChar char="•"/>
            </a:pPr>
            <a:r>
              <a:rPr lang="en-GB" dirty="0">
                <a:latin typeface="Arial" panose="020B0604020202020204" pitchFamily="34" charset="0"/>
                <a:ea typeface="Calibri" panose="020F0502020204030204" pitchFamily="34" charset="0"/>
                <a:cs typeface="Times New Roman" panose="02020603050405020304" pitchFamily="18" charset="0"/>
              </a:rPr>
              <a:t>Background knowledge of the historical and social context of texts is often crucial, but does not need to be front-loaded and can be introduced at points when it will illuminate the text itself. Values of the context both of the setting and the writing of the text can and should be inferred from the content and language of the text as pupils engage with the writer’s ideas. </a:t>
            </a:r>
          </a:p>
          <a:p>
            <a:pPr marL="457200" indent="-457200">
              <a:lnSpc>
                <a:spcPct val="115000"/>
              </a:lnSpc>
              <a:spcAft>
                <a:spcPts val="1000"/>
              </a:spcAft>
              <a:buFont typeface="Arial" panose="020B0604020202020204" pitchFamily="34" charset="0"/>
              <a:buChar char="•"/>
            </a:pPr>
            <a:r>
              <a:rPr lang="en-GB" dirty="0">
                <a:latin typeface="Arial" panose="020B0604020202020204" pitchFamily="34" charset="0"/>
                <a:ea typeface="Calibri" panose="020F0502020204030204" pitchFamily="34" charset="0"/>
                <a:cs typeface="Times New Roman" panose="02020603050405020304" pitchFamily="18" charset="0"/>
              </a:rPr>
              <a:t>Students rarely come to any literary text with no relevant knowledge – keep an open mind about what students bring to the reading conversation from their own relationships, experiences, other reading, popular culture etc</a:t>
            </a:r>
          </a:p>
          <a:p>
            <a:pPr marL="457200" indent="-457200">
              <a:lnSpc>
                <a:spcPct val="115000"/>
              </a:lnSpc>
              <a:spcAft>
                <a:spcPts val="1000"/>
              </a:spcAft>
              <a:buFont typeface="Arial" panose="020B0604020202020204" pitchFamily="34" charset="0"/>
              <a:buChar char="•"/>
            </a:pPr>
            <a:r>
              <a:rPr lang="en-GB" dirty="0">
                <a:latin typeface="Arial" panose="020B0604020202020204" pitchFamily="34" charset="0"/>
                <a:ea typeface="Calibri" panose="020F0502020204030204" pitchFamily="34" charset="0"/>
                <a:cs typeface="Times New Roman" panose="02020603050405020304" pitchFamily="18" charset="0"/>
              </a:rPr>
              <a:t>Provide prompts for thinking and connections, particularly visual prompts, rather than assuming that pupils need a long introduction full of factual content.</a:t>
            </a:r>
          </a:p>
          <a:p>
            <a:pPr marL="457200" indent="-457200">
              <a:lnSpc>
                <a:spcPct val="115000"/>
              </a:lnSpc>
              <a:spcAft>
                <a:spcPts val="1000"/>
              </a:spcAft>
              <a:buFont typeface="Arial" panose="020B0604020202020204" pitchFamily="34" charset="0"/>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CBAA0191-5B96-C01F-A5BD-E6E299659678}"/>
              </a:ext>
            </a:extLst>
          </p:cNvPr>
          <p:cNvSpPr txBox="1">
            <a:spLocks/>
          </p:cNvSpPr>
          <p:nvPr/>
        </p:nvSpPr>
        <p:spPr>
          <a:xfrm>
            <a:off x="415972" y="6154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88CE"/>
                </a:solidFill>
                <a:latin typeface="Arial" panose="020B0604020202020204" pitchFamily="34" charset="0"/>
                <a:cs typeface="Arial" panose="020B0604020202020204" pitchFamily="34" charset="0"/>
              </a:rPr>
              <a:t>Background knowledge for literature</a:t>
            </a:r>
          </a:p>
        </p:txBody>
      </p:sp>
    </p:spTree>
    <p:extLst>
      <p:ext uri="{BB962C8B-B14F-4D97-AF65-F5344CB8AC3E}">
        <p14:creationId xmlns:p14="http://schemas.microsoft.com/office/powerpoint/2010/main" val="322250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F8457-084E-E13A-1F2B-A6AC3EA086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AD3203-548E-2448-EE72-634BC58ACF70}"/>
              </a:ext>
            </a:extLst>
          </p:cNvPr>
          <p:cNvSpPr txBox="1">
            <a:spLocks/>
          </p:cNvSpPr>
          <p:nvPr/>
        </p:nvSpPr>
        <p:spPr>
          <a:xfrm>
            <a:off x="415972" y="6154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88CE"/>
                </a:solidFill>
                <a:latin typeface="Arial" panose="020B0604020202020204" pitchFamily="34" charset="0"/>
                <a:cs typeface="Arial" panose="020B0604020202020204" pitchFamily="34" charset="0"/>
              </a:rPr>
              <a:t>For example:</a:t>
            </a:r>
          </a:p>
        </p:txBody>
      </p:sp>
      <p:pic>
        <p:nvPicPr>
          <p:cNvPr id="5" name="Picture 4">
            <a:extLst>
              <a:ext uri="{FF2B5EF4-FFF2-40B4-BE49-F238E27FC236}">
                <a16:creationId xmlns:a16="http://schemas.microsoft.com/office/drawing/2014/main" id="{DAB88E12-694E-F550-509A-A2970409FD84}"/>
              </a:ext>
            </a:extLst>
          </p:cNvPr>
          <p:cNvPicPr>
            <a:picLocks noChangeAspect="1"/>
          </p:cNvPicPr>
          <p:nvPr/>
        </p:nvPicPr>
        <p:blipFill>
          <a:blip r:embed="rId3"/>
          <a:stretch>
            <a:fillRect/>
          </a:stretch>
        </p:blipFill>
        <p:spPr>
          <a:xfrm>
            <a:off x="2358363" y="1278278"/>
            <a:ext cx="6630820" cy="5083629"/>
          </a:xfrm>
          <a:prstGeom prst="rect">
            <a:avLst/>
          </a:prstGeom>
        </p:spPr>
      </p:pic>
      <p:pic>
        <p:nvPicPr>
          <p:cNvPr id="6" name="Picture 5" descr="A picture containing text, book, photo, black&#10;&#10;Description automatically generated">
            <a:extLst>
              <a:ext uri="{FF2B5EF4-FFF2-40B4-BE49-F238E27FC236}">
                <a16:creationId xmlns:a16="http://schemas.microsoft.com/office/drawing/2014/main" id="{472728C2-5BBF-EEA7-F0FD-8E9D2B3EF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63" y="1278278"/>
            <a:ext cx="1850226" cy="2923608"/>
          </a:xfrm>
          <a:prstGeom prst="rect">
            <a:avLst/>
          </a:prstGeom>
        </p:spPr>
      </p:pic>
      <p:sp>
        <p:nvSpPr>
          <p:cNvPr id="8" name="TextBox 7">
            <a:extLst>
              <a:ext uri="{FF2B5EF4-FFF2-40B4-BE49-F238E27FC236}">
                <a16:creationId xmlns:a16="http://schemas.microsoft.com/office/drawing/2014/main" id="{C8B01639-875E-ABC0-4C92-5190CD519A45}"/>
              </a:ext>
            </a:extLst>
          </p:cNvPr>
          <p:cNvSpPr txBox="1"/>
          <p:nvPr/>
        </p:nvSpPr>
        <p:spPr>
          <a:xfrm>
            <a:off x="9126388" y="363790"/>
            <a:ext cx="2904493" cy="5998117"/>
          </a:xfrm>
          <a:prstGeom prst="rect">
            <a:avLst/>
          </a:prstGeom>
          <a:noFill/>
          <a:ln>
            <a:solidFill>
              <a:schemeClr val="tx1">
                <a:lumMod val="65000"/>
                <a:lumOff val="35000"/>
              </a:schemeClr>
            </a:solidFill>
          </a:ln>
        </p:spPr>
        <p:txBody>
          <a:bodyPr wrap="square">
            <a:spAutoFit/>
          </a:bodyPr>
          <a:lstStyle/>
          <a:p>
            <a:pPr>
              <a:lnSpc>
                <a:spcPct val="107000"/>
              </a:lnSpc>
              <a:spcAft>
                <a:spcPts val="800"/>
              </a:spcAft>
            </a:pPr>
            <a:r>
              <a:rPr lang="en-GB" sz="1800" i="1" dirty="0">
                <a:effectLst/>
                <a:latin typeface="Arial" panose="020B0604020202020204" pitchFamily="34" charset="0"/>
                <a:ea typeface="Calibri" panose="020F0502020204030204" pitchFamily="34" charset="0"/>
                <a:cs typeface="Arial" panose="020B0604020202020204" pitchFamily="34" charset="0"/>
              </a:rPr>
              <a:t>My name is Mary Katherine Blackwood. I am eighteen years old, and I live with my sister Constance. I have often thought that with any luck at all I could have been born a werewolf, because the two middle fingers on both my hands are the same length, but I have had to be content with what I had. I dislike washing myself, and dogs, and noise. I like my sister Constance, and Richard Plantagenet, and Amanita phalloides, the death-cap mushroom. Everyone else in my family is dead.        </a:t>
            </a:r>
          </a:p>
        </p:txBody>
      </p:sp>
      <p:sp>
        <p:nvSpPr>
          <p:cNvPr id="9" name="TextBox 8">
            <a:extLst>
              <a:ext uri="{FF2B5EF4-FFF2-40B4-BE49-F238E27FC236}">
                <a16:creationId xmlns:a16="http://schemas.microsoft.com/office/drawing/2014/main" id="{3CCEFA07-4D24-B05A-05ED-4F6D1F61B0B3}"/>
              </a:ext>
            </a:extLst>
          </p:cNvPr>
          <p:cNvSpPr txBox="1"/>
          <p:nvPr/>
        </p:nvSpPr>
        <p:spPr>
          <a:xfrm>
            <a:off x="337457" y="4299804"/>
            <a:ext cx="2020906" cy="2062103"/>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Priming students to think about their prior knowledge of witches, castles, isolation and poisons might be useful as a warm-up for reading this text.</a:t>
            </a:r>
          </a:p>
        </p:txBody>
      </p:sp>
    </p:spTree>
    <p:extLst>
      <p:ext uri="{BB962C8B-B14F-4D97-AF65-F5344CB8AC3E}">
        <p14:creationId xmlns:p14="http://schemas.microsoft.com/office/powerpoint/2010/main" val="2466721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98446DD4B35408626C5CD05C780AF" ma:contentTypeVersion="20" ma:contentTypeDescription="Create a new document." ma:contentTypeScope="" ma:versionID="8db0291a8cd2da25de2b35d25a2c184a">
  <xsd:schema xmlns:xsd="http://www.w3.org/2001/XMLSchema" xmlns:xs="http://www.w3.org/2001/XMLSchema" xmlns:p="http://schemas.microsoft.com/office/2006/metadata/properties" xmlns:ns1="http://schemas.microsoft.com/sharepoint/v3" xmlns:ns3="d6c9f295-6866-40ba-9ed9-513ce23f1344" xmlns:ns4="7877a85d-1b44-49b4-b533-86f3b630674e" targetNamespace="http://schemas.microsoft.com/office/2006/metadata/properties" ma:root="true" ma:fieldsID="2cae423840b62b44b5ecb0b8b19d4274" ns1:_="" ns3:_="" ns4:_="">
    <xsd:import namespace="http://schemas.microsoft.com/sharepoint/v3"/>
    <xsd:import namespace="d6c9f295-6866-40ba-9ed9-513ce23f1344"/>
    <xsd:import namespace="7877a85d-1b44-49b4-b533-86f3b63067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1:_ip_UnifiedCompliancePolicyProperties" minOccurs="0"/>
                <xsd:element ref="ns1:_ip_UnifiedCompliancePolicyUIAc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c9f295-6866-40ba-9ed9-513ce23f13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77a85d-1b44-49b4-b533-86f3b630674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6c9f295-6866-40ba-9ed9-513ce23f1344"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7F9399A-0EF4-4807-807C-A19FF030A3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c9f295-6866-40ba-9ed9-513ce23f1344"/>
    <ds:schemaRef ds:uri="7877a85d-1b44-49b4-b533-86f3b6306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CE8496-8EC5-4F11-9D7F-A9F375D71F34}">
  <ds:schemaRefs>
    <ds:schemaRef ds:uri="http://schemas.microsoft.com/sharepoint/v3/contenttype/forms"/>
  </ds:schemaRefs>
</ds:datastoreItem>
</file>

<file path=customXml/itemProps3.xml><?xml version="1.0" encoding="utf-8"?>
<ds:datastoreItem xmlns:ds="http://schemas.openxmlformats.org/officeDocument/2006/customXml" ds:itemID="{01D91868-FCE7-4842-9B1C-AA3374F678EA}">
  <ds:schemaRefs>
    <ds:schemaRef ds:uri="http://purl.org/dc/dcmitype/"/>
    <ds:schemaRef ds:uri="http://schemas.microsoft.com/office/2006/metadata/properties"/>
    <ds:schemaRef ds:uri="http://purl.org/dc/terms/"/>
    <ds:schemaRef ds:uri="http://schemas.microsoft.com/office/2006/documentManagement/types"/>
    <ds:schemaRef ds:uri="7877a85d-1b44-49b4-b533-86f3b630674e"/>
    <ds:schemaRef ds:uri="http://www.w3.org/XML/1998/namespace"/>
    <ds:schemaRef ds:uri="http://schemas.microsoft.com/office/infopath/2007/PartnerControls"/>
    <ds:schemaRef ds:uri="http://schemas.microsoft.com/sharepoint/v3"/>
    <ds:schemaRef ds:uri="http://schemas.openxmlformats.org/package/2006/metadata/core-properties"/>
    <ds:schemaRef ds:uri="d6c9f295-6866-40ba-9ed9-513ce23f1344"/>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TotalTime>
  <Words>1219</Words>
  <Application>Microsoft Office PowerPoint</Application>
  <PresentationFormat>Widescreen</PresentationFormat>
  <Paragraphs>109</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Wei</dc:creator>
  <cp:lastModifiedBy>Wei, Jenny</cp:lastModifiedBy>
  <cp:revision>3</cp:revision>
  <dcterms:created xsi:type="dcterms:W3CDTF">2024-04-22T13:54:50Z</dcterms:created>
  <dcterms:modified xsi:type="dcterms:W3CDTF">2025-05-22T09:21:56Z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0x01010018A98446DD4B35408626C5CD05C780AF</vt:lpwstr>
  </property>
</Properties>
</file>