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57" r:id="rId6"/>
    <p:sldId id="258" r:id="rId7"/>
    <p:sldId id="262" r:id="rId8"/>
    <p:sldId id="263" r:id="rId9"/>
    <p:sldId id="264" r:id="rId10"/>
    <p:sldId id="3428" r:id="rId11"/>
    <p:sldId id="3427" r:id="rId12"/>
    <p:sldId id="3447" r:id="rId13"/>
    <p:sldId id="3429" r:id="rId14"/>
    <p:sldId id="261"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7B527-5E68-40DE-8D6C-7D79178E4365}" v="3" dt="2025-05-22T08:38:40.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0484" autoAdjust="0"/>
  </p:normalViewPr>
  <p:slideViewPr>
    <p:cSldViewPr snapToGrid="0">
      <p:cViewPr varScale="1">
        <p:scale>
          <a:sx n="63" d="100"/>
          <a:sy n="63" d="100"/>
        </p:scale>
        <p:origin x="72" y="744"/>
      </p:cViewPr>
      <p:guideLst/>
    </p:cSldViewPr>
  </p:slideViewPr>
  <p:notesTextViewPr>
    <p:cViewPr>
      <p:scale>
        <a:sx n="1" d="1"/>
        <a:sy n="1" d="1"/>
      </p:scale>
      <p:origin x="0" y="0"/>
    </p:cViewPr>
  </p:notesTextViewPr>
  <p:notesViewPr>
    <p:cSldViewPr snapToGrid="0">
      <p:cViewPr varScale="1">
        <p:scale>
          <a:sx n="89" d="100"/>
          <a:sy n="89" d="100"/>
        </p:scale>
        <p:origin x="1037" y="9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88952-4964-48E5-A090-5E51624C22B9}" type="doc">
      <dgm:prSet loTypeId="urn:microsoft.com/office/officeart/2005/8/layout/arrow6" loCatId="relationship" qsTypeId="urn:microsoft.com/office/officeart/2005/8/quickstyle/simple2" qsCatId="simple" csTypeId="urn:microsoft.com/office/officeart/2005/8/colors/accent1_2" csCatId="accent1" phldr="1"/>
      <dgm:spPr/>
      <dgm:t>
        <a:bodyPr/>
        <a:lstStyle/>
        <a:p>
          <a:endParaRPr lang="en-GB"/>
        </a:p>
      </dgm:t>
    </dgm:pt>
    <dgm:pt modelId="{6F1548B5-0E3A-468F-B59E-87296B60D32F}">
      <dgm:prSet phldrT="[Text]"/>
      <dgm:spPr/>
      <dgm:t>
        <a:bodyPr/>
        <a:lstStyle/>
        <a:p>
          <a:r>
            <a:rPr lang="en-GB" dirty="0">
              <a:latin typeface="Arial" panose="020B0604020202020204" pitchFamily="34" charset="0"/>
              <a:cs typeface="Arial" panose="020B0604020202020204" pitchFamily="34" charset="0"/>
            </a:rPr>
            <a:t>Learning to read for comprehension</a:t>
          </a:r>
        </a:p>
      </dgm:t>
    </dgm:pt>
    <dgm:pt modelId="{26B8A854-D358-4E18-91C3-50F6D3F2B317}" type="parTrans" cxnId="{78A72FE5-9427-4ECC-ACB6-20DAC1B1F0A9}">
      <dgm:prSet/>
      <dgm:spPr/>
      <dgm:t>
        <a:bodyPr/>
        <a:lstStyle/>
        <a:p>
          <a:endParaRPr lang="en-GB"/>
        </a:p>
      </dgm:t>
    </dgm:pt>
    <dgm:pt modelId="{B65CCFBC-556F-4868-9971-35FDA45B0E36}" type="sibTrans" cxnId="{78A72FE5-9427-4ECC-ACB6-20DAC1B1F0A9}">
      <dgm:prSet/>
      <dgm:spPr/>
      <dgm:t>
        <a:bodyPr/>
        <a:lstStyle/>
        <a:p>
          <a:endParaRPr lang="en-GB"/>
        </a:p>
      </dgm:t>
    </dgm:pt>
    <dgm:pt modelId="{191ECFEA-CACB-4CAA-A0A0-CEE087364821}">
      <dgm:prSet phldrT="[Text]"/>
      <dgm:spPr/>
      <dgm:t>
        <a:bodyPr/>
        <a:lstStyle/>
        <a:p>
          <a:r>
            <a:rPr lang="en-GB" dirty="0">
              <a:latin typeface="Arial" panose="020B0604020202020204" pitchFamily="34" charset="0"/>
              <a:cs typeface="Arial" panose="020B0604020202020204" pitchFamily="34" charset="0"/>
            </a:rPr>
            <a:t>Reading comprehension for learning</a:t>
          </a:r>
        </a:p>
      </dgm:t>
    </dgm:pt>
    <dgm:pt modelId="{9C78B465-D26B-49D1-BE38-C20184A273A5}" type="parTrans" cxnId="{8263ED2D-D47C-4EC3-9C05-27444F94589C}">
      <dgm:prSet/>
      <dgm:spPr/>
      <dgm:t>
        <a:bodyPr/>
        <a:lstStyle/>
        <a:p>
          <a:endParaRPr lang="en-GB"/>
        </a:p>
      </dgm:t>
    </dgm:pt>
    <dgm:pt modelId="{9EB926F4-BD6F-4AC9-AE51-9070FA813B16}" type="sibTrans" cxnId="{8263ED2D-D47C-4EC3-9C05-27444F94589C}">
      <dgm:prSet/>
      <dgm:spPr/>
      <dgm:t>
        <a:bodyPr/>
        <a:lstStyle/>
        <a:p>
          <a:endParaRPr lang="en-GB"/>
        </a:p>
      </dgm:t>
    </dgm:pt>
    <dgm:pt modelId="{31023DAF-A77C-4AF5-A339-059E0B474E3A}" type="pres">
      <dgm:prSet presAssocID="{19E88952-4964-48E5-A090-5E51624C22B9}" presName="compositeShape" presStyleCnt="0">
        <dgm:presLayoutVars>
          <dgm:chMax val="2"/>
          <dgm:dir/>
          <dgm:resizeHandles val="exact"/>
        </dgm:presLayoutVars>
      </dgm:prSet>
      <dgm:spPr/>
    </dgm:pt>
    <dgm:pt modelId="{91B298F6-932D-4B85-AC61-C70376D0C199}" type="pres">
      <dgm:prSet presAssocID="{19E88952-4964-48E5-A090-5E51624C22B9}" presName="ribbon" presStyleLbl="node1" presStyleIdx="0" presStyleCnt="1"/>
      <dgm:spPr/>
    </dgm:pt>
    <dgm:pt modelId="{D3AAE83B-CD46-4631-8297-00DF3805F3CA}" type="pres">
      <dgm:prSet presAssocID="{19E88952-4964-48E5-A090-5E51624C22B9}" presName="leftArrowText" presStyleLbl="node1" presStyleIdx="0" presStyleCnt="1">
        <dgm:presLayoutVars>
          <dgm:chMax val="0"/>
          <dgm:bulletEnabled val="1"/>
        </dgm:presLayoutVars>
      </dgm:prSet>
      <dgm:spPr/>
    </dgm:pt>
    <dgm:pt modelId="{7C2A9495-3F26-4CFB-9A01-72F206E65FA0}" type="pres">
      <dgm:prSet presAssocID="{19E88952-4964-48E5-A090-5E51624C22B9}" presName="rightArrowText" presStyleLbl="node1" presStyleIdx="0" presStyleCnt="1">
        <dgm:presLayoutVars>
          <dgm:chMax val="0"/>
          <dgm:bulletEnabled val="1"/>
        </dgm:presLayoutVars>
      </dgm:prSet>
      <dgm:spPr/>
    </dgm:pt>
  </dgm:ptLst>
  <dgm:cxnLst>
    <dgm:cxn modelId="{8263ED2D-D47C-4EC3-9C05-27444F94589C}" srcId="{19E88952-4964-48E5-A090-5E51624C22B9}" destId="{191ECFEA-CACB-4CAA-A0A0-CEE087364821}" srcOrd="1" destOrd="0" parTransId="{9C78B465-D26B-49D1-BE38-C20184A273A5}" sibTransId="{9EB926F4-BD6F-4AC9-AE51-9070FA813B16}"/>
    <dgm:cxn modelId="{93D6DC3F-CC0B-4C4C-9778-DD98AC58E044}" type="presOf" srcId="{6F1548B5-0E3A-468F-B59E-87296B60D32F}" destId="{D3AAE83B-CD46-4631-8297-00DF3805F3CA}" srcOrd="0" destOrd="0" presId="urn:microsoft.com/office/officeart/2005/8/layout/arrow6"/>
    <dgm:cxn modelId="{98DF716B-9452-4F8B-A367-E1F9B30EC831}" type="presOf" srcId="{19E88952-4964-48E5-A090-5E51624C22B9}" destId="{31023DAF-A77C-4AF5-A339-059E0B474E3A}" srcOrd="0" destOrd="0" presId="urn:microsoft.com/office/officeart/2005/8/layout/arrow6"/>
    <dgm:cxn modelId="{DEC3B3A7-C020-4249-825C-EF1D1C1F7737}" type="presOf" srcId="{191ECFEA-CACB-4CAA-A0A0-CEE087364821}" destId="{7C2A9495-3F26-4CFB-9A01-72F206E65FA0}" srcOrd="0" destOrd="0" presId="urn:microsoft.com/office/officeart/2005/8/layout/arrow6"/>
    <dgm:cxn modelId="{78A72FE5-9427-4ECC-ACB6-20DAC1B1F0A9}" srcId="{19E88952-4964-48E5-A090-5E51624C22B9}" destId="{6F1548B5-0E3A-468F-B59E-87296B60D32F}" srcOrd="0" destOrd="0" parTransId="{26B8A854-D358-4E18-91C3-50F6D3F2B317}" sibTransId="{B65CCFBC-556F-4868-9971-35FDA45B0E36}"/>
    <dgm:cxn modelId="{A0B57523-EBDB-4826-B433-C0E73394C4DB}" type="presParOf" srcId="{31023DAF-A77C-4AF5-A339-059E0B474E3A}" destId="{91B298F6-932D-4B85-AC61-C70376D0C199}" srcOrd="0" destOrd="0" presId="urn:microsoft.com/office/officeart/2005/8/layout/arrow6"/>
    <dgm:cxn modelId="{8C5BF2E8-2BA1-4959-A188-4223ED34DBEF}" type="presParOf" srcId="{31023DAF-A77C-4AF5-A339-059E0B474E3A}" destId="{D3AAE83B-CD46-4631-8297-00DF3805F3CA}" srcOrd="1" destOrd="0" presId="urn:microsoft.com/office/officeart/2005/8/layout/arrow6"/>
    <dgm:cxn modelId="{15D98A2D-2DCF-4E6D-AD08-2F3037C1C5AC}" type="presParOf" srcId="{31023DAF-A77C-4AF5-A339-059E0B474E3A}" destId="{7C2A9495-3F26-4CFB-9A01-72F206E65FA0}"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298F6-932D-4B85-AC61-C70376D0C199}">
      <dsp:nvSpPr>
        <dsp:cNvPr id="0" name=""/>
        <dsp:cNvSpPr/>
      </dsp:nvSpPr>
      <dsp:spPr>
        <a:xfrm>
          <a:off x="0" y="487471"/>
          <a:ext cx="7150022" cy="2860008"/>
        </a:xfrm>
        <a:prstGeom prst="leftRightRibb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3AAE83B-CD46-4631-8297-00DF3805F3CA}">
      <dsp:nvSpPr>
        <dsp:cNvPr id="0" name=""/>
        <dsp:cNvSpPr/>
      </dsp:nvSpPr>
      <dsp:spPr>
        <a:xfrm>
          <a:off x="858002" y="987973"/>
          <a:ext cx="2359507" cy="1401404"/>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6012" rIns="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rial" panose="020B0604020202020204" pitchFamily="34" charset="0"/>
              <a:cs typeface="Arial" panose="020B0604020202020204" pitchFamily="34" charset="0"/>
            </a:rPr>
            <a:t>Learning to read for comprehension</a:t>
          </a:r>
        </a:p>
      </dsp:txBody>
      <dsp:txXfrm>
        <a:off x="858002" y="987973"/>
        <a:ext cx="2359507" cy="1401404"/>
      </dsp:txXfrm>
    </dsp:sp>
    <dsp:sp modelId="{7C2A9495-3F26-4CFB-9A01-72F206E65FA0}">
      <dsp:nvSpPr>
        <dsp:cNvPr id="0" name=""/>
        <dsp:cNvSpPr/>
      </dsp:nvSpPr>
      <dsp:spPr>
        <a:xfrm>
          <a:off x="3575011" y="1445574"/>
          <a:ext cx="2788508" cy="1401404"/>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6012" rIns="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rial" panose="020B0604020202020204" pitchFamily="34" charset="0"/>
              <a:cs typeface="Arial" panose="020B0604020202020204" pitchFamily="34" charset="0"/>
            </a:rPr>
            <a:t>Reading comprehension for learning</a:t>
          </a:r>
        </a:p>
      </dsp:txBody>
      <dsp:txXfrm>
        <a:off x="3575011" y="1445574"/>
        <a:ext cx="2788508" cy="1401404"/>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250453-85FB-1C82-E2DA-0FB4EB889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C916E77-D55F-5E8B-5BF3-31C089ACE6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ED5CA1-3DA9-42B7-8C3E-4B2BAE8014FE}" type="datetimeFigureOut">
              <a:rPr lang="en-GB" smtClean="0"/>
              <a:t>22/05/2025</a:t>
            </a:fld>
            <a:endParaRPr lang="en-GB"/>
          </a:p>
        </p:txBody>
      </p:sp>
      <p:sp>
        <p:nvSpPr>
          <p:cNvPr id="4" name="Footer Placeholder 3">
            <a:extLst>
              <a:ext uri="{FF2B5EF4-FFF2-40B4-BE49-F238E27FC236}">
                <a16:creationId xmlns:a16="http://schemas.microsoft.com/office/drawing/2014/main" id="{D5072B6F-7210-B84C-2FB6-17586F0C7E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DBA438B-2FC6-A7F7-2D6D-B6C4D477FE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9FC9D1-37FC-4689-B90C-945C6C4EC687}" type="slidenum">
              <a:rPr lang="en-GB" smtClean="0"/>
              <a:t>‹#›</a:t>
            </a:fld>
            <a:endParaRPr lang="en-GB"/>
          </a:p>
        </p:txBody>
      </p:sp>
    </p:spTree>
    <p:extLst>
      <p:ext uri="{BB962C8B-B14F-4D97-AF65-F5344CB8AC3E}">
        <p14:creationId xmlns:p14="http://schemas.microsoft.com/office/powerpoint/2010/main" val="2904706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21533-F125-4977-B401-DE162E47D0C3}" type="datetimeFigureOut">
              <a:rPr lang="en-GB" smtClean="0"/>
              <a:t>22/05/2025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5872A-79D7-4122-87B5-83A35DE03063}" type="slidenum">
              <a:rPr lang="en-GB" smtClean="0"/>
              <a:t>‹#›</a:t>
            </a:fld>
            <a:endParaRPr lang="en-GB"/>
          </a:p>
        </p:txBody>
      </p:sp>
    </p:spTree>
    <p:extLst>
      <p:ext uri="{BB962C8B-B14F-4D97-AF65-F5344CB8AC3E}">
        <p14:creationId xmlns:p14="http://schemas.microsoft.com/office/powerpoint/2010/main" val="276938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 for any knowledge-based subject </a:t>
            </a:r>
          </a:p>
          <a:p>
            <a:r>
              <a:rPr lang="en-GB" dirty="0"/>
              <a:t>English Lit – reading about an author or text; reading criticism, reading about a concept eg Freytag’s pyramid, narrative voice</a:t>
            </a:r>
          </a:p>
        </p:txBody>
      </p:sp>
      <p:sp>
        <p:nvSpPr>
          <p:cNvPr id="4" name="Slide Number Placeholder 3"/>
          <p:cNvSpPr>
            <a:spLocks noGrp="1"/>
          </p:cNvSpPr>
          <p:nvPr>
            <p:ph type="sldNum" sz="quarter" idx="5"/>
          </p:nvPr>
        </p:nvSpPr>
        <p:spPr/>
        <p:txBody>
          <a:bodyPr/>
          <a:lstStyle/>
          <a:p>
            <a:fld id="{B5A0F45C-5C02-4A57-96D8-D5CCCB872157}" type="slidenum">
              <a:rPr lang="en-GB" smtClean="0"/>
              <a:t>9</a:t>
            </a:fld>
            <a:endParaRPr lang="en-GB"/>
          </a:p>
        </p:txBody>
      </p:sp>
    </p:spTree>
    <p:extLst>
      <p:ext uri="{BB962C8B-B14F-4D97-AF65-F5344CB8AC3E}">
        <p14:creationId xmlns:p14="http://schemas.microsoft.com/office/powerpoint/2010/main" val="1716374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7728B54-37D3-ACE7-7E90-B578FD338A84}"/>
              </a:ext>
            </a:extLst>
          </p:cNvPr>
          <p:cNvSpPr txBox="1">
            <a:spLocks noChangeArrowheads="1"/>
          </p:cNvSpPr>
          <p:nvPr userDrawn="1"/>
        </p:nvSpPr>
        <p:spPr bwMode="auto">
          <a:xfrm>
            <a:off x="0" y="1809367"/>
            <a:ext cx="4247515" cy="352425"/>
          </a:xfrm>
          <a:prstGeom prst="rect">
            <a:avLst/>
          </a:prstGeom>
          <a:solidFill>
            <a:srgbClr val="1F3244"/>
          </a:solidFill>
          <a:ln w="9525">
            <a:noFill/>
            <a:miter lim="800000"/>
            <a:headEnd/>
            <a:tailEnd/>
          </a:ln>
        </p:spPr>
        <p:txBody>
          <a:bodyPr rot="0" vert="horz" wrap="square" lIns="91440" tIns="45720" rIns="91440" bIns="45720" anchor="ctr" anchorCtr="0">
            <a:noAutofit/>
          </a:bodyPr>
          <a:lstStyle/>
          <a:p>
            <a:pPr algn="ctr" hangingPunct="0">
              <a:spcBef>
                <a:spcPts val="0"/>
              </a:spcBef>
              <a:spcAft>
                <a:spcPts val="200"/>
              </a:spcAft>
            </a:pPr>
            <a:r>
              <a:rPr lang="en-GB" sz="1800" b="0" kern="0" dirty="0">
                <a:solidFill>
                  <a:srgbClr val="FFFFFF"/>
                </a:solidFill>
                <a:effectLst/>
                <a:latin typeface="Arial" panose="020B0604020202020204" pitchFamily="34" charset="0"/>
                <a:ea typeface="Times New Roman" panose="02020603050405020304" pitchFamily="18" charset="0"/>
              </a:rPr>
              <a:t>HIAS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
        <p:nvSpPr>
          <p:cNvPr id="8" name="Text Box 1093077983">
            <a:extLst>
              <a:ext uri="{FF2B5EF4-FFF2-40B4-BE49-F238E27FC236}">
                <a16:creationId xmlns:a16="http://schemas.microsoft.com/office/drawing/2014/main" id="{C7A85B47-2BD8-6747-DF3F-AC979F4B1CF4}"/>
              </a:ext>
            </a:extLst>
          </p:cNvPr>
          <p:cNvSpPr txBox="1">
            <a:spLocks/>
          </p:cNvSpPr>
          <p:nvPr userDrawn="1"/>
        </p:nvSpPr>
        <p:spPr>
          <a:xfrm>
            <a:off x="10103160" y="6221904"/>
            <a:ext cx="1539240"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r>
              <a:rPr lang="en-GB" sz="1600" b="1" dirty="0">
                <a:solidFill>
                  <a:srgbClr val="1F3244"/>
                </a:solidFill>
                <a:effectLst/>
                <a:latin typeface="Arial" panose="020B0604020202020204" pitchFamily="34" charset="0"/>
                <a:ea typeface="Calibri" panose="020F0502020204030204" pitchFamily="34" charset="0"/>
                <a:cs typeface="Arial" panose="020B0604020202020204" pitchFamily="34" charset="0"/>
              </a:rPr>
              <a:t>hants.gov.uk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164807-8B4E-3DC7-32FE-12D4F98A331C}"/>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descr="A blue and white sign with white text&#10;&#10;Description automatically generated">
            <a:extLst>
              <a:ext uri="{FF2B5EF4-FFF2-40B4-BE49-F238E27FC236}">
                <a16:creationId xmlns:a16="http://schemas.microsoft.com/office/drawing/2014/main" id="{9F0E0B87-8A9B-5BAC-E877-2BD87171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00" y="540000"/>
            <a:ext cx="1886400" cy="962064"/>
          </a:xfrm>
          <a:prstGeom prst="rect">
            <a:avLst/>
          </a:prstGeom>
        </p:spPr>
      </p:pic>
    </p:spTree>
    <p:extLst>
      <p:ext uri="{BB962C8B-B14F-4D97-AF65-F5344CB8AC3E}">
        <p14:creationId xmlns:p14="http://schemas.microsoft.com/office/powerpoint/2010/main" val="90677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DCD4B-9579-2C52-D611-08CAEF62B801}"/>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 Box 1093077983">
            <a:extLst>
              <a:ext uri="{FF2B5EF4-FFF2-40B4-BE49-F238E27FC236}">
                <a16:creationId xmlns:a16="http://schemas.microsoft.com/office/drawing/2014/main" id="{933E6601-BE5E-F407-0883-C0A9A9634EFF}"/>
              </a:ext>
            </a:extLst>
          </p:cNvPr>
          <p:cNvSpPr txBox="1">
            <a:spLocks/>
          </p:cNvSpPr>
          <p:nvPr userDrawn="1"/>
        </p:nvSpPr>
        <p:spPr>
          <a:xfrm>
            <a:off x="10103159" y="6221904"/>
            <a:ext cx="1735093"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fld id="{3C00743A-6E6A-4BD9-A12C-3C6F1E13A3EC}" type="slidenum">
              <a:rPr lang="en-GB" sz="1000" smtClean="0">
                <a:effectLst/>
                <a:latin typeface="Arial" panose="020B0604020202020204" pitchFamily="34" charset="0"/>
                <a:ea typeface="Calibri" panose="020F0502020204030204" pitchFamily="34" charset="0"/>
                <a:cs typeface="Arial" panose="020B0604020202020204" pitchFamily="34" charset="0"/>
              </a:rPr>
              <a:t>‹#›</a:t>
            </a:fld>
            <a:endParaRPr lang="en-GB"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 Box 2">
            <a:extLst>
              <a:ext uri="{FF2B5EF4-FFF2-40B4-BE49-F238E27FC236}">
                <a16:creationId xmlns:a16="http://schemas.microsoft.com/office/drawing/2014/main" id="{6EE4010D-EACE-FF98-9501-2254F2203C60}"/>
              </a:ext>
            </a:extLst>
          </p:cNvPr>
          <p:cNvSpPr txBox="1">
            <a:spLocks noChangeArrowheads="1"/>
          </p:cNvSpPr>
          <p:nvPr userDrawn="1"/>
        </p:nvSpPr>
        <p:spPr bwMode="auto">
          <a:xfrm>
            <a:off x="0" y="180001"/>
            <a:ext cx="4247515" cy="288000"/>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200" b="0" kern="0" dirty="0">
                <a:solidFill>
                  <a:srgbClr val="FFFFFF"/>
                </a:solidFill>
                <a:effectLst/>
                <a:latin typeface="Arial" panose="020B0604020202020204" pitchFamily="34" charset="0"/>
                <a:ea typeface="Times New Roman" panose="02020603050405020304" pitchFamily="18" charset="0"/>
              </a:rPr>
              <a:t>HIAS OPEN RESOURCE</a:t>
            </a:r>
            <a:endParaRPr lang="en-GB" sz="12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9966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429AD6"/>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345224742"/>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C6E16-C334-E330-F909-4B7912483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CB8C42-0D4C-2932-2835-80DFF2EFC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37DF9-DBF0-EE45-7175-EB54B2E1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8C7C3-2E19-4984-A90F-A1CE91F7A559}" type="datetimeFigureOut">
              <a:rPr lang="en-GB" smtClean="0"/>
              <a:t>22/05/2025</a:t>
            </a:fld>
            <a:endParaRPr lang="en-GB"/>
          </a:p>
        </p:txBody>
      </p:sp>
      <p:sp>
        <p:nvSpPr>
          <p:cNvPr id="5" name="Footer Placeholder 4">
            <a:extLst>
              <a:ext uri="{FF2B5EF4-FFF2-40B4-BE49-F238E27FC236}">
                <a16:creationId xmlns:a16="http://schemas.microsoft.com/office/drawing/2014/main" id="{F4AA0626-62DD-32E8-C3B7-B7F25BB4A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7405B-7C57-D0CA-A898-0F99039AF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0B187-6E23-47C3-BFC7-E3738DBB3BE4}" type="slidenum">
              <a:rPr lang="en-GB" smtClean="0"/>
              <a:t>‹#›</a:t>
            </a:fld>
            <a:endParaRPr lang="en-GB"/>
          </a:p>
        </p:txBody>
      </p:sp>
    </p:spTree>
    <p:extLst>
      <p:ext uri="{BB962C8B-B14F-4D97-AF65-F5344CB8AC3E}">
        <p14:creationId xmlns:p14="http://schemas.microsoft.com/office/powerpoint/2010/main" val="405885444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d2tic4wvo1iusb.cloudfront.net/production/eef-guidance-reports/literacy-ks3-ks4/EEF_KS3_KS4_LITERACY_GUIDANCE.pdf?v=1746782922"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hyperlink" Target="https://geography.hias.hants.gov.uk/course/view.php?id=159" TargetMode="External"/><Relationship Id="rId13" Type="http://schemas.openxmlformats.org/officeDocument/2006/relationships/hyperlink" Target="https://art.hias.hants.gov.uk/course/view.php?id=35" TargetMode="External"/><Relationship Id="rId18" Type="http://schemas.openxmlformats.org/officeDocument/2006/relationships/hyperlink" Target="https://hias-moodle.mylearningapp.com/course/view.php?id=176" TargetMode="External"/><Relationship Id="rId3" Type="http://schemas.openxmlformats.org/officeDocument/2006/relationships/hyperlink" Target="mailto:htlcdev@hants.gov.uk" TargetMode="External"/><Relationship Id="rId7" Type="http://schemas.openxmlformats.org/officeDocument/2006/relationships/hyperlink" Target="https://science.hias.hants.gov.uk/course/view.php?id=155" TargetMode="External"/><Relationship Id="rId12" Type="http://schemas.openxmlformats.org/officeDocument/2006/relationships/hyperlink" Target="https://computing.hias.hants.gov.uk/course/view.php?id=43" TargetMode="External"/><Relationship Id="rId17" Type="http://schemas.openxmlformats.org/officeDocument/2006/relationships/hyperlink" Target="https://sen.hias.hants.gov.uk/course/view.php?id=5" TargetMode="External"/><Relationship Id="rId2" Type="http://schemas.openxmlformats.org/officeDocument/2006/relationships/hyperlink" Target="mailto:Joanna.Kenyon@hants.gov.uk" TargetMode="External"/><Relationship Id="rId16" Type="http://schemas.openxmlformats.org/officeDocument/2006/relationships/hyperlink" Target="https://hias-moodle.mylearningapp.com/course/view.php?id=223" TargetMode="External"/><Relationship Id="rId1" Type="http://schemas.openxmlformats.org/officeDocument/2006/relationships/slideLayout" Target="../slideLayouts/slideLayout2.xml"/><Relationship Id="rId6" Type="http://schemas.openxmlformats.org/officeDocument/2006/relationships/hyperlink" Target="https://maths.hias.hants.gov.uk/course/view.php?id=218" TargetMode="External"/><Relationship Id="rId11" Type="http://schemas.openxmlformats.org/officeDocument/2006/relationships/hyperlink" Target="https://leadership.hias.hants.gov.uk/course/view.php?id=144" TargetMode="External"/><Relationship Id="rId5" Type="http://schemas.openxmlformats.org/officeDocument/2006/relationships/hyperlink" Target="https://english.hias.hants.gov.uk/course/view.php?id=740" TargetMode="External"/><Relationship Id="rId15" Type="http://schemas.openxmlformats.org/officeDocument/2006/relationships/hyperlink" Target="https://assessment.hias.hants.gov.uk/course/view.php?id=20" TargetMode="External"/><Relationship Id="rId10" Type="http://schemas.openxmlformats.org/officeDocument/2006/relationships/hyperlink" Target="https://history.hias.hants.gov.uk/course/view.php?id=91" TargetMode="External"/><Relationship Id="rId19" Type="http://schemas.openxmlformats.org/officeDocument/2006/relationships/hyperlink" Target="https://languages.hias.hants.gov.uk/course/view.php?id=3" TargetMode="External"/><Relationship Id="rId4" Type="http://schemas.openxmlformats.org/officeDocument/2006/relationships/hyperlink" Target="https://hias-moodle.mylearningapp.com/mod/page/view.php?id=481" TargetMode="External"/><Relationship Id="rId9" Type="http://schemas.openxmlformats.org/officeDocument/2006/relationships/hyperlink" Target="https://re.hias.hants.gov.uk/course/view.php?id=118" TargetMode="External"/><Relationship Id="rId14" Type="http://schemas.openxmlformats.org/officeDocument/2006/relationships/hyperlink" Target="https://designandtechnology.hias.hants.gov.uk/course/view.php?id=3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7IuG-JSuBWw&amp;list=PLXjcCX3hH9LUJ2rOfYcKkkUkH898128VQ&amp;index=3" TargetMode="External"/><Relationship Id="rId2" Type="http://schemas.openxmlformats.org/officeDocument/2006/relationships/hyperlink" Target="https://www.gov.uk/government/publications/supporting-all-readers-in-secondary-schoo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www.satspapers.org/SATs%20papers/2016%20onwards/2018%20reading/STA187968e_2018_ks2_English_reading_Reading_booklet.pdf.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atspapers.org/SATs%20papers/2016%20onwards/2019readingsats/STA198211e_2019_ks2_English_reading_Reading_booklet.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atspapers.org/SATs%20papers/2016%20onwards/2016%20Reading/2016_ks2_Englishreading_readingbooklet_26012016_PDFA.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350FEB-D083-DEAD-7C75-A94DD4D45FB3}"/>
              </a:ext>
            </a:extLst>
          </p:cNvPr>
          <p:cNvSpPr txBox="1"/>
          <p:nvPr/>
        </p:nvSpPr>
        <p:spPr>
          <a:xfrm>
            <a:off x="900000" y="4608000"/>
            <a:ext cx="7393119" cy="830997"/>
          </a:xfrm>
          <a:prstGeom prst="rect">
            <a:avLst/>
          </a:prstGeom>
          <a:noFill/>
        </p:spPr>
        <p:txBody>
          <a:bodyPr wrap="square" rtlCol="0">
            <a:spAutoFit/>
          </a:bodyPr>
          <a:lstStyle/>
          <a:p>
            <a:pPr>
              <a:lnSpc>
                <a:spcPct val="100000"/>
              </a:lnSpc>
              <a:spcBef>
                <a:spcPts val="0"/>
              </a:spcBef>
            </a:pPr>
            <a:r>
              <a:rPr lang="en-GB" sz="16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Joanna Kenyon</a:t>
            </a:r>
            <a:endParaRPr lang="en-GB" sz="16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n-GB"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May 2025</a:t>
            </a:r>
          </a:p>
          <a:p>
            <a:pPr>
              <a:lnSpc>
                <a:spcPct val="100000"/>
              </a:lnSpc>
              <a:spcBef>
                <a:spcPts val="0"/>
              </a:spcBef>
            </a:pPr>
            <a:r>
              <a:rPr lang="en-GB" sz="16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Final version</a:t>
            </a:r>
            <a:endParaRPr lang="en-GB" sz="16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739687-9660-C01A-4536-790D0D81CB6E}"/>
              </a:ext>
            </a:extLst>
          </p:cNvPr>
          <p:cNvSpPr txBox="1"/>
          <p:nvPr/>
        </p:nvSpPr>
        <p:spPr>
          <a:xfrm>
            <a:off x="900000" y="2808000"/>
            <a:ext cx="10083686" cy="1107996"/>
          </a:xfrm>
          <a:prstGeom prst="rect">
            <a:avLst/>
          </a:prstGeom>
          <a:noFill/>
        </p:spPr>
        <p:txBody>
          <a:bodyPr wrap="square" rtlCol="0">
            <a:spAutoFit/>
          </a:bodyPr>
          <a:lstStyle/>
          <a:p>
            <a:pPr>
              <a:lnSpc>
                <a:spcPct val="100000"/>
              </a:lnSpc>
              <a:spcBef>
                <a:spcPts val="0"/>
              </a:spcBef>
              <a:spcAft>
                <a:spcPts val="0"/>
              </a:spcAft>
            </a:pPr>
            <a:r>
              <a:rPr lang="en-GB" sz="2600" b="1" dirty="0">
                <a:latin typeface="Arial" panose="020B0604020202020204" pitchFamily="34" charset="0"/>
                <a:ea typeface="Times New Roman" panose="02020603050405020304" pitchFamily="18" charset="0"/>
                <a:cs typeface="Arial" panose="020B0604020202020204" pitchFamily="34" charset="0"/>
              </a:rPr>
              <a:t>The challenge jump between primary and secondary</a:t>
            </a:r>
            <a:endParaRPr lang="en-GB"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tabLst>
                <a:tab pos="2865755" algn="ctr"/>
                <a:tab pos="5731510" algn="r"/>
                <a:tab pos="457200" algn="l"/>
              </a:tabLs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00000"/>
              </a:lnSpc>
              <a:spcBef>
                <a:spcPts val="0"/>
              </a:spcBef>
              <a:spcAft>
                <a:spcPts val="0"/>
              </a:spcAft>
              <a:tabLst>
                <a:tab pos="2865755" algn="ctr"/>
                <a:tab pos="5731510" algn="r"/>
                <a:tab pos="457200" algn="l"/>
              </a:tabLst>
            </a:pPr>
            <a:r>
              <a:rPr lang="en-GB" sz="2000" b="1"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Supporting all readers in the secondary school</a:t>
            </a:r>
          </a:p>
        </p:txBody>
      </p:sp>
    </p:spTree>
    <p:extLst>
      <p:ext uri="{BB962C8B-B14F-4D97-AF65-F5344CB8AC3E}">
        <p14:creationId xmlns:p14="http://schemas.microsoft.com/office/powerpoint/2010/main" val="424721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DB67-D8E3-2715-9CA4-76E308517155}"/>
              </a:ext>
            </a:extLst>
          </p:cNvPr>
          <p:cNvSpPr txBox="1">
            <a:spLocks/>
          </p:cNvSpPr>
          <p:nvPr/>
        </p:nvSpPr>
        <p:spPr>
          <a:xfrm>
            <a:off x="685845" y="776613"/>
            <a:ext cx="10667955" cy="8968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88CE"/>
                </a:solidFill>
                <a:latin typeface="Arial" panose="020B0604020202020204" pitchFamily="34" charset="0"/>
                <a:cs typeface="Arial" panose="020B0604020202020204" pitchFamily="34" charset="0"/>
              </a:rPr>
              <a:t>We want…</a:t>
            </a:r>
          </a:p>
        </p:txBody>
      </p:sp>
      <p:sp>
        <p:nvSpPr>
          <p:cNvPr id="3" name="Content Placeholder 2">
            <a:extLst>
              <a:ext uri="{FF2B5EF4-FFF2-40B4-BE49-F238E27FC236}">
                <a16:creationId xmlns:a16="http://schemas.microsoft.com/office/drawing/2014/main" id="{AAA027B7-F198-BC8C-DF6E-475BCF071A98}"/>
              </a:ext>
            </a:extLst>
          </p:cNvPr>
          <p:cNvSpPr txBox="1">
            <a:spLocks/>
          </p:cNvSpPr>
          <p:nvPr/>
        </p:nvSpPr>
        <p:spPr>
          <a:xfrm>
            <a:off x="602855" y="1851196"/>
            <a:ext cx="4466063" cy="39483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Arial" panose="020B0604020202020204" pitchFamily="34" charset="0"/>
                <a:cs typeface="Arial" panose="020B0604020202020204" pitchFamily="34" charset="0"/>
              </a:rPr>
              <a:t>Students to be taught and supported to read complex text that will move them forward, both in their subject studies and in their reading</a:t>
            </a:r>
          </a:p>
          <a:p>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Teachers to include challenging reading material in their lessons</a:t>
            </a:r>
          </a:p>
          <a:p>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Plenty of opportunities to read challenging material in supportive and meaningful contexts in lessons, every day</a:t>
            </a:r>
            <a:endParaRPr lang="en-GB"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1E9E04E-5BF4-F1B2-1B15-19D217BAADA1}"/>
              </a:ext>
            </a:extLst>
          </p:cNvPr>
          <p:cNvPicPr>
            <a:picLocks noChangeAspect="1"/>
          </p:cNvPicPr>
          <p:nvPr/>
        </p:nvPicPr>
        <p:blipFill>
          <a:blip r:embed="rId2"/>
          <a:stretch>
            <a:fillRect/>
          </a:stretch>
        </p:blipFill>
        <p:spPr>
          <a:xfrm>
            <a:off x="5068918" y="776613"/>
            <a:ext cx="1977788" cy="2766822"/>
          </a:xfrm>
          <a:prstGeom prst="rect">
            <a:avLst/>
          </a:prstGeom>
          <a:ln>
            <a:noFill/>
          </a:ln>
          <a:effectLst>
            <a:outerShdw blurRad="292100" dist="139700" dir="2700000" algn="tl" rotWithShape="0">
              <a:srgbClr val="333333">
                <a:alpha val="65000"/>
              </a:srgbClr>
            </a:outerShdw>
          </a:effectLst>
        </p:spPr>
      </p:pic>
      <p:pic>
        <p:nvPicPr>
          <p:cNvPr id="5" name="Content Placeholder 4">
            <a:extLst>
              <a:ext uri="{FF2B5EF4-FFF2-40B4-BE49-F238E27FC236}">
                <a16:creationId xmlns:a16="http://schemas.microsoft.com/office/drawing/2014/main" id="{B90A0FEE-07CF-384D-C2FB-04A36E75C898}"/>
              </a:ext>
            </a:extLst>
          </p:cNvPr>
          <p:cNvPicPr>
            <a:picLocks noChangeAspect="1"/>
          </p:cNvPicPr>
          <p:nvPr/>
        </p:nvPicPr>
        <p:blipFill>
          <a:blip r:embed="rId3"/>
          <a:stretch>
            <a:fillRect/>
          </a:stretch>
        </p:blipFill>
        <p:spPr>
          <a:xfrm>
            <a:off x="7134169" y="1092366"/>
            <a:ext cx="4895395" cy="238960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BC2D4A4-0B02-54BD-394C-D77314342305}"/>
              </a:ext>
            </a:extLst>
          </p:cNvPr>
          <p:cNvPicPr>
            <a:picLocks noChangeAspect="1"/>
          </p:cNvPicPr>
          <p:nvPr/>
        </p:nvPicPr>
        <p:blipFill>
          <a:blip r:embed="rId4"/>
          <a:stretch>
            <a:fillRect/>
          </a:stretch>
        </p:blipFill>
        <p:spPr>
          <a:xfrm>
            <a:off x="5009891" y="3646265"/>
            <a:ext cx="7019673" cy="2569688"/>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80C883EC-215E-C991-D59C-3EDB0D7D3C02}"/>
              </a:ext>
            </a:extLst>
          </p:cNvPr>
          <p:cNvSpPr/>
          <p:nvPr/>
        </p:nvSpPr>
        <p:spPr>
          <a:xfrm>
            <a:off x="10329318" y="1136431"/>
            <a:ext cx="1700246" cy="2411677"/>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856886A-546A-3466-699C-FBB99652148A}"/>
              </a:ext>
            </a:extLst>
          </p:cNvPr>
          <p:cNvSpPr/>
          <p:nvPr/>
        </p:nvSpPr>
        <p:spPr>
          <a:xfrm>
            <a:off x="6791291" y="3691003"/>
            <a:ext cx="1728192" cy="2591094"/>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C9A2BEE-91D4-974A-F4A2-7A5BC3DD7D50}"/>
              </a:ext>
            </a:extLst>
          </p:cNvPr>
          <p:cNvSpPr txBox="1"/>
          <p:nvPr/>
        </p:nvSpPr>
        <p:spPr>
          <a:xfrm>
            <a:off x="7443584" y="6326835"/>
            <a:ext cx="6256750" cy="261610"/>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hlinkClick r:id="rId5"/>
              </a:rPr>
              <a:t>EEF_KS3_KS4_LITERACY_GUIDANCE.pdf</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80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623A4-FD65-B0FD-0605-71E977F431BD}"/>
              </a:ext>
            </a:extLst>
          </p:cNvPr>
          <p:cNvSpPr txBox="1"/>
          <p:nvPr/>
        </p:nvSpPr>
        <p:spPr>
          <a:xfrm>
            <a:off x="540000" y="900000"/>
            <a:ext cx="10789920" cy="5262979"/>
          </a:xfrm>
          <a:prstGeom prst="rect">
            <a:avLst/>
          </a:prstGeom>
          <a:noFill/>
        </p:spPr>
        <p:txBody>
          <a:bodyPr wrap="square">
            <a:spAutoFit/>
          </a:bodyPr>
          <a:lstStyle/>
          <a:p>
            <a:pPr>
              <a:tabLst>
                <a:tab pos="2865755" algn="ctr"/>
                <a:tab pos="5731510" algn="r"/>
              </a:tabLst>
            </a:pPr>
            <a:r>
              <a:rPr lang="en-GB" b="1" dirty="0">
                <a:solidFill>
                  <a:srgbClr val="0088CE"/>
                </a:solidFill>
                <a:latin typeface="Arial" panose="020B0604020202020204" pitchFamily="34" charset="0"/>
                <a:cs typeface="Arial" panose="020B0604020202020204" pitchFamily="34" charset="0"/>
              </a:rPr>
              <a:t>HIAS English Team</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Please contact Joanna Kenyon </a:t>
            </a:r>
            <a:r>
              <a:rPr lang="en-GB" sz="1200" dirty="0">
                <a:latin typeface="Arial" panose="020B0604020202020204" pitchFamily="34" charset="0"/>
                <a:cs typeface="Arial" panose="020B0604020202020204" pitchFamily="34" charset="0"/>
                <a:hlinkClick r:id="rId2"/>
              </a:rPr>
              <a:t>Joanna.Kenyon@hants.gov.uk</a:t>
            </a:r>
            <a:r>
              <a:rPr lang="en-GB" sz="1200" dirty="0">
                <a:latin typeface="Arial" panose="020B0604020202020204" pitchFamily="34" charset="0"/>
                <a:cs typeface="Arial" panose="020B0604020202020204" pitchFamily="34" charset="0"/>
              </a:rPr>
              <a:t> for support with secondary reading, whole school literacy and English. </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For further details on the full range of services available please contact us using the following email: </a:t>
            </a:r>
            <a:r>
              <a:rPr lang="en-GB" sz="1200" dirty="0">
                <a:latin typeface="Arial" panose="020B0604020202020204" pitchFamily="34" charset="0"/>
                <a:cs typeface="Arial" panose="020B0604020202020204" pitchFamily="34" charset="0"/>
                <a:hlinkClick r:id="rId3"/>
              </a:rPr>
              <a:t>htlcdev@hants.gov.uk</a:t>
            </a: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b="1" dirty="0">
                <a:solidFill>
                  <a:srgbClr val="0088CE"/>
                </a:solidFill>
                <a:latin typeface="Arial" panose="020B0604020202020204" pitchFamily="34" charset="0"/>
                <a:cs typeface="Arial" panose="020B0604020202020204" pitchFamily="34" charset="0"/>
              </a:rPr>
              <a:t>Upcoming Courses</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Keep up-to-date with our learning opportunities for each subject through our Upcoming Course pages linked below. To browse the full catalogue of learning offers, visit our new Learning Zone. Full details of how to access the site to make a booking are provided </a:t>
            </a:r>
            <a:r>
              <a:rPr lang="en-GB" sz="1200" dirty="0">
                <a:latin typeface="Arial" panose="020B0604020202020204" pitchFamily="34" charset="0"/>
                <a:cs typeface="Arial" panose="020B0604020202020204" pitchFamily="34" charset="0"/>
                <a:hlinkClick r:id="rId4"/>
              </a:rPr>
              <a:t>here</a:t>
            </a:r>
            <a:r>
              <a:rPr lang="en-GB" sz="1200" dirty="0">
                <a:latin typeface="Arial" panose="020B0604020202020204" pitchFamily="34" charset="0"/>
                <a:cs typeface="Arial" panose="020B0604020202020204" pitchFamily="34" charset="0"/>
              </a:rPr>
              <a:t>.</a:t>
            </a:r>
          </a:p>
          <a:p>
            <a:pPr>
              <a:tabLst>
                <a:tab pos="2865755" algn="ctr"/>
                <a:tab pos="5731510" algn="r"/>
              </a:tabLst>
            </a:pPr>
            <a:r>
              <a:rPr lang="en-GB" sz="1200" dirty="0">
                <a:latin typeface="Arial" panose="020B0604020202020204" pitchFamily="34" charset="0"/>
                <a:cs typeface="Arial" panose="020B0604020202020204" pitchFamily="34" charset="0"/>
              </a:rPr>
              <a:t> </a:t>
            </a: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5"/>
              </a:rPr>
              <a:t>English</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6"/>
              </a:rPr>
              <a:t>Maths</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7"/>
              </a:rPr>
              <a:t>Science</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8"/>
              </a:rPr>
              <a:t>Geography</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9"/>
              </a:rPr>
              <a:t>RE</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0"/>
              </a:rPr>
              <a:t>History</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1"/>
              </a:rPr>
              <a:t>Leadership</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2"/>
              </a:rPr>
              <a:t>Computing</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3"/>
              </a:rPr>
              <a:t>Art</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4"/>
              </a:rPr>
              <a:t>D&amp;T</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5"/>
              </a:rPr>
              <a:t>Assessment</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6"/>
              </a:rPr>
              <a:t>Support Staff</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7"/>
              </a:rPr>
              <a:t>SEN</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8"/>
              </a:rPr>
              <a:t>TED</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9"/>
              </a:rPr>
              <a:t>MFL</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6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3FCF5F-FF63-E57C-3189-BACAAF75DD8D}"/>
              </a:ext>
            </a:extLst>
          </p:cNvPr>
          <p:cNvSpPr txBox="1"/>
          <p:nvPr/>
        </p:nvSpPr>
        <p:spPr>
          <a:xfrm>
            <a:off x="540000" y="900000"/>
            <a:ext cx="10779760" cy="3508653"/>
          </a:xfrm>
          <a:prstGeom prst="rect">
            <a:avLst/>
          </a:prstGeom>
          <a:noFill/>
        </p:spPr>
        <p:txBody>
          <a:bodyPr wrap="square">
            <a:spAutoFit/>
          </a:bodyPr>
          <a:lstStyle/>
          <a:p>
            <a:pPr>
              <a:tabLst>
                <a:tab pos="2865755" algn="ctr"/>
                <a:tab pos="5731510" algn="r"/>
              </a:tabLst>
            </a:pPr>
            <a:r>
              <a:rPr lang="en-GB" b="1" dirty="0">
                <a:solidFill>
                  <a:srgbClr val="0088CE"/>
                </a:solidFill>
                <a:effectLst/>
                <a:latin typeface="Arial" panose="020B0604020202020204" pitchFamily="34" charset="0"/>
                <a:ea typeface="Calibri" panose="020F0502020204030204" pitchFamily="34" charset="0"/>
                <a:cs typeface="Arial" panose="020B0604020202020204" pitchFamily="34" charset="0"/>
              </a:rPr>
              <a:t>Terms and conditions</a:t>
            </a:r>
            <a:endParaRPr lang="en-GB" b="1" dirty="0">
              <a:effectLst/>
              <a:latin typeface="Arial" panose="020B0604020202020204" pitchFamily="34" charset="0"/>
              <a:ea typeface="Calibri" panose="020F0502020204030204" pitchFamily="34" charset="0"/>
              <a:cs typeface="Arial" panose="020B0604020202020204" pitchFamily="34" charset="0"/>
            </a:endParaRP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tabLst>
                <a:tab pos="2865755" algn="ctr"/>
                <a:tab pos="5731510" algn="r"/>
              </a:tabLst>
            </a:pPr>
            <a:r>
              <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rPr>
              <a:t>Terms of </a:t>
            </a:r>
            <a:r>
              <a:rPr lang="en-GB" sz="1200" b="1" dirty="0">
                <a:solidFill>
                  <a:srgbClr val="0088CE"/>
                </a:solidFill>
                <a:latin typeface="Arial" panose="020B0604020202020204" pitchFamily="34" charset="0"/>
                <a:ea typeface="Calibri" panose="020F0502020204030204" pitchFamily="34" charset="0"/>
                <a:cs typeface="Arial" panose="020B0604020202020204" pitchFamily="34" charset="0"/>
              </a:rPr>
              <a:t>Use</a:t>
            </a:r>
            <a:endPar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endParaRP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This file is for personal or classroom use only. By using it, you agree that you will not copy or reproduce this file except for your own personal, non-commercial use. HIAS have the right to modify the terms of this agreement at any time; the modification will be effective immediately and shall replace all prior agreements. </a:t>
            </a: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tabLst>
                <a:tab pos="2865755" algn="ctr"/>
                <a:tab pos="5731510" algn="r"/>
              </a:tabLst>
            </a:pPr>
            <a:r>
              <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rPr>
              <a:t>You are welcome to:</a:t>
            </a:r>
            <a:endParaRPr lang="en-GB" sz="1200" dirty="0">
              <a:solidFill>
                <a:srgbClr val="0088CE"/>
              </a:solidFill>
              <a:effectLst/>
              <a:latin typeface="Arial" panose="020B0604020202020204" pitchFamily="34" charset="0"/>
              <a:ea typeface="Calibri" panose="020F0502020204030204" pitchFamily="34" charset="0"/>
              <a:cs typeface="Arial" panose="020B0604020202020204" pitchFamily="34" charset="0"/>
            </a:endParaRP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download this resource</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save this resource on your computer</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print as many copies as you would like to use in your school</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amend this electronic resource so long as you acknowledge its source and do not share as your own work.</a:t>
            </a: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tabLst>
                <a:tab pos="2865755" algn="ctr"/>
                <a:tab pos="5731510" algn="r"/>
              </a:tabLst>
            </a:pPr>
            <a:r>
              <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rPr>
              <a:t>You may not:</a:t>
            </a:r>
            <a:endParaRPr lang="en-GB" sz="1200" dirty="0">
              <a:solidFill>
                <a:srgbClr val="0088CE"/>
              </a:solidFill>
              <a:effectLst/>
              <a:latin typeface="Arial" panose="020B0604020202020204" pitchFamily="34" charset="0"/>
              <a:ea typeface="Calibri" panose="020F0502020204030204" pitchFamily="34" charset="0"/>
              <a:cs typeface="Arial" panose="020B0604020202020204" pitchFamily="34" charset="0"/>
            </a:endParaRP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claim this resource as your own</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sell or in any way profit from this resource</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store or distribute this resource on any other website or another location where others are able to electronically retrieve it</a:t>
            </a:r>
          </a:p>
          <a:p>
            <a:pPr marL="182563" lvl="0" indent="-182563" fontAlgn="base" hangingPunct="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email this resource to anyone outside your school or transmit it in any other fashion.</a:t>
            </a:r>
          </a:p>
        </p:txBody>
      </p:sp>
    </p:spTree>
    <p:extLst>
      <p:ext uri="{BB962C8B-B14F-4D97-AF65-F5344CB8AC3E}">
        <p14:creationId xmlns:p14="http://schemas.microsoft.com/office/powerpoint/2010/main" val="224238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020F39-62F7-873E-2676-3C9A1C83DCAF}"/>
              </a:ext>
            </a:extLst>
          </p:cNvPr>
          <p:cNvSpPr txBox="1"/>
          <p:nvPr/>
        </p:nvSpPr>
        <p:spPr>
          <a:xfrm>
            <a:off x="540000" y="900000"/>
            <a:ext cx="8554720" cy="3570208"/>
          </a:xfrm>
          <a:prstGeom prst="rect">
            <a:avLst/>
          </a:prstGeom>
          <a:noFill/>
        </p:spPr>
        <p:txBody>
          <a:bodyPr wrap="square">
            <a:spAutoFit/>
          </a:bodyPr>
          <a:lstStyle/>
          <a:p>
            <a:r>
              <a:rPr lang="en-GB" sz="2800" b="1" dirty="0">
                <a:solidFill>
                  <a:srgbClr val="0088CE"/>
                </a:solidFill>
                <a:latin typeface="Arial" panose="020B0604020202020204" pitchFamily="34" charset="0"/>
                <a:cs typeface="Arial" panose="020B0604020202020204" pitchFamily="34" charset="0"/>
              </a:rPr>
              <a:t>Overview</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This document contains…</a:t>
            </a:r>
          </a:p>
          <a:p>
            <a:r>
              <a:rPr lang="en-GB" dirty="0">
                <a:latin typeface="Arial" panose="020B0604020202020204" pitchFamily="34" charset="0"/>
                <a:cs typeface="Arial" panose="020B0604020202020204" pitchFamily="34" charset="0"/>
              </a:rPr>
              <a:t>Slides that could be used as part of a CPD sequence for teachers in school, supporting understanding of reading in secondary schools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Points to consider when using this resource</a:t>
            </a:r>
          </a:p>
          <a:p>
            <a:r>
              <a:rPr lang="en-GB" dirty="0">
                <a:latin typeface="Arial" panose="020B0604020202020204" pitchFamily="34" charset="0"/>
                <a:cs typeface="Arial" panose="020B0604020202020204" pitchFamily="34" charset="0"/>
              </a:rPr>
              <a:t>The resources in this series are intended as a companion piece to the DfE’s series of training videos and guidance </a:t>
            </a:r>
            <a:r>
              <a:rPr lang="en-GB" i="1" dirty="0">
                <a:latin typeface="Arial" panose="020B0604020202020204" pitchFamily="34" charset="0"/>
                <a:cs typeface="Arial" panose="020B0604020202020204" pitchFamily="34" charset="0"/>
                <a:hlinkClick r:id="rId2"/>
              </a:rPr>
              <a:t>Supporting all readers in secondary school</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providing additional detail. This resource expands on ideas shared in video 3, </a:t>
            </a:r>
            <a:r>
              <a:rPr lang="en-GB" i="1" dirty="0">
                <a:latin typeface="Arial" panose="020B0604020202020204" pitchFamily="34" charset="0"/>
                <a:cs typeface="Arial" panose="020B0604020202020204" pitchFamily="34" charset="0"/>
                <a:hlinkClick r:id="rId3"/>
              </a:rPr>
              <a:t>Reading in secondary students</a:t>
            </a:r>
            <a:r>
              <a:rPr lang="en-GB" dirty="0">
                <a:latin typeface="Arial" panose="020B0604020202020204" pitchFamily="34" charset="0"/>
                <a:cs typeface="Arial" panose="020B0604020202020204" pitchFamily="34" charset="0"/>
              </a:rPr>
              <a:t> and provides links to research.</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90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56EF5B9-A3EE-AABC-7A64-ACAFAAB6C665}"/>
              </a:ext>
            </a:extLst>
          </p:cNvPr>
          <p:cNvSpPr txBox="1">
            <a:spLocks/>
          </p:cNvSpPr>
          <p:nvPr/>
        </p:nvSpPr>
        <p:spPr>
          <a:xfrm>
            <a:off x="468085" y="62638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0088CE"/>
                </a:solidFill>
                <a:latin typeface="Arial" panose="020B0604020202020204" pitchFamily="34" charset="0"/>
                <a:cs typeface="Arial" panose="020B0604020202020204" pitchFamily="34" charset="0"/>
              </a:rPr>
              <a:t>The reading gap between primary and secondary school</a:t>
            </a:r>
          </a:p>
        </p:txBody>
      </p:sp>
      <p:graphicFrame>
        <p:nvGraphicFramePr>
          <p:cNvPr id="11" name="Content Placeholder 3">
            <a:extLst>
              <a:ext uri="{FF2B5EF4-FFF2-40B4-BE49-F238E27FC236}">
                <a16:creationId xmlns:a16="http://schemas.microsoft.com/office/drawing/2014/main" id="{F2F07C6F-45C5-4734-73C4-A2F0CC5875BE}"/>
              </a:ext>
            </a:extLst>
          </p:cNvPr>
          <p:cNvGraphicFramePr>
            <a:graphicFrameLocks/>
          </p:cNvGraphicFramePr>
          <p:nvPr>
            <p:extLst>
              <p:ext uri="{D42A27DB-BD31-4B8C-83A1-F6EECF244321}">
                <p14:modId xmlns:p14="http://schemas.microsoft.com/office/powerpoint/2010/main" val="538502893"/>
              </p:ext>
            </p:extLst>
          </p:nvPr>
        </p:nvGraphicFramePr>
        <p:xfrm>
          <a:off x="2510103" y="1511524"/>
          <a:ext cx="7150022" cy="3834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CF9A2413-5D91-90C2-6C8A-C3312DF50D33}"/>
              </a:ext>
            </a:extLst>
          </p:cNvPr>
          <p:cNvSpPr/>
          <p:nvPr/>
        </p:nvSpPr>
        <p:spPr>
          <a:xfrm>
            <a:off x="1513114" y="4900936"/>
            <a:ext cx="1547664" cy="14127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atin typeface="Arial" panose="020B0604020202020204" pitchFamily="34" charset="0"/>
                <a:cs typeface="Arial" panose="020B0604020202020204" pitchFamily="34" charset="0"/>
              </a:rPr>
              <a:t>Challenging academic curriculum</a:t>
            </a:r>
          </a:p>
        </p:txBody>
      </p:sp>
      <p:sp>
        <p:nvSpPr>
          <p:cNvPr id="13" name="Rectangle 12">
            <a:extLst>
              <a:ext uri="{FF2B5EF4-FFF2-40B4-BE49-F238E27FC236}">
                <a16:creationId xmlns:a16="http://schemas.microsoft.com/office/drawing/2014/main" id="{F1A90634-E8C7-8CF0-2487-FF04C127F066}"/>
              </a:ext>
            </a:extLst>
          </p:cNvPr>
          <p:cNvSpPr/>
          <p:nvPr/>
        </p:nvSpPr>
        <p:spPr>
          <a:xfrm>
            <a:off x="3417825" y="4900936"/>
            <a:ext cx="1536411" cy="14127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atin typeface="Arial" panose="020B0604020202020204" pitchFamily="34" charset="0"/>
                <a:cs typeface="Arial" panose="020B0604020202020204" pitchFamily="34" charset="0"/>
              </a:rPr>
              <a:t>Focus on subject disciplinary content</a:t>
            </a:r>
          </a:p>
        </p:txBody>
      </p:sp>
      <p:sp>
        <p:nvSpPr>
          <p:cNvPr id="14" name="Rectangle 13">
            <a:extLst>
              <a:ext uri="{FF2B5EF4-FFF2-40B4-BE49-F238E27FC236}">
                <a16:creationId xmlns:a16="http://schemas.microsoft.com/office/drawing/2014/main" id="{1D9C20B4-55A1-4322-388D-D57F649EDA6C}"/>
              </a:ext>
            </a:extLst>
          </p:cNvPr>
          <p:cNvSpPr/>
          <p:nvPr/>
        </p:nvSpPr>
        <p:spPr>
          <a:xfrm>
            <a:off x="5311282" y="4889278"/>
            <a:ext cx="1547664" cy="14127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atin typeface="Arial" panose="020B0604020202020204" pitchFamily="34" charset="0"/>
                <a:cs typeface="Arial" panose="020B0604020202020204" pitchFamily="34" charset="0"/>
              </a:rPr>
              <a:t>Increased reading demands of texts in use</a:t>
            </a:r>
          </a:p>
        </p:txBody>
      </p:sp>
      <p:sp>
        <p:nvSpPr>
          <p:cNvPr id="15" name="Rectangle 14">
            <a:extLst>
              <a:ext uri="{FF2B5EF4-FFF2-40B4-BE49-F238E27FC236}">
                <a16:creationId xmlns:a16="http://schemas.microsoft.com/office/drawing/2014/main" id="{CAAB9301-DFBF-03F5-EC9C-6EDBD7CE6989}"/>
              </a:ext>
            </a:extLst>
          </p:cNvPr>
          <p:cNvSpPr/>
          <p:nvPr/>
        </p:nvSpPr>
        <p:spPr>
          <a:xfrm>
            <a:off x="7216737" y="4915083"/>
            <a:ext cx="1547664" cy="14127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atin typeface="Arial" panose="020B0604020202020204" pitchFamily="34" charset="0"/>
                <a:cs typeface="Arial" panose="020B0604020202020204" pitchFamily="34" charset="0"/>
              </a:rPr>
              <a:t>Teachers may have limited literacy  training </a:t>
            </a:r>
          </a:p>
        </p:txBody>
      </p:sp>
      <p:sp>
        <p:nvSpPr>
          <p:cNvPr id="16" name="Rectangle 15">
            <a:extLst>
              <a:ext uri="{FF2B5EF4-FFF2-40B4-BE49-F238E27FC236}">
                <a16:creationId xmlns:a16="http://schemas.microsoft.com/office/drawing/2014/main" id="{F7C755A9-ABE9-A957-4749-AC006A94A03C}"/>
              </a:ext>
            </a:extLst>
          </p:cNvPr>
          <p:cNvSpPr/>
          <p:nvPr/>
        </p:nvSpPr>
        <p:spPr>
          <a:xfrm>
            <a:off x="9109450" y="4915083"/>
            <a:ext cx="1547664" cy="14127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atin typeface="Arial" panose="020B0604020202020204" pitchFamily="34" charset="0"/>
                <a:cs typeface="Arial" panose="020B0604020202020204" pitchFamily="34" charset="0"/>
              </a:rPr>
              <a:t>Different approaches to reading in different subjects</a:t>
            </a:r>
          </a:p>
        </p:txBody>
      </p:sp>
    </p:spTree>
    <p:extLst>
      <p:ext uri="{BB962C8B-B14F-4D97-AF65-F5344CB8AC3E}">
        <p14:creationId xmlns:p14="http://schemas.microsoft.com/office/powerpoint/2010/main" val="150999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E95149-5766-37C4-A100-D721533A3831}"/>
              </a:ext>
            </a:extLst>
          </p:cNvPr>
          <p:cNvPicPr>
            <a:picLocks noChangeAspect="1"/>
          </p:cNvPicPr>
          <p:nvPr/>
        </p:nvPicPr>
        <p:blipFill>
          <a:blip r:embed="rId2"/>
          <a:stretch>
            <a:fillRect/>
          </a:stretch>
        </p:blipFill>
        <p:spPr>
          <a:xfrm>
            <a:off x="5029199" y="169277"/>
            <a:ext cx="6875637" cy="585767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9114490-2179-2803-7287-344C9D3A6EA3}"/>
              </a:ext>
            </a:extLst>
          </p:cNvPr>
          <p:cNvSpPr txBox="1"/>
          <p:nvPr/>
        </p:nvSpPr>
        <p:spPr>
          <a:xfrm>
            <a:off x="119743" y="859971"/>
            <a:ext cx="4343400" cy="1384995"/>
          </a:xfrm>
          <a:prstGeom prst="rect">
            <a:avLst/>
          </a:prstGeom>
          <a:noFill/>
        </p:spPr>
        <p:txBody>
          <a:bodyPr wrap="square" rtlCol="0">
            <a:spAutoFit/>
          </a:bodyPr>
          <a:lstStyle/>
          <a:p>
            <a:r>
              <a:rPr lang="en-GB" sz="2800" b="1" dirty="0">
                <a:solidFill>
                  <a:srgbClr val="0088CE"/>
                </a:solidFill>
                <a:latin typeface="Arial" panose="020B0604020202020204" pitchFamily="34" charset="0"/>
                <a:cs typeface="Arial" panose="020B0604020202020204" pitchFamily="34" charset="0"/>
              </a:rPr>
              <a:t>Examples of texts and questions from KS2 papers</a:t>
            </a:r>
          </a:p>
        </p:txBody>
      </p:sp>
      <p:sp>
        <p:nvSpPr>
          <p:cNvPr id="6" name="TextBox 5">
            <a:extLst>
              <a:ext uri="{FF2B5EF4-FFF2-40B4-BE49-F238E27FC236}">
                <a16:creationId xmlns:a16="http://schemas.microsoft.com/office/drawing/2014/main" id="{2E474322-14C9-E4CB-223E-156B437F14A0}"/>
              </a:ext>
            </a:extLst>
          </p:cNvPr>
          <p:cNvSpPr txBox="1"/>
          <p:nvPr/>
        </p:nvSpPr>
        <p:spPr>
          <a:xfrm>
            <a:off x="5029199" y="6222958"/>
            <a:ext cx="6101442" cy="430887"/>
          </a:xfrm>
          <a:prstGeom prst="rect">
            <a:avLst/>
          </a:prstGeom>
          <a:noFill/>
        </p:spPr>
        <p:txBody>
          <a:bodyPr wrap="square">
            <a:spAutoFit/>
          </a:bodyPr>
          <a:lstStyle/>
          <a:p>
            <a:r>
              <a:rPr lang="en-GB" sz="1100" b="0" i="0" dirty="0">
                <a:solidFill>
                  <a:srgbClr val="424242"/>
                </a:solidFill>
                <a:effectLst/>
                <a:latin typeface="Arial" panose="020B0604020202020204" pitchFamily="34" charset="0"/>
                <a:cs typeface="Arial" panose="020B0604020202020204" pitchFamily="34" charset="0"/>
              </a:rPr>
              <a:t>Standards and Testing Agency. (2018). </a:t>
            </a:r>
            <a:r>
              <a:rPr lang="en-GB" sz="1100" b="0" i="1" dirty="0">
                <a:solidFill>
                  <a:srgbClr val="424242"/>
                </a:solidFill>
                <a:effectLst/>
                <a:latin typeface="Arial" panose="020B0604020202020204" pitchFamily="34" charset="0"/>
                <a:cs typeface="Arial" panose="020B0604020202020204" pitchFamily="34" charset="0"/>
              </a:rPr>
              <a:t>Key stage 2 tests: 2018 English reading test materials</a:t>
            </a:r>
            <a:r>
              <a:rPr lang="en-GB" sz="1100" b="0" i="0" dirty="0">
                <a:solidFill>
                  <a:srgbClr val="424242"/>
                </a:solidFill>
                <a:effectLst/>
                <a:latin typeface="Arial" panose="020B0604020202020204" pitchFamily="34" charset="0"/>
                <a:cs typeface="Arial" panose="020B0604020202020204" pitchFamily="34" charset="0"/>
              </a:rPr>
              <a:t>. Retrieved from </a:t>
            </a:r>
            <a:r>
              <a:rPr lang="en-GB" sz="1100" dirty="0">
                <a:hlinkClick r:id="rId3"/>
              </a:rPr>
              <a:t>2018 key stage 2 English reading: Reading booklet</a:t>
            </a:r>
            <a:endParaRPr lang="en-GB" sz="11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93D6CCC-8E33-D113-F08A-E2735CAE0F47}"/>
              </a:ext>
            </a:extLst>
          </p:cNvPr>
          <p:cNvPicPr>
            <a:picLocks noChangeAspect="1"/>
          </p:cNvPicPr>
          <p:nvPr/>
        </p:nvPicPr>
        <p:blipFill>
          <a:blip r:embed="rId4"/>
          <a:stretch>
            <a:fillRect/>
          </a:stretch>
        </p:blipFill>
        <p:spPr>
          <a:xfrm>
            <a:off x="121174" y="2321241"/>
            <a:ext cx="4624997" cy="111255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83E9B5A6-6D36-069A-1C86-587F8A377204}"/>
              </a:ext>
            </a:extLst>
          </p:cNvPr>
          <p:cNvSpPr txBox="1"/>
          <p:nvPr/>
        </p:nvSpPr>
        <p:spPr>
          <a:xfrm>
            <a:off x="228599" y="3672513"/>
            <a:ext cx="4517571" cy="2585323"/>
          </a:xfrm>
          <a:prstGeom prst="rect">
            <a:avLst/>
          </a:prstGeom>
          <a:solidFill>
            <a:schemeClr val="accent5">
              <a:lumMod val="20000"/>
              <a:lumOff val="80000"/>
            </a:schemeClr>
          </a:solidFill>
        </p:spPr>
        <p:txBody>
          <a:bodyPr wrap="square" rtlCol="0">
            <a:spAutoFit/>
          </a:bodyPr>
          <a:lstStyle/>
          <a:p>
            <a:r>
              <a:rPr lang="en-GB" dirty="0">
                <a:latin typeface="Arial" panose="020B0604020202020204" pitchFamily="34" charset="0"/>
                <a:cs typeface="Arial" panose="020B0604020202020204" pitchFamily="34" charset="0"/>
              </a:rPr>
              <a:t>This is an example of the most easily accessible level of text on the KS2 reading test papers. From the 2018 paper, this extract has a reading age of roughly 11-13 and is therefore generally intended to be accessible to most pupils; those pupils who pass the reading test are likely to have answered most of the questions on this text correctly. </a:t>
            </a:r>
          </a:p>
        </p:txBody>
      </p:sp>
    </p:spTree>
    <p:extLst>
      <p:ext uri="{BB962C8B-B14F-4D97-AF65-F5344CB8AC3E}">
        <p14:creationId xmlns:p14="http://schemas.microsoft.com/office/powerpoint/2010/main" val="296472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1A8B8-273D-A862-3EE9-4CFA472C1D3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AEE1C7-5DA9-675B-EE1C-AA470369058E}"/>
              </a:ext>
            </a:extLst>
          </p:cNvPr>
          <p:cNvSpPr txBox="1"/>
          <p:nvPr/>
        </p:nvSpPr>
        <p:spPr>
          <a:xfrm>
            <a:off x="119743" y="859971"/>
            <a:ext cx="4343400" cy="1384995"/>
          </a:xfrm>
          <a:prstGeom prst="rect">
            <a:avLst/>
          </a:prstGeom>
          <a:noFill/>
        </p:spPr>
        <p:txBody>
          <a:bodyPr wrap="square" rtlCol="0">
            <a:spAutoFit/>
          </a:bodyPr>
          <a:lstStyle/>
          <a:p>
            <a:r>
              <a:rPr lang="en-GB" sz="2800" b="1" dirty="0">
                <a:solidFill>
                  <a:srgbClr val="0088CE"/>
                </a:solidFill>
                <a:latin typeface="Arial" panose="020B0604020202020204" pitchFamily="34" charset="0"/>
                <a:cs typeface="Arial" panose="020B0604020202020204" pitchFamily="34" charset="0"/>
              </a:rPr>
              <a:t>Examples of texts and questions from KS2 papers</a:t>
            </a:r>
          </a:p>
        </p:txBody>
      </p:sp>
      <p:sp>
        <p:nvSpPr>
          <p:cNvPr id="6" name="TextBox 5">
            <a:extLst>
              <a:ext uri="{FF2B5EF4-FFF2-40B4-BE49-F238E27FC236}">
                <a16:creationId xmlns:a16="http://schemas.microsoft.com/office/drawing/2014/main" id="{7B6E6406-1055-D627-E72C-AF1E97A04746}"/>
              </a:ext>
            </a:extLst>
          </p:cNvPr>
          <p:cNvSpPr txBox="1"/>
          <p:nvPr/>
        </p:nvSpPr>
        <p:spPr>
          <a:xfrm>
            <a:off x="5029199" y="6222958"/>
            <a:ext cx="6101442" cy="430887"/>
          </a:xfrm>
          <a:prstGeom prst="rect">
            <a:avLst/>
          </a:prstGeom>
          <a:noFill/>
        </p:spPr>
        <p:txBody>
          <a:bodyPr wrap="square">
            <a:spAutoFit/>
          </a:bodyPr>
          <a:lstStyle/>
          <a:p>
            <a:r>
              <a:rPr lang="en-GB" sz="1100" b="0" i="0" dirty="0">
                <a:solidFill>
                  <a:srgbClr val="424242"/>
                </a:solidFill>
                <a:effectLst/>
                <a:latin typeface="Arial" panose="020B0604020202020204" pitchFamily="34" charset="0"/>
                <a:cs typeface="Arial" panose="020B0604020202020204" pitchFamily="34" charset="0"/>
              </a:rPr>
              <a:t>Standards and Testing Agency. (201</a:t>
            </a:r>
            <a:r>
              <a:rPr lang="en-GB" sz="1100" dirty="0">
                <a:solidFill>
                  <a:srgbClr val="424242"/>
                </a:solidFill>
                <a:latin typeface="Arial" panose="020B0604020202020204" pitchFamily="34" charset="0"/>
                <a:cs typeface="Arial" panose="020B0604020202020204" pitchFamily="34" charset="0"/>
              </a:rPr>
              <a:t>9</a:t>
            </a:r>
            <a:r>
              <a:rPr lang="en-GB" sz="1100" b="0" i="0" dirty="0">
                <a:solidFill>
                  <a:srgbClr val="424242"/>
                </a:solidFill>
                <a:effectLst/>
                <a:latin typeface="Arial" panose="020B0604020202020204" pitchFamily="34" charset="0"/>
                <a:cs typeface="Arial" panose="020B0604020202020204" pitchFamily="34" charset="0"/>
              </a:rPr>
              <a:t>). </a:t>
            </a:r>
            <a:r>
              <a:rPr lang="en-GB" sz="1100" b="0" i="1" dirty="0">
                <a:solidFill>
                  <a:srgbClr val="424242"/>
                </a:solidFill>
                <a:effectLst/>
                <a:latin typeface="Arial" panose="020B0604020202020204" pitchFamily="34" charset="0"/>
                <a:cs typeface="Arial" panose="020B0604020202020204" pitchFamily="34" charset="0"/>
              </a:rPr>
              <a:t>Key stage 2 tests: 2019 English reading test materials</a:t>
            </a:r>
            <a:r>
              <a:rPr lang="en-GB" sz="1100" b="0" i="0" dirty="0">
                <a:solidFill>
                  <a:srgbClr val="424242"/>
                </a:solidFill>
                <a:effectLst/>
                <a:latin typeface="Arial" panose="020B0604020202020204" pitchFamily="34" charset="0"/>
                <a:cs typeface="Arial" panose="020B0604020202020204" pitchFamily="34" charset="0"/>
              </a:rPr>
              <a:t>. Retrieved from </a:t>
            </a:r>
            <a:r>
              <a:rPr lang="en-GB" sz="1100" dirty="0">
                <a:hlinkClick r:id="rId2"/>
              </a:rPr>
              <a:t>2019 key stage 2 English reading booklet</a:t>
            </a:r>
            <a:endParaRPr lang="en-GB" sz="1100" dirty="0">
              <a:latin typeface="Arial" panose="020B0604020202020204" pitchFamily="34" charset="0"/>
              <a:cs typeface="Arial" panose="020B0604020202020204" pitchFamily="34" charset="0"/>
            </a:endParaRPr>
          </a:p>
        </p:txBody>
      </p:sp>
      <p:pic>
        <p:nvPicPr>
          <p:cNvPr id="4" name="Content Placeholder 5">
            <a:extLst>
              <a:ext uri="{FF2B5EF4-FFF2-40B4-BE49-F238E27FC236}">
                <a16:creationId xmlns:a16="http://schemas.microsoft.com/office/drawing/2014/main" id="{7CDCC8F5-3EEE-A9F6-AB3B-44AB7AF8306D}"/>
              </a:ext>
            </a:extLst>
          </p:cNvPr>
          <p:cNvPicPr>
            <a:picLocks noChangeAspect="1"/>
          </p:cNvPicPr>
          <p:nvPr/>
        </p:nvPicPr>
        <p:blipFill>
          <a:blip r:embed="rId3"/>
          <a:stretch>
            <a:fillRect/>
          </a:stretch>
        </p:blipFill>
        <p:spPr>
          <a:xfrm>
            <a:off x="5029199" y="118856"/>
            <a:ext cx="6672944" cy="605569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6AA158C-648D-0520-DE6E-0B2B3505A4B2}"/>
              </a:ext>
            </a:extLst>
          </p:cNvPr>
          <p:cNvPicPr>
            <a:picLocks noChangeAspect="1"/>
          </p:cNvPicPr>
          <p:nvPr/>
        </p:nvPicPr>
        <p:blipFill>
          <a:blip r:embed="rId4"/>
          <a:stretch>
            <a:fillRect/>
          </a:stretch>
        </p:blipFill>
        <p:spPr>
          <a:xfrm>
            <a:off x="212924" y="2244966"/>
            <a:ext cx="4517571" cy="207655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EAFA7D3-CC6E-123D-3206-3866EE68DB2C}"/>
              </a:ext>
            </a:extLst>
          </p:cNvPr>
          <p:cNvSpPr txBox="1"/>
          <p:nvPr/>
        </p:nvSpPr>
        <p:spPr>
          <a:xfrm>
            <a:off x="212923" y="4373444"/>
            <a:ext cx="4517571" cy="1815882"/>
          </a:xfrm>
          <a:prstGeom prst="rect">
            <a:avLst/>
          </a:prstGeom>
          <a:solidFill>
            <a:schemeClr val="accent5">
              <a:lumMod val="20000"/>
              <a:lumOff val="80000"/>
            </a:schemeClr>
          </a:solidFill>
        </p:spPr>
        <p:txBody>
          <a:bodyPr wrap="square" rtlCol="0">
            <a:spAutoFit/>
          </a:bodyPr>
          <a:lstStyle/>
          <a:p>
            <a:r>
              <a:rPr lang="en-GB" sz="1400" dirty="0">
                <a:latin typeface="Arial" panose="020B0604020202020204" pitchFamily="34" charset="0"/>
                <a:cs typeface="Arial" panose="020B0604020202020204" pitchFamily="34" charset="0"/>
              </a:rPr>
              <a:t>Many pupils in 2019 found the questions on the extract about bumblebees fairly challenging. This text has a reading age of 13-14 years and was the second text on the paper, providing a reasonable level of challenge. Pupils who passed the test are likely to have answered at least half of these questions correctly, but even those who passed tended to find some questions difficult.</a:t>
            </a:r>
          </a:p>
        </p:txBody>
      </p:sp>
    </p:spTree>
    <p:extLst>
      <p:ext uri="{BB962C8B-B14F-4D97-AF65-F5344CB8AC3E}">
        <p14:creationId xmlns:p14="http://schemas.microsoft.com/office/powerpoint/2010/main" val="251805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D8A3D-F90F-C26B-F6C9-6FCF8FB7661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1FD7D87-9C1D-631A-28EF-0FFC61EA89B5}"/>
              </a:ext>
            </a:extLst>
          </p:cNvPr>
          <p:cNvSpPr txBox="1"/>
          <p:nvPr/>
        </p:nvSpPr>
        <p:spPr>
          <a:xfrm>
            <a:off x="119743" y="544286"/>
            <a:ext cx="4343400" cy="1384995"/>
          </a:xfrm>
          <a:prstGeom prst="rect">
            <a:avLst/>
          </a:prstGeom>
          <a:noFill/>
        </p:spPr>
        <p:txBody>
          <a:bodyPr wrap="square" rtlCol="0">
            <a:spAutoFit/>
          </a:bodyPr>
          <a:lstStyle/>
          <a:p>
            <a:r>
              <a:rPr lang="en-GB" sz="2800" b="1" dirty="0">
                <a:solidFill>
                  <a:srgbClr val="0088CE"/>
                </a:solidFill>
                <a:latin typeface="Arial" panose="020B0604020202020204" pitchFamily="34" charset="0"/>
                <a:cs typeface="Arial" panose="020B0604020202020204" pitchFamily="34" charset="0"/>
              </a:rPr>
              <a:t>Examples of texts and questions from KS2 papers</a:t>
            </a:r>
          </a:p>
        </p:txBody>
      </p:sp>
      <p:sp>
        <p:nvSpPr>
          <p:cNvPr id="6" name="TextBox 5">
            <a:extLst>
              <a:ext uri="{FF2B5EF4-FFF2-40B4-BE49-F238E27FC236}">
                <a16:creationId xmlns:a16="http://schemas.microsoft.com/office/drawing/2014/main" id="{5B967575-59DF-587A-0298-ED8C61B4245C}"/>
              </a:ext>
            </a:extLst>
          </p:cNvPr>
          <p:cNvSpPr txBox="1"/>
          <p:nvPr/>
        </p:nvSpPr>
        <p:spPr>
          <a:xfrm>
            <a:off x="5702795" y="6294171"/>
            <a:ext cx="6101442" cy="430887"/>
          </a:xfrm>
          <a:prstGeom prst="rect">
            <a:avLst/>
          </a:prstGeom>
          <a:noFill/>
        </p:spPr>
        <p:txBody>
          <a:bodyPr wrap="square">
            <a:spAutoFit/>
          </a:bodyPr>
          <a:lstStyle/>
          <a:p>
            <a:r>
              <a:rPr lang="en-GB" sz="1100" b="0" i="0" dirty="0">
                <a:solidFill>
                  <a:srgbClr val="424242"/>
                </a:solidFill>
                <a:effectLst/>
                <a:latin typeface="Arial" panose="020B0604020202020204" pitchFamily="34" charset="0"/>
                <a:cs typeface="Arial" panose="020B0604020202020204" pitchFamily="34" charset="0"/>
              </a:rPr>
              <a:t>Standards and Testing Agency. (2016). </a:t>
            </a:r>
            <a:r>
              <a:rPr lang="en-GB" sz="1100" b="0" i="1" dirty="0">
                <a:solidFill>
                  <a:srgbClr val="424242"/>
                </a:solidFill>
                <a:effectLst/>
                <a:latin typeface="Arial" panose="020B0604020202020204" pitchFamily="34" charset="0"/>
                <a:cs typeface="Arial" panose="020B0604020202020204" pitchFamily="34" charset="0"/>
              </a:rPr>
              <a:t>Key stage 2 tests: 2016 English reading test materials</a:t>
            </a:r>
            <a:r>
              <a:rPr lang="en-GB" sz="1100" b="0" i="0" dirty="0">
                <a:solidFill>
                  <a:srgbClr val="424242"/>
                </a:solidFill>
                <a:effectLst/>
                <a:latin typeface="Arial" panose="020B0604020202020204" pitchFamily="34" charset="0"/>
                <a:cs typeface="Arial" panose="020B0604020202020204" pitchFamily="34" charset="0"/>
              </a:rPr>
              <a:t>. Retrieved from </a:t>
            </a:r>
            <a:r>
              <a:rPr lang="en-GB" sz="1100" dirty="0">
                <a:hlinkClick r:id="rId2"/>
              </a:rPr>
              <a:t>2016_ks2_Englishreading_readingbooklet_26012016_PDFA.pdf</a:t>
            </a:r>
            <a:endParaRPr lang="en-GB" sz="11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A2679BD-21E9-DCBF-A75D-BF64BAC5350C}"/>
              </a:ext>
            </a:extLst>
          </p:cNvPr>
          <p:cNvSpPr txBox="1"/>
          <p:nvPr/>
        </p:nvSpPr>
        <p:spPr>
          <a:xfrm>
            <a:off x="119743" y="3545302"/>
            <a:ext cx="5453735" cy="2677656"/>
          </a:xfrm>
          <a:prstGeom prst="rect">
            <a:avLst/>
          </a:prstGeom>
          <a:solidFill>
            <a:schemeClr val="accent5">
              <a:lumMod val="20000"/>
              <a:lumOff val="80000"/>
            </a:schemeClr>
          </a:solidFill>
        </p:spPr>
        <p:txBody>
          <a:bodyPr wrap="square" rtlCol="0">
            <a:spAutoFit/>
          </a:bodyPr>
          <a:lstStyle/>
          <a:p>
            <a:r>
              <a:rPr lang="en-GB" sz="1400" dirty="0">
                <a:latin typeface="Arial" panose="020B0604020202020204" pitchFamily="34" charset="0"/>
                <a:cs typeface="Arial" panose="020B0604020202020204" pitchFamily="34" charset="0"/>
              </a:rPr>
              <a:t>Probably the most challenging text that has been included on a KS2 reading test and called out by many teachers for being </a:t>
            </a:r>
            <a:r>
              <a:rPr lang="en-GB" sz="1400" i="1" dirty="0">
                <a:latin typeface="Arial" panose="020B0604020202020204" pitchFamily="34" charset="0"/>
                <a:cs typeface="Arial" panose="020B0604020202020204" pitchFamily="34" charset="0"/>
              </a:rPr>
              <a:t>too hard</a:t>
            </a:r>
            <a:r>
              <a:rPr lang="en-GB" sz="1400" dirty="0">
                <a:latin typeface="Arial" panose="020B0604020202020204" pitchFamily="34" charset="0"/>
                <a:cs typeface="Arial" panose="020B0604020202020204" pitchFamily="34" charset="0"/>
              </a:rPr>
              <a:t>, The Way of the Dodo has a reading age of approximately 14-15 because of the complex vocabulary, the proportion of longer sentences, the lack of helpful organisational features such as subheadings and the requirement for a substantial amount of background knowledge. This was the third piece on the 2016 KS2 reading paper and was intended to provide stretch and challenge for the strongest readers. Many children will have only answered a proportion of the questions in this section and even those who achieved the higher standard in the test would not have expected to secure all the marks available.</a:t>
            </a:r>
          </a:p>
        </p:txBody>
      </p:sp>
      <p:pic>
        <p:nvPicPr>
          <p:cNvPr id="2" name="Picture 1">
            <a:extLst>
              <a:ext uri="{FF2B5EF4-FFF2-40B4-BE49-F238E27FC236}">
                <a16:creationId xmlns:a16="http://schemas.microsoft.com/office/drawing/2014/main" id="{595DC27F-CA93-2503-BD58-FB5C1563836A}"/>
              </a:ext>
            </a:extLst>
          </p:cNvPr>
          <p:cNvPicPr>
            <a:picLocks noChangeAspect="1"/>
          </p:cNvPicPr>
          <p:nvPr/>
        </p:nvPicPr>
        <p:blipFill>
          <a:blip r:embed="rId3"/>
          <a:srcRect b="12430"/>
          <a:stretch/>
        </p:blipFill>
        <p:spPr>
          <a:xfrm>
            <a:off x="5702795" y="98065"/>
            <a:ext cx="6276281" cy="609126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784DB345-A92D-8B8A-8869-84788A6C7C70}"/>
              </a:ext>
            </a:extLst>
          </p:cNvPr>
          <p:cNvPicPr>
            <a:picLocks noChangeAspect="1"/>
          </p:cNvPicPr>
          <p:nvPr/>
        </p:nvPicPr>
        <p:blipFill>
          <a:blip r:embed="rId4"/>
          <a:stretch>
            <a:fillRect/>
          </a:stretch>
        </p:blipFill>
        <p:spPr>
          <a:xfrm>
            <a:off x="0" y="1962913"/>
            <a:ext cx="5453735" cy="13849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983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8F9B6B-F31B-2FF7-8AC9-11DB3A36D29D}"/>
              </a:ext>
            </a:extLst>
          </p:cNvPr>
          <p:cNvPicPr>
            <a:picLocks noChangeAspect="1"/>
          </p:cNvPicPr>
          <p:nvPr/>
        </p:nvPicPr>
        <p:blipFill>
          <a:blip r:embed="rId2"/>
          <a:stretch>
            <a:fillRect/>
          </a:stretch>
        </p:blipFill>
        <p:spPr>
          <a:xfrm>
            <a:off x="926592" y="325872"/>
            <a:ext cx="10583131" cy="5891276"/>
          </a:xfrm>
          <a:prstGeom prst="rect">
            <a:avLst/>
          </a:prstGeom>
        </p:spPr>
      </p:pic>
    </p:spTree>
    <p:extLst>
      <p:ext uri="{BB962C8B-B14F-4D97-AF65-F5344CB8AC3E}">
        <p14:creationId xmlns:p14="http://schemas.microsoft.com/office/powerpoint/2010/main" val="334371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C2DD-2A9B-97F1-663B-4C00F489FF41}"/>
              </a:ext>
            </a:extLst>
          </p:cNvPr>
          <p:cNvSpPr txBox="1">
            <a:spLocks/>
          </p:cNvSpPr>
          <p:nvPr/>
        </p:nvSpPr>
        <p:spPr>
          <a:xfrm>
            <a:off x="685845" y="822326"/>
            <a:ext cx="1066795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0088CE"/>
                </a:solidFill>
                <a:latin typeface="Arial" panose="020B0604020202020204" pitchFamily="34" charset="0"/>
                <a:cs typeface="Arial" panose="020B0604020202020204" pitchFamily="34" charset="0"/>
              </a:rPr>
              <a:t>Thinking about reading in the secondary school</a:t>
            </a:r>
          </a:p>
        </p:txBody>
      </p:sp>
      <p:sp>
        <p:nvSpPr>
          <p:cNvPr id="3" name="Content Placeholder 2">
            <a:extLst>
              <a:ext uri="{FF2B5EF4-FFF2-40B4-BE49-F238E27FC236}">
                <a16:creationId xmlns:a16="http://schemas.microsoft.com/office/drawing/2014/main" id="{E60CA605-5909-E6D8-4006-0F6B46A3E407}"/>
              </a:ext>
            </a:extLst>
          </p:cNvPr>
          <p:cNvSpPr txBox="1">
            <a:spLocks/>
          </p:cNvSpPr>
          <p:nvPr/>
        </p:nvSpPr>
        <p:spPr>
          <a:xfrm>
            <a:off x="685844" y="2046514"/>
            <a:ext cx="10667955" cy="3989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2000" dirty="0">
                <a:latin typeface="Arial" panose="020B0604020202020204" pitchFamily="34" charset="0"/>
                <a:cs typeface="Arial" panose="020B0604020202020204" pitchFamily="34" charset="0"/>
              </a:rPr>
              <a:t>There is limited difference between the reading ability (specifically, the ability to decode a text) of a Year 5 and a Year 8 pupil, and yet the expectation of reading </a:t>
            </a:r>
            <a:r>
              <a:rPr lang="en-GB" sz="2000" dirty="0">
                <a:solidFill>
                  <a:srgbClr val="0088CE"/>
                </a:solidFill>
                <a:latin typeface="Arial" panose="020B0604020202020204" pitchFamily="34" charset="0"/>
                <a:cs typeface="Arial" panose="020B0604020202020204" pitchFamily="34" charset="0"/>
              </a:rPr>
              <a:t>for academic purposes</a:t>
            </a:r>
            <a:r>
              <a:rPr lang="en-GB" sz="2000" dirty="0">
                <a:latin typeface="Arial" panose="020B0604020202020204" pitchFamily="34" charset="0"/>
                <a:cs typeface="Arial" panose="020B0604020202020204" pitchFamily="34" charset="0"/>
              </a:rPr>
              <a:t> is significantly higher as pupils move through secondary school. </a:t>
            </a:r>
          </a:p>
          <a:p>
            <a:pPr marL="285750" indent="-285750"/>
            <a:r>
              <a:rPr lang="en-GB" sz="2000" dirty="0">
                <a:latin typeface="Arial" panose="020B0604020202020204" pitchFamily="34" charset="0"/>
                <a:cs typeface="Arial" panose="020B0604020202020204" pitchFamily="34" charset="0"/>
              </a:rPr>
              <a:t>Creating links between primary and secondary curricular approaches is a way to support pupils as they move through transition. This does not mean that pupils should not be asked to read challenging material within the curriculum for each subject. </a:t>
            </a:r>
          </a:p>
          <a:p>
            <a:pPr marL="285750" indent="-285750"/>
            <a:r>
              <a:rPr lang="en-GB" sz="2000" dirty="0">
                <a:latin typeface="Arial" panose="020B0604020202020204" pitchFamily="34" charset="0"/>
                <a:cs typeface="Arial" panose="020B0604020202020204" pitchFamily="34" charset="0"/>
              </a:rPr>
              <a:t>It does mean:</a:t>
            </a:r>
          </a:p>
          <a:p>
            <a:pPr marL="742950" lvl="1" indent="-285750"/>
            <a:r>
              <a:rPr lang="en-GB" sz="2000" dirty="0">
                <a:latin typeface="Arial" panose="020B0604020202020204" pitchFamily="34" charset="0"/>
                <a:cs typeface="Arial" panose="020B0604020202020204" pitchFamily="34" charset="0"/>
              </a:rPr>
              <a:t>Teachers need to think about the level of challenge of the texts that they want to use in the classroom and the level of support that pupils may need to access the text, particularly those pupils who struggle more with reading.</a:t>
            </a:r>
          </a:p>
          <a:p>
            <a:pPr marL="742950" lvl="1" indent="-285750"/>
            <a:r>
              <a:rPr lang="en-GB" sz="2000" dirty="0">
                <a:solidFill>
                  <a:srgbClr val="0088CE"/>
                </a:solidFill>
                <a:latin typeface="Arial" panose="020B0604020202020204" pitchFamily="34" charset="0"/>
                <a:cs typeface="Arial" panose="020B0604020202020204" pitchFamily="34" charset="0"/>
              </a:rPr>
              <a:t>Teachers need to give class time to understanding the text itself before asking pupils to use the information within the text for academic purposes.</a:t>
            </a:r>
          </a:p>
        </p:txBody>
      </p:sp>
    </p:spTree>
    <p:extLst>
      <p:ext uri="{BB962C8B-B14F-4D97-AF65-F5344CB8AC3E}">
        <p14:creationId xmlns:p14="http://schemas.microsoft.com/office/powerpoint/2010/main" val="386334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3F5A42B-82B9-EF67-D5B4-555DE901F081}"/>
              </a:ext>
            </a:extLst>
          </p:cNvPr>
          <p:cNvSpPr>
            <a:spLocks noGrp="1"/>
          </p:cNvSpPr>
          <p:nvPr>
            <p:ph type="title" idx="4294967295"/>
          </p:nvPr>
        </p:nvSpPr>
        <p:spPr>
          <a:xfrm>
            <a:off x="466636" y="365126"/>
            <a:ext cx="11366041" cy="1325563"/>
          </a:xfrm>
        </p:spPr>
        <p:txBody>
          <a:bodyPr/>
          <a:lstStyle/>
          <a:p>
            <a:r>
              <a:rPr lang="en-GB" b="1" dirty="0">
                <a:solidFill>
                  <a:srgbClr val="0088CE"/>
                </a:solidFill>
                <a:latin typeface="Arial" panose="020B0604020202020204" pitchFamily="34" charset="0"/>
                <a:cs typeface="Arial" panose="020B0604020202020204" pitchFamily="34" charset="0"/>
              </a:rPr>
              <a:t>Curricular reading</a:t>
            </a:r>
          </a:p>
        </p:txBody>
      </p:sp>
      <p:sp>
        <p:nvSpPr>
          <p:cNvPr id="13" name="Content Placeholder 3">
            <a:extLst>
              <a:ext uri="{FF2B5EF4-FFF2-40B4-BE49-F238E27FC236}">
                <a16:creationId xmlns:a16="http://schemas.microsoft.com/office/drawing/2014/main" id="{6CA4965D-47E7-4D21-47BC-8F361FDA0530}"/>
              </a:ext>
            </a:extLst>
          </p:cNvPr>
          <p:cNvSpPr>
            <a:spLocks noGrp="1"/>
          </p:cNvSpPr>
          <p:nvPr>
            <p:ph idx="4294967295"/>
          </p:nvPr>
        </p:nvSpPr>
        <p:spPr>
          <a:xfrm>
            <a:off x="466636" y="1471867"/>
            <a:ext cx="5410200" cy="4217987"/>
          </a:xfrm>
          <a:solidFill>
            <a:schemeClr val="accent5">
              <a:lumMod val="20000"/>
              <a:lumOff val="80000"/>
            </a:schemeClr>
          </a:solidFill>
        </p:spPr>
        <p:txBody>
          <a:bodyPr>
            <a:noAutofit/>
          </a:bodyPr>
          <a:lstStyle/>
          <a:p>
            <a:r>
              <a:rPr lang="en-US" sz="2200" b="1" dirty="0">
                <a:latin typeface="Arial" panose="020B0604020202020204" pitchFamily="34" charset="0"/>
                <a:cs typeface="Arial" panose="020B0604020202020204" pitchFamily="34" charset="0"/>
              </a:rPr>
              <a:t>Findings of the study:</a:t>
            </a:r>
          </a:p>
          <a:p>
            <a:r>
              <a:rPr lang="en-US" sz="2200" dirty="0">
                <a:latin typeface="Arial" panose="020B0604020202020204" pitchFamily="34" charset="0"/>
                <a:cs typeface="Arial" panose="020B0604020202020204" pitchFamily="34" charset="0"/>
              </a:rPr>
              <a:t>Reading an appropriately challenging text about a topic being studied </a:t>
            </a:r>
          </a:p>
          <a:p>
            <a:r>
              <a:rPr lang="en-US" sz="2200" b="1" dirty="0">
                <a:latin typeface="Arial" panose="020B0604020202020204" pitchFamily="34" charset="0"/>
                <a:cs typeface="Arial" panose="020B0604020202020204" pitchFamily="34" charset="0"/>
              </a:rPr>
              <a:t>and</a:t>
            </a:r>
          </a:p>
          <a:p>
            <a:r>
              <a:rPr lang="en-US" sz="2200" dirty="0">
                <a:latin typeface="Arial" panose="020B0604020202020204" pitchFamily="34" charset="0"/>
                <a:cs typeface="Arial" panose="020B0604020202020204" pitchFamily="34" charset="0"/>
              </a:rPr>
              <a:t>using the information from the text in order to complete a task</a:t>
            </a:r>
          </a:p>
          <a:p>
            <a:r>
              <a:rPr lang="en-US" sz="2200" b="1" dirty="0">
                <a:latin typeface="Arial" panose="020B0604020202020204" pitchFamily="34" charset="0"/>
                <a:cs typeface="Arial" panose="020B0604020202020204" pitchFamily="34" charset="0"/>
              </a:rPr>
              <a:t>leads to</a:t>
            </a:r>
          </a:p>
          <a:p>
            <a:r>
              <a:rPr lang="en-US" sz="2200" dirty="0">
                <a:latin typeface="Arial" panose="020B0604020202020204" pitchFamily="34" charset="0"/>
                <a:cs typeface="Arial" panose="020B0604020202020204" pitchFamily="34" charset="0"/>
              </a:rPr>
              <a:t>improved understanding of the topic </a:t>
            </a:r>
          </a:p>
          <a:p>
            <a:r>
              <a:rPr lang="en-US" sz="2200" b="1" dirty="0">
                <a:latin typeface="Arial" panose="020B0604020202020204" pitchFamily="34" charset="0"/>
                <a:cs typeface="Arial" panose="020B0604020202020204" pitchFamily="34" charset="0"/>
              </a:rPr>
              <a:t>and</a:t>
            </a:r>
          </a:p>
          <a:p>
            <a:r>
              <a:rPr lang="en-US" sz="2200" dirty="0">
                <a:latin typeface="Arial" panose="020B0604020202020204" pitchFamily="34" charset="0"/>
                <a:cs typeface="Arial" panose="020B0604020202020204" pitchFamily="34" charset="0"/>
              </a:rPr>
              <a:t>improved reading</a:t>
            </a:r>
          </a:p>
        </p:txBody>
      </p:sp>
      <p:pic>
        <p:nvPicPr>
          <p:cNvPr id="5" name="Content Placeholder 4">
            <a:extLst>
              <a:ext uri="{FF2B5EF4-FFF2-40B4-BE49-F238E27FC236}">
                <a16:creationId xmlns:a16="http://schemas.microsoft.com/office/drawing/2014/main" id="{07D80CC4-70B2-70F8-FD94-181D48BEDDC0}"/>
              </a:ext>
            </a:extLst>
          </p:cNvPr>
          <p:cNvPicPr>
            <a:picLocks noChangeAspect="1"/>
          </p:cNvPicPr>
          <p:nvPr/>
        </p:nvPicPr>
        <p:blipFill>
          <a:blip r:embed="rId3"/>
          <a:stretch>
            <a:fillRect/>
          </a:stretch>
        </p:blipFill>
        <p:spPr>
          <a:xfrm>
            <a:off x="6498677" y="775500"/>
            <a:ext cx="5226687" cy="1830378"/>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BFF101AF-5222-4AE9-1ACE-1D1AFE30D3E8}"/>
              </a:ext>
            </a:extLst>
          </p:cNvPr>
          <p:cNvSpPr txBox="1"/>
          <p:nvPr/>
        </p:nvSpPr>
        <p:spPr>
          <a:xfrm>
            <a:off x="6498677" y="2782339"/>
            <a:ext cx="5226687" cy="3416320"/>
          </a:xfrm>
          <a:prstGeom prst="rect">
            <a:avLst/>
          </a:prstGeom>
          <a:noFill/>
        </p:spPr>
        <p:txBody>
          <a:bodyPr wrap="square">
            <a:spAutoFit/>
          </a:bodyPr>
          <a:lstStyle/>
          <a:p>
            <a:pPr algn="l"/>
            <a:r>
              <a:rPr lang="en-GB" sz="2400" i="1" dirty="0">
                <a:solidFill>
                  <a:srgbClr val="0070C0"/>
                </a:solidFill>
                <a:latin typeface="Arial" panose="020B0604020202020204" pitchFamily="34" charset="0"/>
                <a:cs typeface="Arial" panose="020B0604020202020204" pitchFamily="34" charset="0"/>
              </a:rPr>
              <a:t>“A curricular approach integrating literacy within in-depth science instruction has the benefit of increasing student academic achievement in science and reading comprehension—on both a direct and transfer basis—in a far more effective manner than traditional reading/language arts programs”</a:t>
            </a:r>
          </a:p>
        </p:txBody>
      </p:sp>
    </p:spTree>
    <p:extLst>
      <p:ext uri="{BB962C8B-B14F-4D97-AF65-F5344CB8AC3E}">
        <p14:creationId xmlns:p14="http://schemas.microsoft.com/office/powerpoint/2010/main" val="2759776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98446DD4B35408626C5CD05C780AF" ma:contentTypeVersion="20" ma:contentTypeDescription="Create a new document." ma:contentTypeScope="" ma:versionID="8db0291a8cd2da25de2b35d25a2c184a">
  <xsd:schema xmlns:xsd="http://www.w3.org/2001/XMLSchema" xmlns:xs="http://www.w3.org/2001/XMLSchema" xmlns:p="http://schemas.microsoft.com/office/2006/metadata/properties" xmlns:ns1="http://schemas.microsoft.com/sharepoint/v3" xmlns:ns3="d6c9f295-6866-40ba-9ed9-513ce23f1344" xmlns:ns4="7877a85d-1b44-49b4-b533-86f3b630674e" targetNamespace="http://schemas.microsoft.com/office/2006/metadata/properties" ma:root="true" ma:fieldsID="2cae423840b62b44b5ecb0b8b19d4274" ns1:_="" ns3:_="" ns4:_="">
    <xsd:import namespace="http://schemas.microsoft.com/sharepoint/v3"/>
    <xsd:import namespace="d6c9f295-6866-40ba-9ed9-513ce23f1344"/>
    <xsd:import namespace="7877a85d-1b44-49b4-b533-86f3b63067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1:_ip_UnifiedCompliancePolicyProperties" minOccurs="0"/>
                <xsd:element ref="ns1:_ip_UnifiedCompliancePolicyUIAc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c9f295-6866-40ba-9ed9-513ce23f1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77a85d-1b44-49b4-b533-86f3b630674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6c9f295-6866-40ba-9ed9-513ce23f1344"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4EBA23B-15B0-470C-B50B-1A948CACC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c9f295-6866-40ba-9ed9-513ce23f1344"/>
    <ds:schemaRef ds:uri="7877a85d-1b44-49b4-b533-86f3b6306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978788-DACC-4C1D-B10A-65E639BE821D}">
  <ds:schemaRefs>
    <ds:schemaRef ds:uri="http://schemas.microsoft.com/sharepoint/v3/contenttype/forms"/>
  </ds:schemaRefs>
</ds:datastoreItem>
</file>

<file path=customXml/itemProps3.xml><?xml version="1.0" encoding="utf-8"?>
<ds:datastoreItem xmlns:ds="http://schemas.openxmlformats.org/officeDocument/2006/customXml" ds:itemID="{BD9D3E04-6DF3-4B4F-9BA3-A9FC0A1C73B2}">
  <ds:schemaRefs>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d6c9f295-6866-40ba-9ed9-513ce23f1344"/>
    <ds:schemaRef ds:uri="http://schemas.openxmlformats.org/package/2006/metadata/core-properties"/>
    <ds:schemaRef ds:uri="http://purl.org/dc/elements/1.1/"/>
    <ds:schemaRef ds:uri="7877a85d-1b44-49b4-b533-86f3b630674e"/>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296</TotalTime>
  <Words>1179</Words>
  <Application>Microsoft Office PowerPoint</Application>
  <PresentationFormat>Widescreen</PresentationFormat>
  <Paragraphs>97</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Curricular reading</vt:lpstr>
      <vt:lpstr>PowerPoint Presentation</vt:lpstr>
      <vt:lpstr>PowerPoint Presentation</vt:lpstr>
      <vt:lpstr>PowerPoint Presentation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Wei</dc:creator>
  <cp:lastModifiedBy>Wei, Jenny</cp:lastModifiedBy>
  <cp:revision>3</cp:revision>
  <dcterms:created xsi:type="dcterms:W3CDTF">2024-04-22T13:54:50Z</dcterms:created>
  <dcterms:modified xsi:type="dcterms:W3CDTF">2025-05-22T08:38:40Z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0x01010018A98446DD4B35408626C5CD05C780AF</vt:lpwstr>
  </property>
</Properties>
</file>