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4"/>
  </p:notesMasterIdLst>
  <p:sldIdLst>
    <p:sldId id="256" r:id="rId5"/>
    <p:sldId id="257" r:id="rId6"/>
    <p:sldId id="258" r:id="rId7"/>
    <p:sldId id="262" r:id="rId8"/>
    <p:sldId id="266" r:id="rId9"/>
    <p:sldId id="267" r:id="rId10"/>
    <p:sldId id="268" r:id="rId11"/>
    <p:sldId id="261" r:id="rId12"/>
    <p:sldId id="260"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88CE"/>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E37FA20-4939-4E84-B154-191CB776D734}" v="4" dt="2025-05-22T11:17:24.77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6" autoAdjust="0"/>
    <p:restoredTop sz="94660"/>
  </p:normalViewPr>
  <p:slideViewPr>
    <p:cSldViewPr snapToGrid="0">
      <p:cViewPr varScale="1">
        <p:scale>
          <a:sx n="86" d="100"/>
          <a:sy n="86" d="100"/>
        </p:scale>
        <p:origin x="72" y="62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19"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D921533-F125-4977-B401-DE162E47D0C3}" type="datetimeFigureOut">
              <a:rPr lang="en-GB" smtClean="0"/>
              <a:t>22/05/2025</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625872A-79D7-4122-87B5-83A35DE03063}" type="slidenum">
              <a:rPr lang="en-GB" smtClean="0"/>
              <a:t>‹#›</a:t>
            </a:fld>
            <a:endParaRPr lang="en-GB"/>
          </a:p>
        </p:txBody>
      </p:sp>
    </p:spTree>
    <p:extLst>
      <p:ext uri="{BB962C8B-B14F-4D97-AF65-F5344CB8AC3E}">
        <p14:creationId xmlns:p14="http://schemas.microsoft.com/office/powerpoint/2010/main" val="27693860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p:spTree>
      <p:nvGrpSpPr>
        <p:cNvPr id="1" name=""/>
        <p:cNvGrpSpPr/>
        <p:nvPr/>
      </p:nvGrpSpPr>
      <p:grpSpPr>
        <a:xfrm>
          <a:off x="0" y="0"/>
          <a:ext cx="0" cy="0"/>
          <a:chOff x="0" y="0"/>
          <a:chExt cx="0" cy="0"/>
        </a:xfrm>
      </p:grpSpPr>
      <p:sp>
        <p:nvSpPr>
          <p:cNvPr id="7" name="Text Box 2">
            <a:extLst>
              <a:ext uri="{FF2B5EF4-FFF2-40B4-BE49-F238E27FC236}">
                <a16:creationId xmlns:a16="http://schemas.microsoft.com/office/drawing/2014/main" id="{77728B54-37D3-ACE7-7E90-B578FD338A84}"/>
              </a:ext>
            </a:extLst>
          </p:cNvPr>
          <p:cNvSpPr txBox="1">
            <a:spLocks noChangeArrowheads="1"/>
          </p:cNvSpPr>
          <p:nvPr userDrawn="1"/>
        </p:nvSpPr>
        <p:spPr bwMode="auto">
          <a:xfrm>
            <a:off x="0" y="1809367"/>
            <a:ext cx="4247515" cy="352425"/>
          </a:xfrm>
          <a:prstGeom prst="rect">
            <a:avLst/>
          </a:prstGeom>
          <a:solidFill>
            <a:srgbClr val="1F3244"/>
          </a:solidFill>
          <a:ln w="9525">
            <a:noFill/>
            <a:miter lim="800000"/>
            <a:headEnd/>
            <a:tailEnd/>
          </a:ln>
        </p:spPr>
        <p:txBody>
          <a:bodyPr rot="0" vert="horz" wrap="square" lIns="91440" tIns="45720" rIns="91440" bIns="45720" anchor="ctr" anchorCtr="0">
            <a:noAutofit/>
          </a:bodyPr>
          <a:lstStyle/>
          <a:p>
            <a:pPr algn="ctr" hangingPunct="0">
              <a:spcBef>
                <a:spcPts val="0"/>
              </a:spcBef>
              <a:spcAft>
                <a:spcPts val="200"/>
              </a:spcAft>
            </a:pPr>
            <a:r>
              <a:rPr lang="en-GB" sz="1800" b="0" kern="0" dirty="0">
                <a:solidFill>
                  <a:srgbClr val="FFFFFF"/>
                </a:solidFill>
                <a:effectLst/>
                <a:latin typeface="Arial" panose="020B0604020202020204" pitchFamily="34" charset="0"/>
                <a:ea typeface="Times New Roman" panose="02020603050405020304" pitchFamily="18" charset="0"/>
              </a:rPr>
              <a:t>HIAS OPEN RESOURCE</a:t>
            </a:r>
            <a:endParaRPr lang="en-GB" sz="1800" b="1" kern="0" dirty="0">
              <a:solidFill>
                <a:srgbClr val="FFFFFF"/>
              </a:solidFill>
              <a:effectLst/>
              <a:latin typeface="Arial" panose="020B0604020202020204" pitchFamily="34" charset="0"/>
              <a:ea typeface="Times New Roman" panose="02020603050405020304" pitchFamily="18" charset="0"/>
            </a:endParaRPr>
          </a:p>
        </p:txBody>
      </p:sp>
      <p:sp>
        <p:nvSpPr>
          <p:cNvPr id="8" name="Text Box 1093077983">
            <a:extLst>
              <a:ext uri="{FF2B5EF4-FFF2-40B4-BE49-F238E27FC236}">
                <a16:creationId xmlns:a16="http://schemas.microsoft.com/office/drawing/2014/main" id="{C7A85B47-2BD8-6747-DF3F-AC979F4B1CF4}"/>
              </a:ext>
            </a:extLst>
          </p:cNvPr>
          <p:cNvSpPr txBox="1">
            <a:spLocks/>
          </p:cNvSpPr>
          <p:nvPr userDrawn="1"/>
        </p:nvSpPr>
        <p:spPr>
          <a:xfrm>
            <a:off x="10103160" y="6221904"/>
            <a:ext cx="1539240" cy="395605"/>
          </a:xfrm>
          <a:prstGeom prst="rect">
            <a:avLst/>
          </a:prstGeom>
          <a:noFill/>
          <a:ln w="6350">
            <a:noFill/>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gn="r">
              <a:lnSpc>
                <a:spcPct val="115000"/>
              </a:lnSpc>
              <a:spcAft>
                <a:spcPts val="1000"/>
              </a:spcAft>
            </a:pPr>
            <a:r>
              <a:rPr lang="en-GB" sz="1600" b="1" dirty="0">
                <a:solidFill>
                  <a:srgbClr val="1F3244"/>
                </a:solidFill>
                <a:effectLst/>
                <a:latin typeface="Arial" panose="020B0604020202020204" pitchFamily="34" charset="0"/>
                <a:ea typeface="Calibri" panose="020F0502020204030204" pitchFamily="34" charset="0"/>
                <a:cs typeface="Arial" panose="020B0604020202020204" pitchFamily="34" charset="0"/>
              </a:rPr>
              <a:t>hants.gov.uk</a:t>
            </a:r>
            <a:endParaRPr lang="en-GB" sz="1200" dirty="0">
              <a:effectLst/>
              <a:latin typeface="Arial" panose="020B0604020202020204" pitchFamily="34" charset="0"/>
              <a:ea typeface="Calibri" panose="020F0502020204030204" pitchFamily="34" charset="0"/>
              <a:cs typeface="Arial" panose="020B0604020202020204" pitchFamily="34" charset="0"/>
            </a:endParaRPr>
          </a:p>
        </p:txBody>
      </p:sp>
      <p:sp>
        <p:nvSpPr>
          <p:cNvPr id="9" name="TextBox 8">
            <a:extLst>
              <a:ext uri="{FF2B5EF4-FFF2-40B4-BE49-F238E27FC236}">
                <a16:creationId xmlns:a16="http://schemas.microsoft.com/office/drawing/2014/main" id="{47164807-8B4E-3DC7-32FE-12D4F98A331C}"/>
              </a:ext>
            </a:extLst>
          </p:cNvPr>
          <p:cNvSpPr txBox="1"/>
          <p:nvPr userDrawn="1"/>
        </p:nvSpPr>
        <p:spPr>
          <a:xfrm>
            <a:off x="353747" y="6274185"/>
            <a:ext cx="2198341" cy="257891"/>
          </a:xfrm>
          <a:prstGeom prst="rect">
            <a:avLst/>
          </a:prstGeom>
          <a:noFill/>
        </p:spPr>
        <p:txBody>
          <a:bodyPr wrap="square">
            <a:spAutoFit/>
          </a:bodyPr>
          <a:lstStyle/>
          <a:p>
            <a:pPr>
              <a:lnSpc>
                <a:spcPct val="115000"/>
              </a:lnSpc>
              <a:spcBef>
                <a:spcPts val="1000"/>
              </a:spcBef>
            </a:pPr>
            <a:r>
              <a:rPr lang="en-GB" sz="1000" b="0" i="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 Hampshire County Council</a:t>
            </a:r>
            <a:endParaRPr lang="en-GB" sz="1000" b="1" i="1" dirty="0">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endParaRPr>
          </a:p>
        </p:txBody>
      </p:sp>
      <p:pic>
        <p:nvPicPr>
          <p:cNvPr id="10" name="Picture 9" descr="A blue and white sign with white text&#10;&#10;Description automatically generated">
            <a:extLst>
              <a:ext uri="{FF2B5EF4-FFF2-40B4-BE49-F238E27FC236}">
                <a16:creationId xmlns:a16="http://schemas.microsoft.com/office/drawing/2014/main" id="{9F0E0B87-8A9B-5BAC-E877-2BD871710B0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756000" y="540000"/>
            <a:ext cx="1886400" cy="962064"/>
          </a:xfrm>
          <a:prstGeom prst="rect">
            <a:avLst/>
          </a:prstGeom>
        </p:spPr>
      </p:pic>
    </p:spTree>
    <p:extLst>
      <p:ext uri="{BB962C8B-B14F-4D97-AF65-F5344CB8AC3E}">
        <p14:creationId xmlns:p14="http://schemas.microsoft.com/office/powerpoint/2010/main" val="9067756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Content">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DC0DCD4B-9579-2C52-D611-08CAEF62B801}"/>
              </a:ext>
            </a:extLst>
          </p:cNvPr>
          <p:cNvSpPr txBox="1"/>
          <p:nvPr userDrawn="1"/>
        </p:nvSpPr>
        <p:spPr>
          <a:xfrm>
            <a:off x="353747" y="6274185"/>
            <a:ext cx="2198341" cy="257891"/>
          </a:xfrm>
          <a:prstGeom prst="rect">
            <a:avLst/>
          </a:prstGeom>
          <a:noFill/>
        </p:spPr>
        <p:txBody>
          <a:bodyPr wrap="square">
            <a:spAutoFit/>
          </a:bodyPr>
          <a:lstStyle/>
          <a:p>
            <a:pPr>
              <a:lnSpc>
                <a:spcPct val="115000"/>
              </a:lnSpc>
              <a:spcBef>
                <a:spcPts val="1000"/>
              </a:spcBef>
            </a:pPr>
            <a:r>
              <a:rPr lang="en-GB" sz="1000" b="0" i="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 Hampshire County Council</a:t>
            </a:r>
            <a:endParaRPr lang="en-GB" sz="1000" b="1" i="1" dirty="0">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endParaRPr>
          </a:p>
        </p:txBody>
      </p:sp>
      <p:sp>
        <p:nvSpPr>
          <p:cNvPr id="6" name="Text Box 1093077983">
            <a:extLst>
              <a:ext uri="{FF2B5EF4-FFF2-40B4-BE49-F238E27FC236}">
                <a16:creationId xmlns:a16="http://schemas.microsoft.com/office/drawing/2014/main" id="{933E6601-BE5E-F407-0883-C0A9A9634EFF}"/>
              </a:ext>
            </a:extLst>
          </p:cNvPr>
          <p:cNvSpPr txBox="1">
            <a:spLocks/>
          </p:cNvSpPr>
          <p:nvPr userDrawn="1"/>
        </p:nvSpPr>
        <p:spPr>
          <a:xfrm>
            <a:off x="10103159" y="6221904"/>
            <a:ext cx="1735093" cy="395605"/>
          </a:xfrm>
          <a:prstGeom prst="rect">
            <a:avLst/>
          </a:prstGeom>
          <a:noFill/>
          <a:ln w="6350">
            <a:noFill/>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gn="r">
              <a:lnSpc>
                <a:spcPct val="115000"/>
              </a:lnSpc>
              <a:spcAft>
                <a:spcPts val="1000"/>
              </a:spcAft>
            </a:pPr>
            <a:fld id="{3C00743A-6E6A-4BD9-A12C-3C6F1E13A3EC}" type="slidenum">
              <a:rPr lang="en-GB" sz="1000" smtClean="0">
                <a:effectLst/>
                <a:latin typeface="Arial" panose="020B0604020202020204" pitchFamily="34" charset="0"/>
                <a:ea typeface="Calibri" panose="020F0502020204030204" pitchFamily="34" charset="0"/>
                <a:cs typeface="Arial" panose="020B0604020202020204" pitchFamily="34" charset="0"/>
              </a:rPr>
              <a:t>‹#›</a:t>
            </a:fld>
            <a:endParaRPr lang="en-GB" sz="1000" dirty="0">
              <a:effectLst/>
              <a:latin typeface="Arial" panose="020B0604020202020204" pitchFamily="34" charset="0"/>
              <a:ea typeface="Calibri" panose="020F0502020204030204" pitchFamily="34" charset="0"/>
              <a:cs typeface="Arial" panose="020B0604020202020204" pitchFamily="34" charset="0"/>
            </a:endParaRPr>
          </a:p>
        </p:txBody>
      </p:sp>
      <p:sp>
        <p:nvSpPr>
          <p:cNvPr id="7" name="Text Box 2">
            <a:extLst>
              <a:ext uri="{FF2B5EF4-FFF2-40B4-BE49-F238E27FC236}">
                <a16:creationId xmlns:a16="http://schemas.microsoft.com/office/drawing/2014/main" id="{6EE4010D-EACE-FF98-9501-2254F2203C60}"/>
              </a:ext>
            </a:extLst>
          </p:cNvPr>
          <p:cNvSpPr txBox="1">
            <a:spLocks noChangeArrowheads="1"/>
          </p:cNvSpPr>
          <p:nvPr userDrawn="1"/>
        </p:nvSpPr>
        <p:spPr bwMode="auto">
          <a:xfrm>
            <a:off x="0" y="180001"/>
            <a:ext cx="4247515" cy="288000"/>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sz="1200" b="0" kern="0" dirty="0">
                <a:solidFill>
                  <a:srgbClr val="FFFFFF"/>
                </a:solidFill>
                <a:effectLst/>
                <a:latin typeface="Arial" panose="020B0604020202020204" pitchFamily="34" charset="0"/>
                <a:ea typeface="Times New Roman" panose="02020603050405020304" pitchFamily="18" charset="0"/>
              </a:rPr>
              <a:t>HIAS OPEN RESOURCE</a:t>
            </a:r>
            <a:endParaRPr lang="en-GB" sz="1200" b="1" kern="0" dirty="0">
              <a:solidFill>
                <a:srgbClr val="FFFFFF"/>
              </a:solidFill>
              <a:effectLst/>
              <a:latin typeface="Arial" panose="020B0604020202020204" pitchFamily="34" charset="0"/>
              <a:ea typeface="Times New Roman" panose="02020603050405020304" pitchFamily="18" charset="0"/>
            </a:endParaRPr>
          </a:p>
        </p:txBody>
      </p:sp>
    </p:spTree>
    <p:extLst>
      <p:ext uri="{BB962C8B-B14F-4D97-AF65-F5344CB8AC3E}">
        <p14:creationId xmlns:p14="http://schemas.microsoft.com/office/powerpoint/2010/main" val="209966805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CBC6E16-C334-E330-F909-4B791248327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1CCB8C42-0D4C-2932-2835-80DFF2EFCAA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EE37DF9-DBF0-EE45-7175-EB54B2E1518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8C8C7C3-2E19-4984-A90F-A1CE91F7A559}" type="datetimeFigureOut">
              <a:rPr lang="en-GB" smtClean="0"/>
              <a:t>22/05/2025</a:t>
            </a:fld>
            <a:endParaRPr lang="en-GB"/>
          </a:p>
        </p:txBody>
      </p:sp>
      <p:sp>
        <p:nvSpPr>
          <p:cNvPr id="5" name="Footer Placeholder 4">
            <a:extLst>
              <a:ext uri="{FF2B5EF4-FFF2-40B4-BE49-F238E27FC236}">
                <a16:creationId xmlns:a16="http://schemas.microsoft.com/office/drawing/2014/main" id="{F4AA0626-62DD-32E8-C3B7-B7F25BB4A7C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C177405B-7C57-D0CA-A898-0F99039AF50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DB0B187-6E23-47C3-BFC7-E3738DBB3BE4}" type="slidenum">
              <a:rPr lang="en-GB" smtClean="0"/>
              <a:t>‹#›</a:t>
            </a:fld>
            <a:endParaRPr lang="en-GB"/>
          </a:p>
        </p:txBody>
      </p:sp>
    </p:spTree>
    <p:extLst>
      <p:ext uri="{BB962C8B-B14F-4D97-AF65-F5344CB8AC3E}">
        <p14:creationId xmlns:p14="http://schemas.microsoft.com/office/powerpoint/2010/main" val="4058854441"/>
      </p:ext>
    </p:extLst>
  </p:cSld>
  <p:clrMap bg1="lt1" tx1="dk1" bg2="lt2" tx2="dk2" accent1="accent1" accent2="accent2" accent3="accent3" accent4="accent4" accent5="accent5" accent6="accent6" hlink="hlink" folHlink="folHlink"/>
  <p:sldLayoutIdLst>
    <p:sldLayoutId id="2147483649" r:id="rId1"/>
    <p:sldLayoutId id="2147483655" r:id="rId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www.youtube.com/watch?v=60dtdnaaPV4&amp;list=PLXjcCX3hH9LUJ2rOfYcKkkUkH898128VQ&amp;index=8" TargetMode="External"/><Relationship Id="rId2" Type="http://schemas.openxmlformats.org/officeDocument/2006/relationships/hyperlink" Target="https://www.gov.uk/government/publications/supporting-all-readers-in-secondary-school"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8" Type="http://schemas.openxmlformats.org/officeDocument/2006/relationships/hyperlink" Target="https://geography.hias.hants.gov.uk/course/view.php?id=159" TargetMode="External"/><Relationship Id="rId13" Type="http://schemas.openxmlformats.org/officeDocument/2006/relationships/hyperlink" Target="https://art.hias.hants.gov.uk/course/view.php?id=35" TargetMode="External"/><Relationship Id="rId18" Type="http://schemas.openxmlformats.org/officeDocument/2006/relationships/hyperlink" Target="https://hias-moodle.mylearningapp.com/course/view.php?id=176" TargetMode="External"/><Relationship Id="rId3" Type="http://schemas.openxmlformats.org/officeDocument/2006/relationships/hyperlink" Target="mailto:htlcdev@hants.gov.uk" TargetMode="External"/><Relationship Id="rId7" Type="http://schemas.openxmlformats.org/officeDocument/2006/relationships/hyperlink" Target="https://science.hias.hants.gov.uk/course/view.php?id=155" TargetMode="External"/><Relationship Id="rId12" Type="http://schemas.openxmlformats.org/officeDocument/2006/relationships/hyperlink" Target="https://computing.hias.hants.gov.uk/course/view.php?id=43" TargetMode="External"/><Relationship Id="rId17" Type="http://schemas.openxmlformats.org/officeDocument/2006/relationships/hyperlink" Target="https://sen.hias.hants.gov.uk/course/view.php?id=5" TargetMode="External"/><Relationship Id="rId2" Type="http://schemas.openxmlformats.org/officeDocument/2006/relationships/hyperlink" Target="mailto:Joanna.Kenyon@hants.gov.uk" TargetMode="External"/><Relationship Id="rId16" Type="http://schemas.openxmlformats.org/officeDocument/2006/relationships/hyperlink" Target="https://hias-moodle.mylearningapp.com/course/view.php?id=223" TargetMode="External"/><Relationship Id="rId1" Type="http://schemas.openxmlformats.org/officeDocument/2006/relationships/slideLayout" Target="../slideLayouts/slideLayout2.xml"/><Relationship Id="rId6" Type="http://schemas.openxmlformats.org/officeDocument/2006/relationships/hyperlink" Target="https://maths.hias.hants.gov.uk/course/view.php?id=218" TargetMode="External"/><Relationship Id="rId11" Type="http://schemas.openxmlformats.org/officeDocument/2006/relationships/hyperlink" Target="https://leadership.hias.hants.gov.uk/course/view.php?id=144" TargetMode="External"/><Relationship Id="rId5" Type="http://schemas.openxmlformats.org/officeDocument/2006/relationships/hyperlink" Target="https://english.hias.hants.gov.uk/course/view.php?id=740" TargetMode="External"/><Relationship Id="rId15" Type="http://schemas.openxmlformats.org/officeDocument/2006/relationships/hyperlink" Target="https://assessment.hias.hants.gov.uk/course/view.php?id=20" TargetMode="External"/><Relationship Id="rId10" Type="http://schemas.openxmlformats.org/officeDocument/2006/relationships/hyperlink" Target="https://history.hias.hants.gov.uk/course/view.php?id=91" TargetMode="External"/><Relationship Id="rId19" Type="http://schemas.openxmlformats.org/officeDocument/2006/relationships/hyperlink" Target="https://languages.hias.hants.gov.uk/course/view.php?id=3" TargetMode="External"/><Relationship Id="rId4" Type="http://schemas.openxmlformats.org/officeDocument/2006/relationships/hyperlink" Target="https://hias-moodle.mylearningapp.com/mod/page/view.php?id=481" TargetMode="External"/><Relationship Id="rId9" Type="http://schemas.openxmlformats.org/officeDocument/2006/relationships/hyperlink" Target="https://re.hias.hants.gov.uk/course/view.php?id=118" TargetMode="External"/><Relationship Id="rId14" Type="http://schemas.openxmlformats.org/officeDocument/2006/relationships/hyperlink" Target="https://designandtechnology.hias.hants.gov.uk/course/view.php?id=36"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E3350FEB-D083-DEAD-7C75-A94DD4D45FB3}"/>
              </a:ext>
            </a:extLst>
          </p:cNvPr>
          <p:cNvSpPr txBox="1"/>
          <p:nvPr/>
        </p:nvSpPr>
        <p:spPr>
          <a:xfrm>
            <a:off x="900000" y="4608000"/>
            <a:ext cx="7393119" cy="830997"/>
          </a:xfrm>
          <a:prstGeom prst="rect">
            <a:avLst/>
          </a:prstGeom>
          <a:noFill/>
        </p:spPr>
        <p:txBody>
          <a:bodyPr wrap="square" rtlCol="0">
            <a:spAutoFit/>
          </a:bodyPr>
          <a:lstStyle/>
          <a:p>
            <a:pPr>
              <a:lnSpc>
                <a:spcPct val="100000"/>
              </a:lnSpc>
              <a:spcBef>
                <a:spcPts val="0"/>
              </a:spcBef>
            </a:pPr>
            <a:r>
              <a:rPr lang="en-GB" sz="1600" b="0" i="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Joanna Kenyon</a:t>
            </a:r>
            <a:endParaRPr lang="en-GB" sz="1600" b="1" i="1" dirty="0">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endParaRPr>
          </a:p>
          <a:p>
            <a:pPr>
              <a:lnSpc>
                <a:spcPct val="100000"/>
              </a:lnSpc>
              <a:spcBef>
                <a:spcPts val="0"/>
              </a:spcBef>
            </a:pPr>
            <a:r>
              <a:rPr lang="en-GB" sz="1600" b="0" i="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May 2025</a:t>
            </a:r>
            <a:endParaRPr lang="en-GB" sz="1600" b="1" i="1" dirty="0">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endParaRPr>
          </a:p>
          <a:p>
            <a:pPr>
              <a:lnSpc>
                <a:spcPct val="100000"/>
              </a:lnSpc>
              <a:spcBef>
                <a:spcPts val="0"/>
              </a:spcBef>
            </a:pPr>
            <a:r>
              <a:rPr lang="en-GB" sz="1600" b="0" i="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Final version</a:t>
            </a:r>
            <a:endParaRPr lang="en-GB" sz="1600" b="1" i="1" dirty="0">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endParaRPr>
          </a:p>
        </p:txBody>
      </p:sp>
      <p:sp>
        <p:nvSpPr>
          <p:cNvPr id="5" name="TextBox 4">
            <a:extLst>
              <a:ext uri="{FF2B5EF4-FFF2-40B4-BE49-F238E27FC236}">
                <a16:creationId xmlns:a16="http://schemas.microsoft.com/office/drawing/2014/main" id="{1B739687-9660-C01A-4536-790D0D81CB6E}"/>
              </a:ext>
            </a:extLst>
          </p:cNvPr>
          <p:cNvSpPr txBox="1"/>
          <p:nvPr/>
        </p:nvSpPr>
        <p:spPr>
          <a:xfrm>
            <a:off x="900000" y="2808000"/>
            <a:ext cx="6524057" cy="1107996"/>
          </a:xfrm>
          <a:prstGeom prst="rect">
            <a:avLst/>
          </a:prstGeom>
          <a:noFill/>
        </p:spPr>
        <p:txBody>
          <a:bodyPr wrap="square" rtlCol="0">
            <a:spAutoFit/>
          </a:bodyPr>
          <a:lstStyle/>
          <a:p>
            <a:pPr>
              <a:lnSpc>
                <a:spcPct val="100000"/>
              </a:lnSpc>
              <a:spcBef>
                <a:spcPts val="0"/>
              </a:spcBef>
              <a:spcAft>
                <a:spcPts val="0"/>
              </a:spcAft>
            </a:pPr>
            <a:r>
              <a:rPr lang="en-GB" sz="2600" b="1" dirty="0">
                <a:latin typeface="Arial" panose="020B0604020202020204" pitchFamily="34" charset="0"/>
                <a:ea typeface="Times New Roman" panose="02020603050405020304" pitchFamily="18" charset="0"/>
                <a:cs typeface="Arial" panose="020B0604020202020204" pitchFamily="34" charset="0"/>
              </a:rPr>
              <a:t>Reciprocal reading strategies </a:t>
            </a:r>
          </a:p>
          <a:p>
            <a:pPr>
              <a:lnSpc>
                <a:spcPct val="100000"/>
              </a:lnSpc>
              <a:spcBef>
                <a:spcPts val="0"/>
              </a:spcBef>
              <a:spcAft>
                <a:spcPts val="0"/>
              </a:spcAft>
            </a:pPr>
            <a:r>
              <a:rPr lang="en-GB" sz="2000" b="1" dirty="0">
                <a:solidFill>
                  <a:schemeClr val="tx1"/>
                </a:solidFill>
                <a:effectLst/>
                <a:latin typeface="Arial" panose="020B0604020202020204" pitchFamily="34" charset="0"/>
                <a:ea typeface="Calibri" panose="020F0502020204030204" pitchFamily="34" charset="0"/>
                <a:cs typeface="Arial" panose="020B0604020202020204" pitchFamily="34" charset="0"/>
              </a:rPr>
              <a:t>­</a:t>
            </a:r>
          </a:p>
          <a:p>
            <a:pPr>
              <a:lnSpc>
                <a:spcPct val="100000"/>
              </a:lnSpc>
              <a:spcBef>
                <a:spcPts val="0"/>
              </a:spcBef>
              <a:spcAft>
                <a:spcPts val="0"/>
              </a:spcAft>
              <a:tabLst>
                <a:tab pos="2865755" algn="ctr"/>
                <a:tab pos="5731510" algn="r"/>
                <a:tab pos="457200" algn="l"/>
              </a:tabLst>
            </a:pPr>
            <a:r>
              <a:rPr lang="en-GB" sz="2000" b="1" dirty="0">
                <a:solidFill>
                  <a:schemeClr val="tx1"/>
                </a:solidFill>
                <a:effectLst/>
                <a:latin typeface="Arial" panose="020B0604020202020204" pitchFamily="34" charset="0"/>
                <a:ea typeface="Calibri" panose="020F0502020204030204" pitchFamily="34" charset="0"/>
                <a:cs typeface="Arial" panose="020B0604020202020204" pitchFamily="34" charset="0"/>
              </a:rPr>
              <a:t>Supporting all readers in secondary schools</a:t>
            </a:r>
            <a:endParaRPr lang="en-GB" sz="2000" b="1" i="1"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4247217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E9523316-6314-A5A6-41C2-51AD54304942}"/>
              </a:ext>
            </a:extLst>
          </p:cNvPr>
          <p:cNvSpPr txBox="1"/>
          <p:nvPr/>
        </p:nvSpPr>
        <p:spPr>
          <a:xfrm>
            <a:off x="540000" y="900000"/>
            <a:ext cx="8554720" cy="3570208"/>
          </a:xfrm>
          <a:prstGeom prst="rect">
            <a:avLst/>
          </a:prstGeom>
          <a:noFill/>
        </p:spPr>
        <p:txBody>
          <a:bodyPr wrap="square">
            <a:spAutoFit/>
          </a:bodyPr>
          <a:lstStyle/>
          <a:p>
            <a:r>
              <a:rPr lang="en-GB" sz="2800" b="1" dirty="0">
                <a:solidFill>
                  <a:srgbClr val="0088CE"/>
                </a:solidFill>
                <a:latin typeface="Arial" panose="020B0604020202020204" pitchFamily="34" charset="0"/>
                <a:cs typeface="Arial" panose="020B0604020202020204" pitchFamily="34" charset="0"/>
              </a:rPr>
              <a:t>Overview</a:t>
            </a:r>
          </a:p>
          <a:p>
            <a:endParaRPr lang="en-GB" dirty="0">
              <a:latin typeface="Arial" panose="020B0604020202020204" pitchFamily="34" charset="0"/>
              <a:cs typeface="Arial" panose="020B0604020202020204" pitchFamily="34" charset="0"/>
            </a:endParaRPr>
          </a:p>
          <a:p>
            <a:r>
              <a:rPr lang="en-GB" b="1" dirty="0">
                <a:latin typeface="Arial" panose="020B0604020202020204" pitchFamily="34" charset="0"/>
                <a:cs typeface="Arial" panose="020B0604020202020204" pitchFamily="34" charset="0"/>
              </a:rPr>
              <a:t>This document contains…</a:t>
            </a:r>
          </a:p>
          <a:p>
            <a:r>
              <a:rPr lang="en-GB" dirty="0">
                <a:latin typeface="Arial" panose="020B0604020202020204" pitchFamily="34" charset="0"/>
                <a:cs typeface="Arial" panose="020B0604020202020204" pitchFamily="34" charset="0"/>
              </a:rPr>
              <a:t>Slides that could be used as part of a CPD sequence for teachers in school, supporting understanding of reading in secondary schools</a:t>
            </a:r>
          </a:p>
          <a:p>
            <a:endParaRPr lang="en-GB" dirty="0">
              <a:latin typeface="Arial" panose="020B0604020202020204" pitchFamily="34" charset="0"/>
              <a:cs typeface="Arial" panose="020B0604020202020204" pitchFamily="34" charset="0"/>
            </a:endParaRPr>
          </a:p>
          <a:p>
            <a:r>
              <a:rPr lang="en-GB" b="1" dirty="0">
                <a:latin typeface="Arial" panose="020B0604020202020204" pitchFamily="34" charset="0"/>
                <a:cs typeface="Arial" panose="020B0604020202020204" pitchFamily="34" charset="0"/>
              </a:rPr>
              <a:t>Points to consider when using this resource</a:t>
            </a:r>
          </a:p>
          <a:p>
            <a:r>
              <a:rPr lang="en-GB" dirty="0">
                <a:latin typeface="Arial" panose="020B0604020202020204" pitchFamily="34" charset="0"/>
                <a:cs typeface="Arial" panose="020B0604020202020204" pitchFamily="34" charset="0"/>
              </a:rPr>
              <a:t>The resources in this series are intended as a companion piece to the DfE’s series of training videos and guidance </a:t>
            </a:r>
            <a:r>
              <a:rPr lang="en-GB" i="1" dirty="0">
                <a:latin typeface="Arial" panose="020B0604020202020204" pitchFamily="34" charset="0"/>
                <a:cs typeface="Arial" panose="020B0604020202020204" pitchFamily="34" charset="0"/>
                <a:hlinkClick r:id="rId2"/>
              </a:rPr>
              <a:t>Supporting all readers in secondary school</a:t>
            </a:r>
            <a:r>
              <a:rPr lang="en-GB" i="1" dirty="0">
                <a:latin typeface="Arial" panose="020B0604020202020204" pitchFamily="34" charset="0"/>
                <a:cs typeface="Arial" panose="020B0604020202020204" pitchFamily="34" charset="0"/>
              </a:rPr>
              <a:t>, </a:t>
            </a:r>
            <a:r>
              <a:rPr lang="en-GB" dirty="0">
                <a:latin typeface="Arial" panose="020B0604020202020204" pitchFamily="34" charset="0"/>
                <a:cs typeface="Arial" panose="020B0604020202020204" pitchFamily="34" charset="0"/>
              </a:rPr>
              <a:t>providing additional detail. This resource expands on ideas shared in video 8, </a:t>
            </a:r>
            <a:r>
              <a:rPr lang="en-GB" i="1" dirty="0">
                <a:latin typeface="Arial" panose="020B0604020202020204" pitchFamily="34" charset="0"/>
                <a:cs typeface="Arial" panose="020B0604020202020204" pitchFamily="34" charset="0"/>
                <a:hlinkClick r:id="rId3"/>
              </a:rPr>
              <a:t>Teaching reading comprehension</a:t>
            </a:r>
            <a:r>
              <a:rPr lang="en-GB" i="1" dirty="0">
                <a:latin typeface="Arial" panose="020B0604020202020204" pitchFamily="34" charset="0"/>
                <a:cs typeface="Arial" panose="020B0604020202020204" pitchFamily="34" charset="0"/>
              </a:rPr>
              <a:t> </a:t>
            </a:r>
            <a:r>
              <a:rPr lang="en-GB" dirty="0">
                <a:latin typeface="Arial" panose="020B0604020202020204" pitchFamily="34" charset="0"/>
                <a:cs typeface="Arial" panose="020B0604020202020204" pitchFamily="34" charset="0"/>
              </a:rPr>
              <a:t>and provides links to research.</a:t>
            </a:r>
          </a:p>
          <a:p>
            <a:endParaRPr lang="en-GB"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5509002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66BD7386-EE3E-5320-EDCA-670A80BB3210}"/>
              </a:ext>
            </a:extLst>
          </p:cNvPr>
          <p:cNvSpPr txBox="1">
            <a:spLocks/>
          </p:cNvSpPr>
          <p:nvPr/>
        </p:nvSpPr>
        <p:spPr>
          <a:xfrm>
            <a:off x="838200" y="838200"/>
            <a:ext cx="10515600" cy="852488"/>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sz="3800" b="1" dirty="0">
                <a:solidFill>
                  <a:srgbClr val="0088CE"/>
                </a:solidFill>
                <a:latin typeface="Arial" panose="020B0604020202020204" pitchFamily="34" charset="0"/>
                <a:cs typeface="Arial" panose="020B0604020202020204" pitchFamily="34" charset="0"/>
              </a:rPr>
              <a:t>Reciprocal reading </a:t>
            </a:r>
          </a:p>
        </p:txBody>
      </p:sp>
      <p:sp>
        <p:nvSpPr>
          <p:cNvPr id="5" name="Content Placeholder 4">
            <a:extLst>
              <a:ext uri="{FF2B5EF4-FFF2-40B4-BE49-F238E27FC236}">
                <a16:creationId xmlns:a16="http://schemas.microsoft.com/office/drawing/2014/main" id="{A4103621-B2CC-6C66-0A94-FA4D26AB5FAA}"/>
              </a:ext>
            </a:extLst>
          </p:cNvPr>
          <p:cNvSpPr txBox="1">
            <a:spLocks/>
          </p:cNvSpPr>
          <p:nvPr/>
        </p:nvSpPr>
        <p:spPr>
          <a:xfrm>
            <a:off x="838200" y="1825625"/>
            <a:ext cx="10515600" cy="4351338"/>
          </a:xfrm>
          <a:prstGeom prst="rect">
            <a:avLst/>
          </a:prstGeom>
        </p:spPr>
        <p:txBody>
          <a:bodyPr>
            <a:normAutofit fontScale="92500"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sz="2600" dirty="0">
                <a:latin typeface="Arial" panose="020B0604020202020204" pitchFamily="34" charset="0"/>
                <a:cs typeface="Arial" panose="020B0604020202020204" pitchFamily="34" charset="0"/>
              </a:rPr>
              <a:t>Reciprocal reading is an approach that involves giving students individual roles within a small group working together towards comprehension of a given piece of text</a:t>
            </a:r>
          </a:p>
          <a:p>
            <a:r>
              <a:rPr lang="en-GB" sz="2600" dirty="0">
                <a:latin typeface="Arial" panose="020B0604020202020204" pitchFamily="34" charset="0"/>
                <a:cs typeface="Arial" panose="020B0604020202020204" pitchFamily="34" charset="0"/>
              </a:rPr>
              <a:t>This approach allows teachers to focus on one particular reading strategy at a time, and gives all members of the group a role and a focus. </a:t>
            </a:r>
          </a:p>
          <a:p>
            <a:r>
              <a:rPr lang="en-GB" sz="2600" dirty="0">
                <a:latin typeface="Arial" panose="020B0604020202020204" pitchFamily="34" charset="0"/>
                <a:cs typeface="Arial" panose="020B0604020202020204" pitchFamily="34" charset="0"/>
              </a:rPr>
              <a:t>The strategies used within reciprocal reading may be developed and practised independently, but an effective reader will need to use them in combination in order to comprehend challenging texts, and the approach should be considered a stepping-stone towards a holistic approach to reading rather than a long-term strategy.</a:t>
            </a:r>
          </a:p>
          <a:p>
            <a:r>
              <a:rPr lang="en-GB" sz="1500" b="0" i="0" dirty="0" err="1">
                <a:solidFill>
                  <a:srgbClr val="0088CE"/>
                </a:solidFill>
                <a:effectLst/>
                <a:latin typeface="Arial" panose="020B0604020202020204" pitchFamily="34" charset="0"/>
                <a:cs typeface="Arial" panose="020B0604020202020204" pitchFamily="34" charset="0"/>
              </a:rPr>
              <a:t>Palincsar</a:t>
            </a:r>
            <a:r>
              <a:rPr lang="en-GB" sz="1500" b="0" i="0" dirty="0">
                <a:solidFill>
                  <a:srgbClr val="0088CE"/>
                </a:solidFill>
                <a:effectLst/>
                <a:latin typeface="Arial" panose="020B0604020202020204" pitchFamily="34" charset="0"/>
                <a:cs typeface="Arial" panose="020B0604020202020204" pitchFamily="34" charset="0"/>
              </a:rPr>
              <a:t>, A.S., &amp; Brown, A.L. (1986). Reciprocal </a:t>
            </a:r>
            <a:r>
              <a:rPr lang="en-GB" sz="1500" b="0" i="0" dirty="0" err="1">
                <a:solidFill>
                  <a:srgbClr val="0088CE"/>
                </a:solidFill>
                <a:effectLst/>
                <a:latin typeface="Arial" panose="020B0604020202020204" pitchFamily="34" charset="0"/>
                <a:cs typeface="Arial" panose="020B0604020202020204" pitchFamily="34" charset="0"/>
              </a:rPr>
              <a:t>teaching:Teaching</a:t>
            </a:r>
            <a:r>
              <a:rPr lang="en-GB" sz="1500" b="0" i="0" dirty="0">
                <a:solidFill>
                  <a:srgbClr val="0088CE"/>
                </a:solidFill>
                <a:effectLst/>
                <a:latin typeface="Arial" panose="020B0604020202020204" pitchFamily="34" charset="0"/>
                <a:cs typeface="Arial" panose="020B0604020202020204" pitchFamily="34" charset="0"/>
              </a:rPr>
              <a:t> reading as thinking. Oak Brook, IL: North Central Regional Educational Laboratory.</a:t>
            </a:r>
          </a:p>
          <a:p>
            <a:r>
              <a:rPr lang="en-GB" sz="1500" dirty="0">
                <a:solidFill>
                  <a:srgbClr val="0088CE"/>
                </a:solidFill>
                <a:latin typeface="Arial" panose="020B0604020202020204" pitchFamily="34" charset="0"/>
                <a:cs typeface="Arial" panose="020B0604020202020204" pitchFamily="34" charset="0"/>
              </a:rPr>
              <a:t>Cockerill, M., O'Keeffe, J., Thurston, A., &amp; Taylor, A. (2022). Reciprocal Reading for struggling readers: An exemplar of evidence implementation in schools. Review of Education, 10, e3332</a:t>
            </a:r>
          </a:p>
        </p:txBody>
      </p:sp>
    </p:spTree>
    <p:extLst>
      <p:ext uri="{BB962C8B-B14F-4D97-AF65-F5344CB8AC3E}">
        <p14:creationId xmlns:p14="http://schemas.microsoft.com/office/powerpoint/2010/main" val="15099907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21A3793-A335-08C9-5056-2313DFFC726A}"/>
            </a:ext>
          </a:extLst>
        </p:cNvPr>
        <p:cNvGrpSpPr/>
        <p:nvPr/>
      </p:nvGrpSpPr>
      <p:grpSpPr>
        <a:xfrm>
          <a:off x="0" y="0"/>
          <a:ext cx="0" cy="0"/>
          <a:chOff x="0" y="0"/>
          <a:chExt cx="0" cy="0"/>
        </a:xfrm>
      </p:grpSpPr>
      <p:sp>
        <p:nvSpPr>
          <p:cNvPr id="3" name="Title 2">
            <a:extLst>
              <a:ext uri="{FF2B5EF4-FFF2-40B4-BE49-F238E27FC236}">
                <a16:creationId xmlns:a16="http://schemas.microsoft.com/office/drawing/2014/main" id="{F4F31633-3E58-010A-8BDD-B724BEFD2037}"/>
              </a:ext>
            </a:extLst>
          </p:cNvPr>
          <p:cNvSpPr txBox="1">
            <a:spLocks/>
          </p:cNvSpPr>
          <p:nvPr/>
        </p:nvSpPr>
        <p:spPr>
          <a:xfrm>
            <a:off x="838200" y="892628"/>
            <a:ext cx="10515600" cy="700088"/>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sz="3800" b="1" dirty="0">
                <a:solidFill>
                  <a:srgbClr val="0088CE"/>
                </a:solidFill>
                <a:latin typeface="Arial" panose="020B0604020202020204" pitchFamily="34" charset="0"/>
                <a:cs typeface="Arial" panose="020B0604020202020204" pitchFamily="34" charset="0"/>
              </a:rPr>
              <a:t>Roles within reciprocal reading</a:t>
            </a:r>
          </a:p>
        </p:txBody>
      </p:sp>
      <p:graphicFrame>
        <p:nvGraphicFramePr>
          <p:cNvPr id="8" name="Content Placeholder 7">
            <a:extLst>
              <a:ext uri="{FF2B5EF4-FFF2-40B4-BE49-F238E27FC236}">
                <a16:creationId xmlns:a16="http://schemas.microsoft.com/office/drawing/2014/main" id="{42F13F0A-CDEF-855C-517F-8B70BEF93427}"/>
              </a:ext>
            </a:extLst>
          </p:cNvPr>
          <p:cNvGraphicFramePr>
            <a:graphicFrameLocks/>
          </p:cNvGraphicFramePr>
          <p:nvPr>
            <p:extLst>
              <p:ext uri="{D42A27DB-BD31-4B8C-83A1-F6EECF244321}">
                <p14:modId xmlns:p14="http://schemas.microsoft.com/office/powerpoint/2010/main" val="1542143641"/>
              </p:ext>
            </p:extLst>
          </p:nvPr>
        </p:nvGraphicFramePr>
        <p:xfrm>
          <a:off x="838200" y="1690688"/>
          <a:ext cx="10515600" cy="4450080"/>
        </p:xfrm>
        <a:graphic>
          <a:graphicData uri="http://schemas.openxmlformats.org/drawingml/2006/table">
            <a:tbl>
              <a:tblPr firstRow="1" bandRow="1">
                <a:tableStyleId>{7DF18680-E054-41AD-8BC1-D1AEF772440D}</a:tableStyleId>
              </a:tblPr>
              <a:tblGrid>
                <a:gridCol w="1937657">
                  <a:extLst>
                    <a:ext uri="{9D8B030D-6E8A-4147-A177-3AD203B41FA5}">
                      <a16:colId xmlns:a16="http://schemas.microsoft.com/office/drawing/2014/main" val="1895140209"/>
                    </a:ext>
                  </a:extLst>
                </a:gridCol>
                <a:gridCol w="8577943">
                  <a:extLst>
                    <a:ext uri="{9D8B030D-6E8A-4147-A177-3AD203B41FA5}">
                      <a16:colId xmlns:a16="http://schemas.microsoft.com/office/drawing/2014/main" val="1681129925"/>
                    </a:ext>
                  </a:extLst>
                </a:gridCol>
              </a:tblGrid>
              <a:tr h="370840">
                <a:tc>
                  <a:txBody>
                    <a:bodyPr/>
                    <a:lstStyle/>
                    <a:p>
                      <a:r>
                        <a:rPr lang="en-GB" sz="2000" dirty="0">
                          <a:latin typeface="Arial" panose="020B0604020202020204" pitchFamily="34" charset="0"/>
                          <a:cs typeface="Arial" panose="020B0604020202020204" pitchFamily="34" charset="0"/>
                        </a:rPr>
                        <a:t>Role</a:t>
                      </a:r>
                    </a:p>
                  </a:txBody>
                  <a:tcPr/>
                </a:tc>
                <a:tc>
                  <a:txBody>
                    <a:bodyPr/>
                    <a:lstStyle/>
                    <a:p>
                      <a:r>
                        <a:rPr lang="en-GB" sz="2000" dirty="0">
                          <a:latin typeface="Arial" panose="020B0604020202020204" pitchFamily="34" charset="0"/>
                          <a:cs typeface="Arial" panose="020B0604020202020204" pitchFamily="34" charset="0"/>
                        </a:rPr>
                        <a:t>Strategies</a:t>
                      </a:r>
                    </a:p>
                  </a:txBody>
                  <a:tcPr/>
                </a:tc>
                <a:extLst>
                  <a:ext uri="{0D108BD9-81ED-4DB2-BD59-A6C34878D82A}">
                    <a16:rowId xmlns:a16="http://schemas.microsoft.com/office/drawing/2014/main" val="1177940192"/>
                  </a:ext>
                </a:extLst>
              </a:tr>
              <a:tr h="370840">
                <a:tc>
                  <a:txBody>
                    <a:bodyPr/>
                    <a:lstStyle/>
                    <a:p>
                      <a:r>
                        <a:rPr lang="en-GB" sz="2000" b="1" dirty="0">
                          <a:latin typeface="Arial" panose="020B0604020202020204" pitchFamily="34" charset="0"/>
                          <a:cs typeface="Arial" panose="020B0604020202020204" pitchFamily="34" charset="0"/>
                        </a:rPr>
                        <a:t>Prediction</a:t>
                      </a:r>
                    </a:p>
                  </a:txBody>
                  <a:tcPr/>
                </a:tc>
                <a:tc>
                  <a:txBody>
                    <a:bodyPr/>
                    <a:lstStyle/>
                    <a:p>
                      <a:pPr marL="285750" indent="-285750">
                        <a:buFont typeface="Arial" panose="020B0604020202020204" pitchFamily="34" charset="0"/>
                        <a:buChar char="•"/>
                      </a:pPr>
                      <a:r>
                        <a:rPr lang="en-GB" sz="2000" b="1" dirty="0">
                          <a:latin typeface="Arial" panose="020B0604020202020204" pitchFamily="34" charset="0"/>
                          <a:cs typeface="Arial" panose="020B0604020202020204" pitchFamily="34" charset="0"/>
                        </a:rPr>
                        <a:t>Prior to reading</a:t>
                      </a:r>
                      <a:r>
                        <a:rPr lang="en-GB" sz="2000" dirty="0">
                          <a:latin typeface="Arial" panose="020B0604020202020204" pitchFamily="34" charset="0"/>
                          <a:cs typeface="Arial" panose="020B0604020202020204" pitchFamily="34" charset="0"/>
                        </a:rPr>
                        <a:t>, use the easily accessible information (eg images, headings, subheadings, boxed content) to predict the content, tone and purpose of the writing. </a:t>
                      </a:r>
                    </a:p>
                    <a:p>
                      <a:pPr marL="285750" indent="-285750">
                        <a:buFont typeface="Arial" panose="020B0604020202020204" pitchFamily="34" charset="0"/>
                        <a:buChar char="•"/>
                      </a:pPr>
                      <a:r>
                        <a:rPr lang="en-GB" sz="2000" dirty="0">
                          <a:latin typeface="Arial" panose="020B0604020202020204" pitchFamily="34" charset="0"/>
                          <a:cs typeface="Arial" panose="020B0604020202020204" pitchFamily="34" charset="0"/>
                        </a:rPr>
                        <a:t>Make connections with background knowledge of the topic to add depth to predictions about the text.</a:t>
                      </a:r>
                    </a:p>
                    <a:p>
                      <a:pPr marL="285750" indent="-285750">
                        <a:buFont typeface="Arial" panose="020B0604020202020204" pitchFamily="34" charset="0"/>
                        <a:buChar char="•"/>
                      </a:pPr>
                      <a:r>
                        <a:rPr lang="en-GB" sz="2000" dirty="0">
                          <a:latin typeface="Arial" panose="020B0604020202020204" pitchFamily="34" charset="0"/>
                          <a:cs typeface="Arial" panose="020B0604020202020204" pitchFamily="34" charset="0"/>
                        </a:rPr>
                        <a:t>Give reasons for ideas about what the text will cover and the perspective of the author.</a:t>
                      </a:r>
                    </a:p>
                    <a:p>
                      <a:pPr marL="285750" indent="-285750">
                        <a:buFont typeface="Arial" panose="020B0604020202020204" pitchFamily="34" charset="0"/>
                        <a:buChar char="•"/>
                      </a:pPr>
                      <a:r>
                        <a:rPr lang="en-GB" sz="2000" b="1" dirty="0">
                          <a:latin typeface="Arial" panose="020B0604020202020204" pitchFamily="34" charset="0"/>
                          <a:cs typeface="Arial" panose="020B0604020202020204" pitchFamily="34" charset="0"/>
                        </a:rPr>
                        <a:t>During reading</a:t>
                      </a:r>
                      <a:r>
                        <a:rPr lang="en-GB" sz="2000" dirty="0">
                          <a:latin typeface="Arial" panose="020B0604020202020204" pitchFamily="34" charset="0"/>
                          <a:cs typeface="Arial" panose="020B0604020202020204" pitchFamily="34" charset="0"/>
                        </a:rPr>
                        <a:t>, notice details and make suggestions about what will come about as a result of these details:</a:t>
                      </a:r>
                    </a:p>
                    <a:p>
                      <a:pPr marL="742950" lvl="1" indent="-285750">
                        <a:buFont typeface="Arial" panose="020B0604020202020204" pitchFamily="34" charset="0"/>
                        <a:buChar char="•"/>
                      </a:pPr>
                      <a:r>
                        <a:rPr lang="en-GB" sz="2000" dirty="0">
                          <a:latin typeface="Arial" panose="020B0604020202020204" pitchFamily="34" charset="0"/>
                          <a:cs typeface="Arial" panose="020B0604020202020204" pitchFamily="34" charset="0"/>
                        </a:rPr>
                        <a:t>eg, in fiction, based on characters’ behaviour or details about their situation, predict what they may do next</a:t>
                      </a:r>
                    </a:p>
                    <a:p>
                      <a:pPr marL="742950" lvl="1" indent="-285750">
                        <a:buFont typeface="Arial" panose="020B0604020202020204" pitchFamily="34" charset="0"/>
                        <a:buChar char="•"/>
                      </a:pPr>
                      <a:r>
                        <a:rPr lang="en-GB" sz="2000" dirty="0">
                          <a:latin typeface="Arial" panose="020B0604020202020204" pitchFamily="34" charset="0"/>
                          <a:cs typeface="Arial" panose="020B0604020202020204" pitchFamily="34" charset="0"/>
                        </a:rPr>
                        <a:t>eg, in non-fiction, based on information provided, predict what conclusions and recommendations the author will make.</a:t>
                      </a:r>
                    </a:p>
                  </a:txBody>
                  <a:tcPr/>
                </a:tc>
                <a:extLst>
                  <a:ext uri="{0D108BD9-81ED-4DB2-BD59-A6C34878D82A}">
                    <a16:rowId xmlns:a16="http://schemas.microsoft.com/office/drawing/2014/main" val="3091326916"/>
                  </a:ext>
                </a:extLst>
              </a:tr>
            </a:tbl>
          </a:graphicData>
        </a:graphic>
      </p:graphicFrame>
    </p:spTree>
    <p:extLst>
      <p:ext uri="{BB962C8B-B14F-4D97-AF65-F5344CB8AC3E}">
        <p14:creationId xmlns:p14="http://schemas.microsoft.com/office/powerpoint/2010/main" val="31271105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E04C69B-3869-CD2F-2203-F74890F28FD5}"/>
            </a:ext>
          </a:extLst>
        </p:cNvPr>
        <p:cNvGrpSpPr/>
        <p:nvPr/>
      </p:nvGrpSpPr>
      <p:grpSpPr>
        <a:xfrm>
          <a:off x="0" y="0"/>
          <a:ext cx="0" cy="0"/>
          <a:chOff x="0" y="0"/>
          <a:chExt cx="0" cy="0"/>
        </a:xfrm>
      </p:grpSpPr>
      <p:sp>
        <p:nvSpPr>
          <p:cNvPr id="3" name="Title 2">
            <a:extLst>
              <a:ext uri="{FF2B5EF4-FFF2-40B4-BE49-F238E27FC236}">
                <a16:creationId xmlns:a16="http://schemas.microsoft.com/office/drawing/2014/main" id="{1A854014-99AB-A4E0-6C07-7D9FAD03507E}"/>
              </a:ext>
            </a:extLst>
          </p:cNvPr>
          <p:cNvSpPr txBox="1">
            <a:spLocks/>
          </p:cNvSpPr>
          <p:nvPr/>
        </p:nvSpPr>
        <p:spPr>
          <a:xfrm>
            <a:off x="838200" y="892628"/>
            <a:ext cx="10515600" cy="700088"/>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sz="3800" b="1" dirty="0">
                <a:solidFill>
                  <a:srgbClr val="0088CE"/>
                </a:solidFill>
                <a:latin typeface="Arial" panose="020B0604020202020204" pitchFamily="34" charset="0"/>
                <a:cs typeface="Arial" panose="020B0604020202020204" pitchFamily="34" charset="0"/>
              </a:rPr>
              <a:t>Roles within reciprocal reading</a:t>
            </a:r>
          </a:p>
        </p:txBody>
      </p:sp>
      <p:graphicFrame>
        <p:nvGraphicFramePr>
          <p:cNvPr id="8" name="Content Placeholder 7">
            <a:extLst>
              <a:ext uri="{FF2B5EF4-FFF2-40B4-BE49-F238E27FC236}">
                <a16:creationId xmlns:a16="http://schemas.microsoft.com/office/drawing/2014/main" id="{BD378C80-8ED4-EDBE-B234-5D58A7BF0C69}"/>
              </a:ext>
            </a:extLst>
          </p:cNvPr>
          <p:cNvGraphicFramePr>
            <a:graphicFrameLocks/>
          </p:cNvGraphicFramePr>
          <p:nvPr>
            <p:extLst>
              <p:ext uri="{D42A27DB-BD31-4B8C-83A1-F6EECF244321}">
                <p14:modId xmlns:p14="http://schemas.microsoft.com/office/powerpoint/2010/main" val="3835857570"/>
              </p:ext>
            </p:extLst>
          </p:nvPr>
        </p:nvGraphicFramePr>
        <p:xfrm>
          <a:off x="838200" y="1690688"/>
          <a:ext cx="10515600" cy="4754880"/>
        </p:xfrm>
        <a:graphic>
          <a:graphicData uri="http://schemas.openxmlformats.org/drawingml/2006/table">
            <a:tbl>
              <a:tblPr firstRow="1" bandRow="1">
                <a:tableStyleId>{00A15C55-8517-42AA-B614-E9B94910E393}</a:tableStyleId>
              </a:tblPr>
              <a:tblGrid>
                <a:gridCol w="1937657">
                  <a:extLst>
                    <a:ext uri="{9D8B030D-6E8A-4147-A177-3AD203B41FA5}">
                      <a16:colId xmlns:a16="http://schemas.microsoft.com/office/drawing/2014/main" val="1895140209"/>
                    </a:ext>
                  </a:extLst>
                </a:gridCol>
                <a:gridCol w="8577943">
                  <a:extLst>
                    <a:ext uri="{9D8B030D-6E8A-4147-A177-3AD203B41FA5}">
                      <a16:colId xmlns:a16="http://schemas.microsoft.com/office/drawing/2014/main" val="1681129925"/>
                    </a:ext>
                  </a:extLst>
                </a:gridCol>
              </a:tblGrid>
              <a:tr h="370840">
                <a:tc>
                  <a:txBody>
                    <a:bodyPr/>
                    <a:lstStyle/>
                    <a:p>
                      <a:r>
                        <a:rPr lang="en-GB" sz="2000" dirty="0">
                          <a:latin typeface="Arial" panose="020B0604020202020204" pitchFamily="34" charset="0"/>
                          <a:cs typeface="Arial" panose="020B0604020202020204" pitchFamily="34" charset="0"/>
                        </a:rPr>
                        <a:t>Role</a:t>
                      </a:r>
                    </a:p>
                  </a:txBody>
                  <a:tcPr/>
                </a:tc>
                <a:tc>
                  <a:txBody>
                    <a:bodyPr/>
                    <a:lstStyle/>
                    <a:p>
                      <a:r>
                        <a:rPr lang="en-GB" sz="2000" dirty="0">
                          <a:latin typeface="Arial" panose="020B0604020202020204" pitchFamily="34" charset="0"/>
                          <a:cs typeface="Arial" panose="020B0604020202020204" pitchFamily="34" charset="0"/>
                        </a:rPr>
                        <a:t>Strategies</a:t>
                      </a:r>
                    </a:p>
                  </a:txBody>
                  <a:tcPr/>
                </a:tc>
                <a:extLst>
                  <a:ext uri="{0D108BD9-81ED-4DB2-BD59-A6C34878D82A}">
                    <a16:rowId xmlns:a16="http://schemas.microsoft.com/office/drawing/2014/main" val="1177940192"/>
                  </a:ext>
                </a:extLst>
              </a:tr>
              <a:tr h="370840">
                <a:tc>
                  <a:txBody>
                    <a:bodyPr/>
                    <a:lstStyle/>
                    <a:p>
                      <a:r>
                        <a:rPr lang="en-GB" sz="2000" b="1" dirty="0">
                          <a:latin typeface="Arial" panose="020B0604020202020204" pitchFamily="34" charset="0"/>
                          <a:cs typeface="Arial" panose="020B0604020202020204" pitchFamily="34" charset="0"/>
                        </a:rPr>
                        <a:t>Questioning</a:t>
                      </a:r>
                    </a:p>
                  </a:txBody>
                  <a:tcPr/>
                </a:tc>
                <a:tc>
                  <a:txBody>
                    <a:bodyPr/>
                    <a:lstStyle/>
                    <a:p>
                      <a:pPr marL="285750" indent="-285750">
                        <a:buFont typeface="Arial" panose="020B0604020202020204" pitchFamily="34" charset="0"/>
                        <a:buChar char="•"/>
                      </a:pPr>
                      <a:r>
                        <a:rPr lang="en-GB" sz="2000" b="1" dirty="0">
                          <a:latin typeface="Arial" panose="020B0604020202020204" pitchFamily="34" charset="0"/>
                          <a:cs typeface="Arial" panose="020B0604020202020204" pitchFamily="34" charset="0"/>
                        </a:rPr>
                        <a:t>Prior to reading</a:t>
                      </a:r>
                      <a:r>
                        <a:rPr lang="en-GB" sz="2000" dirty="0">
                          <a:latin typeface="Arial" panose="020B0604020202020204" pitchFamily="34" charset="0"/>
                          <a:cs typeface="Arial" panose="020B0604020202020204" pitchFamily="34" charset="0"/>
                        </a:rPr>
                        <a:t>, ask big questions that will provide a goal within the reading of the text, eg in a non-fiction text about the impact of climate change in different areas of the world, ask a question such as ‘Which part of the world will be most seriously affected by climate change?’</a:t>
                      </a:r>
                    </a:p>
                    <a:p>
                      <a:pPr marL="285750" indent="-285750">
                        <a:buFont typeface="Arial" panose="020B0604020202020204" pitchFamily="34" charset="0"/>
                        <a:buChar char="•"/>
                      </a:pPr>
                      <a:r>
                        <a:rPr lang="en-GB" sz="2000" b="1" dirty="0">
                          <a:latin typeface="Arial" panose="020B0604020202020204" pitchFamily="34" charset="0"/>
                          <a:cs typeface="Arial" panose="020B0604020202020204" pitchFamily="34" charset="0"/>
                        </a:rPr>
                        <a:t>During reading</a:t>
                      </a:r>
                      <a:r>
                        <a:rPr lang="en-GB" sz="2000" dirty="0">
                          <a:latin typeface="Arial" panose="020B0604020202020204" pitchFamily="34" charset="0"/>
                          <a:cs typeface="Arial" panose="020B0604020202020204" pitchFamily="34" charset="0"/>
                        </a:rPr>
                        <a:t>, pose questions about the information given within the text, especially ‘why?’ questions. Try to work out the answers to these questions using information from the text. </a:t>
                      </a:r>
                    </a:p>
                    <a:p>
                      <a:pPr marL="742950" lvl="1" indent="-285750">
                        <a:buFont typeface="Arial" panose="020B0604020202020204" pitchFamily="34" charset="0"/>
                        <a:buChar char="•"/>
                      </a:pPr>
                      <a:r>
                        <a:rPr lang="en-GB" sz="2000" dirty="0">
                          <a:latin typeface="Arial" panose="020B0604020202020204" pitchFamily="34" charset="0"/>
                          <a:cs typeface="Arial" panose="020B0604020202020204" pitchFamily="34" charset="0"/>
                        </a:rPr>
                        <a:t>eg, in fiction, ask ‘Why did the character do X?’ or ‘Why did the writer include this detail? How might it be important later?’</a:t>
                      </a:r>
                    </a:p>
                    <a:p>
                      <a:pPr marL="742950" lvl="1" indent="-285750">
                        <a:buFont typeface="Arial" panose="020B0604020202020204" pitchFamily="34" charset="0"/>
                        <a:buChar char="•"/>
                      </a:pPr>
                      <a:r>
                        <a:rPr lang="en-GB" sz="2000" dirty="0">
                          <a:latin typeface="Arial" panose="020B0604020202020204" pitchFamily="34" charset="0"/>
                          <a:cs typeface="Arial" panose="020B0604020202020204" pitchFamily="34" charset="0"/>
                        </a:rPr>
                        <a:t>eg, in non-fiction, when reading a statement, ask why this might be the case, or ask how details given in different paragraphs might fit together</a:t>
                      </a:r>
                    </a:p>
                    <a:p>
                      <a:pPr marL="742950" lvl="1" indent="-285750">
                        <a:buFont typeface="Arial" panose="020B0604020202020204" pitchFamily="34" charset="0"/>
                        <a:buChar char="•"/>
                      </a:pPr>
                      <a:r>
                        <a:rPr lang="en-GB" sz="2000" dirty="0">
                          <a:latin typeface="Arial" panose="020B0604020202020204" pitchFamily="34" charset="0"/>
                          <a:cs typeface="Arial" panose="020B0604020202020204" pitchFamily="34" charset="0"/>
                        </a:rPr>
                        <a:t>eg, in any text, ask ‘Why does this matter?’ and make attempts to find answers in the text.</a:t>
                      </a:r>
                    </a:p>
                  </a:txBody>
                  <a:tcPr/>
                </a:tc>
                <a:extLst>
                  <a:ext uri="{0D108BD9-81ED-4DB2-BD59-A6C34878D82A}">
                    <a16:rowId xmlns:a16="http://schemas.microsoft.com/office/drawing/2014/main" val="3091326916"/>
                  </a:ext>
                </a:extLst>
              </a:tr>
            </a:tbl>
          </a:graphicData>
        </a:graphic>
      </p:graphicFrame>
    </p:spTree>
    <p:extLst>
      <p:ext uri="{BB962C8B-B14F-4D97-AF65-F5344CB8AC3E}">
        <p14:creationId xmlns:p14="http://schemas.microsoft.com/office/powerpoint/2010/main" val="31246825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E279D30-80DB-BCE7-457A-25FB72EB6FFC}"/>
            </a:ext>
          </a:extLst>
        </p:cNvPr>
        <p:cNvGrpSpPr/>
        <p:nvPr/>
      </p:nvGrpSpPr>
      <p:grpSpPr>
        <a:xfrm>
          <a:off x="0" y="0"/>
          <a:ext cx="0" cy="0"/>
          <a:chOff x="0" y="0"/>
          <a:chExt cx="0" cy="0"/>
        </a:xfrm>
      </p:grpSpPr>
      <p:sp>
        <p:nvSpPr>
          <p:cNvPr id="3" name="Title 2">
            <a:extLst>
              <a:ext uri="{FF2B5EF4-FFF2-40B4-BE49-F238E27FC236}">
                <a16:creationId xmlns:a16="http://schemas.microsoft.com/office/drawing/2014/main" id="{0A2EC85B-2CCF-6166-3571-313E082CE36B}"/>
              </a:ext>
            </a:extLst>
          </p:cNvPr>
          <p:cNvSpPr txBox="1">
            <a:spLocks/>
          </p:cNvSpPr>
          <p:nvPr/>
        </p:nvSpPr>
        <p:spPr>
          <a:xfrm>
            <a:off x="838200" y="892628"/>
            <a:ext cx="10515600" cy="700088"/>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sz="3800" b="1" dirty="0">
                <a:solidFill>
                  <a:srgbClr val="0088CE"/>
                </a:solidFill>
                <a:latin typeface="Arial" panose="020B0604020202020204" pitchFamily="34" charset="0"/>
                <a:cs typeface="Arial" panose="020B0604020202020204" pitchFamily="34" charset="0"/>
              </a:rPr>
              <a:t>Roles within reciprocal reading</a:t>
            </a:r>
          </a:p>
        </p:txBody>
      </p:sp>
      <p:graphicFrame>
        <p:nvGraphicFramePr>
          <p:cNvPr id="8" name="Content Placeholder 7">
            <a:extLst>
              <a:ext uri="{FF2B5EF4-FFF2-40B4-BE49-F238E27FC236}">
                <a16:creationId xmlns:a16="http://schemas.microsoft.com/office/drawing/2014/main" id="{C47B2755-0F68-F6A9-8144-721BBBC10B05}"/>
              </a:ext>
            </a:extLst>
          </p:cNvPr>
          <p:cNvGraphicFramePr>
            <a:graphicFrameLocks/>
          </p:cNvGraphicFramePr>
          <p:nvPr>
            <p:extLst>
              <p:ext uri="{D42A27DB-BD31-4B8C-83A1-F6EECF244321}">
                <p14:modId xmlns:p14="http://schemas.microsoft.com/office/powerpoint/2010/main" val="2087167726"/>
              </p:ext>
            </p:extLst>
          </p:nvPr>
        </p:nvGraphicFramePr>
        <p:xfrm>
          <a:off x="838200" y="1690688"/>
          <a:ext cx="10515600" cy="4577080"/>
        </p:xfrm>
        <a:graphic>
          <a:graphicData uri="http://schemas.openxmlformats.org/drawingml/2006/table">
            <a:tbl>
              <a:tblPr firstRow="1" bandRow="1">
                <a:tableStyleId>{21E4AEA4-8DFA-4A89-87EB-49C32662AFE0}</a:tableStyleId>
              </a:tblPr>
              <a:tblGrid>
                <a:gridCol w="1937657">
                  <a:extLst>
                    <a:ext uri="{9D8B030D-6E8A-4147-A177-3AD203B41FA5}">
                      <a16:colId xmlns:a16="http://schemas.microsoft.com/office/drawing/2014/main" val="1895140209"/>
                    </a:ext>
                  </a:extLst>
                </a:gridCol>
                <a:gridCol w="8577943">
                  <a:extLst>
                    <a:ext uri="{9D8B030D-6E8A-4147-A177-3AD203B41FA5}">
                      <a16:colId xmlns:a16="http://schemas.microsoft.com/office/drawing/2014/main" val="1681129925"/>
                    </a:ext>
                  </a:extLst>
                </a:gridCol>
              </a:tblGrid>
              <a:tr h="370840">
                <a:tc>
                  <a:txBody>
                    <a:bodyPr/>
                    <a:lstStyle/>
                    <a:p>
                      <a:r>
                        <a:rPr lang="en-GB" sz="1800" dirty="0">
                          <a:latin typeface="Arial" panose="020B0604020202020204" pitchFamily="34" charset="0"/>
                          <a:cs typeface="Arial" panose="020B0604020202020204" pitchFamily="34" charset="0"/>
                        </a:rPr>
                        <a:t>Role</a:t>
                      </a:r>
                    </a:p>
                  </a:txBody>
                  <a:tcPr/>
                </a:tc>
                <a:tc>
                  <a:txBody>
                    <a:bodyPr/>
                    <a:lstStyle/>
                    <a:p>
                      <a:r>
                        <a:rPr lang="en-GB" sz="1800" dirty="0">
                          <a:latin typeface="Arial" panose="020B0604020202020204" pitchFamily="34" charset="0"/>
                          <a:cs typeface="Arial" panose="020B0604020202020204" pitchFamily="34" charset="0"/>
                        </a:rPr>
                        <a:t>Strategies</a:t>
                      </a:r>
                    </a:p>
                  </a:txBody>
                  <a:tcPr/>
                </a:tc>
                <a:extLst>
                  <a:ext uri="{0D108BD9-81ED-4DB2-BD59-A6C34878D82A}">
                    <a16:rowId xmlns:a16="http://schemas.microsoft.com/office/drawing/2014/main" val="1177940192"/>
                  </a:ext>
                </a:extLst>
              </a:tr>
              <a:tr h="370840">
                <a:tc>
                  <a:txBody>
                    <a:bodyPr/>
                    <a:lstStyle/>
                    <a:p>
                      <a:r>
                        <a:rPr lang="en-GB" sz="1800" b="1" dirty="0">
                          <a:latin typeface="Arial" panose="020B0604020202020204" pitchFamily="34" charset="0"/>
                          <a:cs typeface="Arial" panose="020B0604020202020204" pitchFamily="34" charset="0"/>
                        </a:rPr>
                        <a:t>Clarifying</a:t>
                      </a:r>
                    </a:p>
                  </a:txBody>
                  <a:tcPr/>
                </a:tc>
                <a:tc>
                  <a:txBody>
                    <a:bodyPr/>
                    <a:lstStyle/>
                    <a:p>
                      <a:pPr marL="285750" indent="-285750">
                        <a:buFont typeface="Arial" panose="020B0604020202020204" pitchFamily="34" charset="0"/>
                        <a:buChar char="•"/>
                      </a:pPr>
                      <a:r>
                        <a:rPr lang="en-GB" sz="1800" b="1" dirty="0">
                          <a:latin typeface="Arial" panose="020B0604020202020204" pitchFamily="34" charset="0"/>
                          <a:cs typeface="Arial" panose="020B0604020202020204" pitchFamily="34" charset="0"/>
                        </a:rPr>
                        <a:t>Prior to reading</a:t>
                      </a:r>
                      <a:r>
                        <a:rPr lang="en-GB" sz="1800" dirty="0">
                          <a:latin typeface="Arial" panose="020B0604020202020204" pitchFamily="34" charset="0"/>
                          <a:cs typeface="Arial" panose="020B0604020202020204" pitchFamily="34" charset="0"/>
                        </a:rPr>
                        <a:t>, skim and scan for unfamiliar vocabulary. Clarify the meaning of key words either using a dictionary or online tool, or using knowledge of root words and affixes. </a:t>
                      </a:r>
                    </a:p>
                    <a:p>
                      <a:pPr marL="285750" indent="-285750">
                        <a:buFont typeface="Arial" panose="020B0604020202020204" pitchFamily="34" charset="0"/>
                        <a:buChar char="•"/>
                      </a:pPr>
                      <a:r>
                        <a:rPr lang="en-GB" sz="1800" b="1" dirty="0">
                          <a:latin typeface="Arial" panose="020B0604020202020204" pitchFamily="34" charset="0"/>
                          <a:cs typeface="Arial" panose="020B0604020202020204" pitchFamily="34" charset="0"/>
                        </a:rPr>
                        <a:t>During reading</a:t>
                      </a:r>
                      <a:r>
                        <a:rPr lang="en-GB" sz="1800" dirty="0">
                          <a:latin typeface="Arial" panose="020B0604020202020204" pitchFamily="34" charset="0"/>
                          <a:cs typeface="Arial" panose="020B0604020202020204" pitchFamily="34" charset="0"/>
                        </a:rPr>
                        <a:t>, pay close attention to the language of the text. Note any terms that are unfamiliar and work out the meaning:</a:t>
                      </a:r>
                    </a:p>
                    <a:p>
                      <a:pPr marL="742950" lvl="1" indent="-285750">
                        <a:buFont typeface="Arial" panose="020B0604020202020204" pitchFamily="34" charset="0"/>
                        <a:buChar char="•"/>
                      </a:pPr>
                      <a:r>
                        <a:rPr lang="en-GB" sz="1800" dirty="0">
                          <a:latin typeface="Arial" panose="020B0604020202020204" pitchFamily="34" charset="0"/>
                          <a:cs typeface="Arial" panose="020B0604020202020204" pitchFamily="34" charset="0"/>
                        </a:rPr>
                        <a:t>look within the word for elements that are familiar, eg root words and affixes</a:t>
                      </a:r>
                    </a:p>
                    <a:p>
                      <a:pPr marL="742950" lvl="1" indent="-285750">
                        <a:buFont typeface="Arial" panose="020B0604020202020204" pitchFamily="34" charset="0"/>
                        <a:buChar char="•"/>
                      </a:pPr>
                      <a:r>
                        <a:rPr lang="en-GB" sz="1800" dirty="0">
                          <a:latin typeface="Arial" panose="020B0604020202020204" pitchFamily="34" charset="0"/>
                          <a:cs typeface="Arial" panose="020B0604020202020204" pitchFamily="34" charset="0"/>
                        </a:rPr>
                        <a:t>use the sentence to work out what kind of word is required and the type of idea that might fit</a:t>
                      </a:r>
                    </a:p>
                    <a:p>
                      <a:pPr marL="742950" lvl="1" indent="-285750">
                        <a:buFont typeface="Arial" panose="020B0604020202020204" pitchFamily="34" charset="0"/>
                        <a:buChar char="•"/>
                      </a:pPr>
                      <a:r>
                        <a:rPr lang="en-GB" sz="1800" dirty="0">
                          <a:latin typeface="Arial" panose="020B0604020202020204" pitchFamily="34" charset="0"/>
                          <a:cs typeface="Arial" panose="020B0604020202020204" pitchFamily="34" charset="0"/>
                        </a:rPr>
                        <a:t>read on to see whether the word is defined or the meaning is revealed in the next couple of sentences</a:t>
                      </a:r>
                    </a:p>
                    <a:p>
                      <a:pPr marL="742950" lvl="1" indent="-285750">
                        <a:buFont typeface="Arial" panose="020B0604020202020204" pitchFamily="34" charset="0"/>
                        <a:buChar char="•"/>
                      </a:pPr>
                      <a:r>
                        <a:rPr lang="en-GB" sz="1800" dirty="0">
                          <a:latin typeface="Arial" panose="020B0604020202020204" pitchFamily="34" charset="0"/>
                          <a:cs typeface="Arial" panose="020B0604020202020204" pitchFamily="34" charset="0"/>
                        </a:rPr>
                        <a:t>if impossible to work out the meaning of the word from the word itself and the context, look the word up</a:t>
                      </a:r>
                    </a:p>
                    <a:p>
                      <a:pPr marL="285750" lvl="0" indent="-285750">
                        <a:buFont typeface="Arial" panose="020B0604020202020204" pitchFamily="34" charset="0"/>
                        <a:buChar char="•"/>
                      </a:pPr>
                      <a:r>
                        <a:rPr lang="en-GB" sz="1800" dirty="0">
                          <a:latin typeface="Arial" panose="020B0604020202020204" pitchFamily="34" charset="0"/>
                          <a:cs typeface="Arial" panose="020B0604020202020204" pitchFamily="34" charset="0"/>
                        </a:rPr>
                        <a:t>Pay attention to sentence length and complexity and re-read longer sentences to clarify the meaning.</a:t>
                      </a:r>
                    </a:p>
                    <a:p>
                      <a:pPr marL="285750" lvl="0" indent="-285750">
                        <a:buFont typeface="Arial" panose="020B0604020202020204" pitchFamily="34" charset="0"/>
                        <a:buChar char="•"/>
                      </a:pPr>
                      <a:r>
                        <a:rPr lang="en-GB" sz="1800" dirty="0">
                          <a:latin typeface="Arial" panose="020B0604020202020204" pitchFamily="34" charset="0"/>
                          <a:cs typeface="Arial" panose="020B0604020202020204" pitchFamily="34" charset="0"/>
                        </a:rPr>
                        <a:t>Clarify the meaning of any idioms or images that are used in the text.</a:t>
                      </a:r>
                    </a:p>
                  </a:txBody>
                  <a:tcPr/>
                </a:tc>
                <a:extLst>
                  <a:ext uri="{0D108BD9-81ED-4DB2-BD59-A6C34878D82A}">
                    <a16:rowId xmlns:a16="http://schemas.microsoft.com/office/drawing/2014/main" val="3091326916"/>
                  </a:ext>
                </a:extLst>
              </a:tr>
            </a:tbl>
          </a:graphicData>
        </a:graphic>
      </p:graphicFrame>
    </p:spTree>
    <p:extLst>
      <p:ext uri="{BB962C8B-B14F-4D97-AF65-F5344CB8AC3E}">
        <p14:creationId xmlns:p14="http://schemas.microsoft.com/office/powerpoint/2010/main" val="24410291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2CBDFF3-3673-6D4C-A573-92C4B9F358B8}"/>
            </a:ext>
          </a:extLst>
        </p:cNvPr>
        <p:cNvGrpSpPr/>
        <p:nvPr/>
      </p:nvGrpSpPr>
      <p:grpSpPr>
        <a:xfrm>
          <a:off x="0" y="0"/>
          <a:ext cx="0" cy="0"/>
          <a:chOff x="0" y="0"/>
          <a:chExt cx="0" cy="0"/>
        </a:xfrm>
      </p:grpSpPr>
      <p:sp>
        <p:nvSpPr>
          <p:cNvPr id="3" name="Title 2">
            <a:extLst>
              <a:ext uri="{FF2B5EF4-FFF2-40B4-BE49-F238E27FC236}">
                <a16:creationId xmlns:a16="http://schemas.microsoft.com/office/drawing/2014/main" id="{E469AF81-31DE-3EDA-17DD-4CD35D0E2255}"/>
              </a:ext>
            </a:extLst>
          </p:cNvPr>
          <p:cNvSpPr txBox="1">
            <a:spLocks/>
          </p:cNvSpPr>
          <p:nvPr/>
        </p:nvSpPr>
        <p:spPr>
          <a:xfrm>
            <a:off x="838200" y="892628"/>
            <a:ext cx="10515600" cy="700088"/>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sz="3800" b="1" dirty="0">
                <a:solidFill>
                  <a:srgbClr val="0088CE"/>
                </a:solidFill>
                <a:latin typeface="Arial" panose="020B0604020202020204" pitchFamily="34" charset="0"/>
                <a:cs typeface="Arial" panose="020B0604020202020204" pitchFamily="34" charset="0"/>
              </a:rPr>
              <a:t>Roles within reciprocal reading</a:t>
            </a:r>
          </a:p>
        </p:txBody>
      </p:sp>
      <p:graphicFrame>
        <p:nvGraphicFramePr>
          <p:cNvPr id="8" name="Content Placeholder 7">
            <a:extLst>
              <a:ext uri="{FF2B5EF4-FFF2-40B4-BE49-F238E27FC236}">
                <a16:creationId xmlns:a16="http://schemas.microsoft.com/office/drawing/2014/main" id="{2163E2F6-7CDC-BFCE-BDC0-E912E1B387E8}"/>
              </a:ext>
            </a:extLst>
          </p:cNvPr>
          <p:cNvGraphicFramePr>
            <a:graphicFrameLocks/>
          </p:cNvGraphicFramePr>
          <p:nvPr>
            <p:extLst>
              <p:ext uri="{D42A27DB-BD31-4B8C-83A1-F6EECF244321}">
                <p14:modId xmlns:p14="http://schemas.microsoft.com/office/powerpoint/2010/main" val="2402230894"/>
              </p:ext>
            </p:extLst>
          </p:nvPr>
        </p:nvGraphicFramePr>
        <p:xfrm>
          <a:off x="838200" y="1690688"/>
          <a:ext cx="10515600" cy="4577080"/>
        </p:xfrm>
        <a:graphic>
          <a:graphicData uri="http://schemas.openxmlformats.org/drawingml/2006/table">
            <a:tbl>
              <a:tblPr firstRow="1" bandRow="1">
                <a:tableStyleId>{93296810-A885-4BE3-A3E7-6D5BEEA58F35}</a:tableStyleId>
              </a:tblPr>
              <a:tblGrid>
                <a:gridCol w="1937657">
                  <a:extLst>
                    <a:ext uri="{9D8B030D-6E8A-4147-A177-3AD203B41FA5}">
                      <a16:colId xmlns:a16="http://schemas.microsoft.com/office/drawing/2014/main" val="1895140209"/>
                    </a:ext>
                  </a:extLst>
                </a:gridCol>
                <a:gridCol w="8577943">
                  <a:extLst>
                    <a:ext uri="{9D8B030D-6E8A-4147-A177-3AD203B41FA5}">
                      <a16:colId xmlns:a16="http://schemas.microsoft.com/office/drawing/2014/main" val="1681129925"/>
                    </a:ext>
                  </a:extLst>
                </a:gridCol>
              </a:tblGrid>
              <a:tr h="370840">
                <a:tc>
                  <a:txBody>
                    <a:bodyPr/>
                    <a:lstStyle/>
                    <a:p>
                      <a:r>
                        <a:rPr lang="en-GB" sz="1800" dirty="0">
                          <a:latin typeface="Arial" panose="020B0604020202020204" pitchFamily="34" charset="0"/>
                          <a:cs typeface="Arial" panose="020B0604020202020204" pitchFamily="34" charset="0"/>
                        </a:rPr>
                        <a:t>Role</a:t>
                      </a:r>
                    </a:p>
                  </a:txBody>
                  <a:tcPr/>
                </a:tc>
                <a:tc>
                  <a:txBody>
                    <a:bodyPr/>
                    <a:lstStyle/>
                    <a:p>
                      <a:r>
                        <a:rPr lang="en-GB" sz="1800" dirty="0">
                          <a:latin typeface="Arial" panose="020B0604020202020204" pitchFamily="34" charset="0"/>
                          <a:cs typeface="Arial" panose="020B0604020202020204" pitchFamily="34" charset="0"/>
                        </a:rPr>
                        <a:t>Strategies</a:t>
                      </a:r>
                    </a:p>
                  </a:txBody>
                  <a:tcPr/>
                </a:tc>
                <a:extLst>
                  <a:ext uri="{0D108BD9-81ED-4DB2-BD59-A6C34878D82A}">
                    <a16:rowId xmlns:a16="http://schemas.microsoft.com/office/drawing/2014/main" val="1177940192"/>
                  </a:ext>
                </a:extLst>
              </a:tr>
              <a:tr h="370840">
                <a:tc>
                  <a:txBody>
                    <a:bodyPr/>
                    <a:lstStyle/>
                    <a:p>
                      <a:r>
                        <a:rPr lang="en-GB" sz="1800" b="1" dirty="0">
                          <a:latin typeface="Arial" panose="020B0604020202020204" pitchFamily="34" charset="0"/>
                          <a:cs typeface="Arial" panose="020B0604020202020204" pitchFamily="34" charset="0"/>
                        </a:rPr>
                        <a:t>Summarising</a:t>
                      </a:r>
                    </a:p>
                  </a:txBody>
                  <a:tcPr/>
                </a:tc>
                <a:tc>
                  <a:txBody>
                    <a:bodyPr/>
                    <a:lstStyle/>
                    <a:p>
                      <a:pPr marL="285750" indent="-285750">
                        <a:buFont typeface="Arial" panose="020B0604020202020204" pitchFamily="34" charset="0"/>
                        <a:buChar char="•"/>
                      </a:pPr>
                      <a:r>
                        <a:rPr lang="en-GB" sz="1800" b="1" dirty="0">
                          <a:latin typeface="Arial" panose="020B0604020202020204" pitchFamily="34" charset="0"/>
                          <a:cs typeface="Arial" panose="020B0604020202020204" pitchFamily="34" charset="0"/>
                        </a:rPr>
                        <a:t>Prior to reading</a:t>
                      </a:r>
                      <a:r>
                        <a:rPr lang="en-GB" sz="1800" dirty="0">
                          <a:latin typeface="Arial" panose="020B0604020202020204" pitchFamily="34" charset="0"/>
                          <a:cs typeface="Arial" panose="020B0604020202020204" pitchFamily="34" charset="0"/>
                        </a:rPr>
                        <a:t>, look at the text and identify key sections. This might be based on features such as headings and subheadings, or chapter boundaries, or paragraphs. Plan for pause points to review the content of each section. </a:t>
                      </a:r>
                    </a:p>
                    <a:p>
                      <a:pPr marL="285750" indent="-285750">
                        <a:buFont typeface="Arial" panose="020B0604020202020204" pitchFamily="34" charset="0"/>
                        <a:buChar char="•"/>
                      </a:pPr>
                      <a:r>
                        <a:rPr lang="en-GB" sz="1800" b="1" dirty="0">
                          <a:latin typeface="Arial" panose="020B0604020202020204" pitchFamily="34" charset="0"/>
                          <a:cs typeface="Arial" panose="020B0604020202020204" pitchFamily="34" charset="0"/>
                        </a:rPr>
                        <a:t>During reading</a:t>
                      </a:r>
                      <a:r>
                        <a:rPr lang="en-GB" sz="1800" dirty="0">
                          <a:latin typeface="Arial" panose="020B0604020202020204" pitchFamily="34" charset="0"/>
                          <a:cs typeface="Arial" panose="020B0604020202020204" pitchFamily="34" charset="0"/>
                        </a:rPr>
                        <a:t>, pause at the end of a section and recite the content of the text as if explaining it to someone who has not read the text. Include key details and ensure that the order of information is clear. Use discourse markers to keep the summary clear:</a:t>
                      </a:r>
                    </a:p>
                    <a:p>
                      <a:pPr marL="742950" lvl="1" indent="-285750">
                        <a:buFont typeface="Arial" panose="020B0604020202020204" pitchFamily="34" charset="0"/>
                        <a:buChar char="•"/>
                      </a:pPr>
                      <a:r>
                        <a:rPr lang="en-GB" sz="1800" dirty="0">
                          <a:latin typeface="Arial" panose="020B0604020202020204" pitchFamily="34" charset="0"/>
                          <a:cs typeface="Arial" panose="020B0604020202020204" pitchFamily="34" charset="0"/>
                        </a:rPr>
                        <a:t>eg, in fiction, ‘In this part of the chapter, we’re introduced to character X. At first glance, he appears to be… It describes his appearance, and we find out that he is wearing… and has X unusual feature. We learn that he comes from Y and knows Z character from…’</a:t>
                      </a:r>
                    </a:p>
                    <a:p>
                      <a:pPr marL="742950" lvl="1" indent="-285750">
                        <a:buFont typeface="Arial" panose="020B0604020202020204" pitchFamily="34" charset="0"/>
                        <a:buChar char="•"/>
                      </a:pPr>
                      <a:r>
                        <a:rPr lang="en-GB" sz="1800" dirty="0">
                          <a:latin typeface="Arial" panose="020B0604020202020204" pitchFamily="34" charset="0"/>
                          <a:cs typeface="Arial" panose="020B0604020202020204" pitchFamily="34" charset="0"/>
                        </a:rPr>
                        <a:t>eg, in non-fiction, ‘This section is about X. X has three key features: W, Y and Z. W means that … Y means that… and Z means that… ‘</a:t>
                      </a:r>
                    </a:p>
                    <a:p>
                      <a:pPr marL="285750" lvl="0" indent="-285750">
                        <a:buFont typeface="Arial" panose="020B0604020202020204" pitchFamily="34" charset="0"/>
                        <a:buChar char="•"/>
                      </a:pPr>
                      <a:r>
                        <a:rPr lang="en-GB" sz="1800" dirty="0">
                          <a:latin typeface="Arial" panose="020B0604020202020204" pitchFamily="34" charset="0"/>
                          <a:cs typeface="Arial" panose="020B0604020202020204" pitchFamily="34" charset="0"/>
                        </a:rPr>
                        <a:t> Notice any key terms that come up in each section and ensure that these are clearly understood (link to clarifying)</a:t>
                      </a:r>
                    </a:p>
                  </a:txBody>
                  <a:tcPr/>
                </a:tc>
                <a:extLst>
                  <a:ext uri="{0D108BD9-81ED-4DB2-BD59-A6C34878D82A}">
                    <a16:rowId xmlns:a16="http://schemas.microsoft.com/office/drawing/2014/main" val="3091326916"/>
                  </a:ext>
                </a:extLst>
              </a:tr>
            </a:tbl>
          </a:graphicData>
        </a:graphic>
      </p:graphicFrame>
    </p:spTree>
    <p:extLst>
      <p:ext uri="{BB962C8B-B14F-4D97-AF65-F5344CB8AC3E}">
        <p14:creationId xmlns:p14="http://schemas.microsoft.com/office/powerpoint/2010/main" val="30369847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17E623A4-FD65-B0FD-0605-71E977F431BD}"/>
              </a:ext>
            </a:extLst>
          </p:cNvPr>
          <p:cNvSpPr txBox="1"/>
          <p:nvPr/>
        </p:nvSpPr>
        <p:spPr>
          <a:xfrm>
            <a:off x="540000" y="900000"/>
            <a:ext cx="10789920" cy="5262979"/>
          </a:xfrm>
          <a:prstGeom prst="rect">
            <a:avLst/>
          </a:prstGeom>
          <a:noFill/>
        </p:spPr>
        <p:txBody>
          <a:bodyPr wrap="square">
            <a:spAutoFit/>
          </a:bodyPr>
          <a:lstStyle/>
          <a:p>
            <a:pPr>
              <a:tabLst>
                <a:tab pos="2865755" algn="ctr"/>
                <a:tab pos="5731510" algn="r"/>
              </a:tabLst>
            </a:pPr>
            <a:r>
              <a:rPr lang="en-GB" b="1" dirty="0">
                <a:solidFill>
                  <a:srgbClr val="0088CE"/>
                </a:solidFill>
                <a:latin typeface="Arial" panose="020B0604020202020204" pitchFamily="34" charset="0"/>
                <a:cs typeface="Arial" panose="020B0604020202020204" pitchFamily="34" charset="0"/>
              </a:rPr>
              <a:t>HIAS English Team</a:t>
            </a:r>
          </a:p>
          <a:p>
            <a:pPr>
              <a:tabLst>
                <a:tab pos="2865755" algn="ctr"/>
                <a:tab pos="5731510" algn="r"/>
              </a:tabLst>
            </a:pPr>
            <a:r>
              <a:rPr lang="en-GB" sz="1200" dirty="0">
                <a:latin typeface="Arial" panose="020B0604020202020204" pitchFamily="34" charset="0"/>
                <a:cs typeface="Arial" panose="020B0604020202020204" pitchFamily="34" charset="0"/>
              </a:rPr>
              <a:t> </a:t>
            </a:r>
          </a:p>
          <a:p>
            <a:pPr>
              <a:tabLst>
                <a:tab pos="2865755" algn="ctr"/>
                <a:tab pos="5731510" algn="r"/>
              </a:tabLst>
            </a:pPr>
            <a:r>
              <a:rPr lang="en-GB" sz="1200" dirty="0">
                <a:latin typeface="Arial" panose="020B0604020202020204" pitchFamily="34" charset="0"/>
                <a:cs typeface="Arial" panose="020B0604020202020204" pitchFamily="34" charset="0"/>
              </a:rPr>
              <a:t>Please contact Joanna Kenyon </a:t>
            </a:r>
            <a:r>
              <a:rPr lang="en-GB" sz="1200" dirty="0">
                <a:latin typeface="Arial" panose="020B0604020202020204" pitchFamily="34" charset="0"/>
                <a:cs typeface="Arial" panose="020B0604020202020204" pitchFamily="34" charset="0"/>
                <a:hlinkClick r:id="rId2"/>
              </a:rPr>
              <a:t>Joanna.Kenyon@hants.gov.uk</a:t>
            </a:r>
            <a:r>
              <a:rPr lang="en-GB" sz="1200" dirty="0">
                <a:latin typeface="Arial" panose="020B0604020202020204" pitchFamily="34" charset="0"/>
                <a:cs typeface="Arial" panose="020B0604020202020204" pitchFamily="34" charset="0"/>
              </a:rPr>
              <a:t> for support with secondary reading, whole school literacy and English. </a:t>
            </a:r>
          </a:p>
          <a:p>
            <a:pPr>
              <a:tabLst>
                <a:tab pos="2865755" algn="ctr"/>
                <a:tab pos="5731510" algn="r"/>
              </a:tabLst>
            </a:pPr>
            <a:r>
              <a:rPr lang="en-GB" sz="1200" dirty="0">
                <a:latin typeface="Arial" panose="020B0604020202020204" pitchFamily="34" charset="0"/>
                <a:cs typeface="Arial" panose="020B0604020202020204" pitchFamily="34" charset="0"/>
              </a:rPr>
              <a:t> </a:t>
            </a:r>
          </a:p>
          <a:p>
            <a:pPr>
              <a:tabLst>
                <a:tab pos="2865755" algn="ctr"/>
                <a:tab pos="5731510" algn="r"/>
              </a:tabLst>
            </a:pPr>
            <a:r>
              <a:rPr lang="en-GB" sz="1200" dirty="0">
                <a:latin typeface="Arial" panose="020B0604020202020204" pitchFamily="34" charset="0"/>
                <a:cs typeface="Arial" panose="020B0604020202020204" pitchFamily="34" charset="0"/>
              </a:rPr>
              <a:t>For further details on the full range of services available please contact us using the following email: </a:t>
            </a:r>
            <a:r>
              <a:rPr lang="en-GB" sz="1200" dirty="0">
                <a:latin typeface="Arial" panose="020B0604020202020204" pitchFamily="34" charset="0"/>
                <a:cs typeface="Arial" panose="020B0604020202020204" pitchFamily="34" charset="0"/>
                <a:hlinkClick r:id="rId3"/>
              </a:rPr>
              <a:t>htlcdev@hants.gov.uk</a:t>
            </a:r>
            <a:r>
              <a:rPr lang="en-GB" sz="1200" dirty="0">
                <a:latin typeface="Arial" panose="020B0604020202020204" pitchFamily="34" charset="0"/>
                <a:cs typeface="Arial" panose="020B0604020202020204" pitchFamily="34" charset="0"/>
              </a:rPr>
              <a:t> </a:t>
            </a:r>
          </a:p>
          <a:p>
            <a:pPr>
              <a:tabLst>
                <a:tab pos="2865755" algn="ctr"/>
                <a:tab pos="5731510" algn="r"/>
              </a:tabLst>
            </a:pPr>
            <a:r>
              <a:rPr lang="en-GB" sz="1200" dirty="0">
                <a:latin typeface="Arial" panose="020B0604020202020204" pitchFamily="34" charset="0"/>
                <a:cs typeface="Arial" panose="020B0604020202020204" pitchFamily="34" charset="0"/>
              </a:rPr>
              <a:t> </a:t>
            </a:r>
          </a:p>
          <a:p>
            <a:pPr>
              <a:tabLst>
                <a:tab pos="2865755" algn="ctr"/>
                <a:tab pos="5731510" algn="r"/>
              </a:tabLst>
            </a:pPr>
            <a:r>
              <a:rPr lang="en-GB" b="1" dirty="0">
                <a:solidFill>
                  <a:srgbClr val="0088CE"/>
                </a:solidFill>
                <a:latin typeface="Arial" panose="020B0604020202020204" pitchFamily="34" charset="0"/>
                <a:cs typeface="Arial" panose="020B0604020202020204" pitchFamily="34" charset="0"/>
              </a:rPr>
              <a:t>Upcoming Courses</a:t>
            </a:r>
          </a:p>
          <a:p>
            <a:pPr>
              <a:tabLst>
                <a:tab pos="2865755" algn="ctr"/>
                <a:tab pos="5731510" algn="r"/>
              </a:tabLst>
            </a:pPr>
            <a:r>
              <a:rPr lang="en-GB" sz="1200" dirty="0">
                <a:latin typeface="Arial" panose="020B0604020202020204" pitchFamily="34" charset="0"/>
                <a:cs typeface="Arial" panose="020B0604020202020204" pitchFamily="34" charset="0"/>
              </a:rPr>
              <a:t> </a:t>
            </a:r>
          </a:p>
          <a:p>
            <a:pPr>
              <a:tabLst>
                <a:tab pos="2865755" algn="ctr"/>
                <a:tab pos="5731510" algn="r"/>
              </a:tabLst>
            </a:pPr>
            <a:r>
              <a:rPr lang="en-GB" sz="1200" dirty="0">
                <a:latin typeface="Arial" panose="020B0604020202020204" pitchFamily="34" charset="0"/>
                <a:cs typeface="Arial" panose="020B0604020202020204" pitchFamily="34" charset="0"/>
              </a:rPr>
              <a:t>Keep up-to-date with our learning opportunities for each subject through our Upcoming Course pages linked below. To browse the full catalogue of learning offers, visit our new Learning Zone. Full details of how to access the site to make a booking are provided </a:t>
            </a:r>
            <a:r>
              <a:rPr lang="en-GB" sz="1200" dirty="0">
                <a:latin typeface="Arial" panose="020B0604020202020204" pitchFamily="34" charset="0"/>
                <a:cs typeface="Arial" panose="020B0604020202020204" pitchFamily="34" charset="0"/>
                <a:hlinkClick r:id="rId4"/>
              </a:rPr>
              <a:t>here</a:t>
            </a:r>
            <a:r>
              <a:rPr lang="en-GB" sz="1200" dirty="0">
                <a:latin typeface="Arial" panose="020B0604020202020204" pitchFamily="34" charset="0"/>
                <a:cs typeface="Arial" panose="020B0604020202020204" pitchFamily="34" charset="0"/>
              </a:rPr>
              <a:t>.</a:t>
            </a:r>
          </a:p>
          <a:p>
            <a:pPr>
              <a:tabLst>
                <a:tab pos="2865755" algn="ctr"/>
                <a:tab pos="5731510" algn="r"/>
              </a:tabLst>
            </a:pPr>
            <a:r>
              <a:rPr lang="en-GB" sz="1200" dirty="0">
                <a:latin typeface="Arial" panose="020B0604020202020204" pitchFamily="34" charset="0"/>
                <a:cs typeface="Arial" panose="020B0604020202020204" pitchFamily="34" charset="0"/>
              </a:rPr>
              <a:t> </a:t>
            </a:r>
          </a:p>
          <a:p>
            <a:pPr marL="182563" lvl="0" indent="-182563">
              <a:buFont typeface="Symbol" panose="05050102010706020507" pitchFamily="18" charset="2"/>
              <a:buChar char=""/>
              <a:tabLst>
                <a:tab pos="2865755" algn="ctr"/>
                <a:tab pos="5731510" algn="r"/>
              </a:tabLst>
            </a:pPr>
            <a:r>
              <a:rPr lang="en-GB" sz="1200" dirty="0">
                <a:latin typeface="Arial" panose="020B0604020202020204" pitchFamily="34" charset="0"/>
                <a:cs typeface="Arial" panose="020B0604020202020204" pitchFamily="34" charset="0"/>
                <a:hlinkClick r:id="rId5"/>
              </a:rPr>
              <a:t>English</a:t>
            </a:r>
            <a:endParaRPr lang="en-GB" sz="1200" dirty="0">
              <a:latin typeface="Arial" panose="020B0604020202020204" pitchFamily="34" charset="0"/>
              <a:cs typeface="Arial" panose="020B0604020202020204" pitchFamily="34" charset="0"/>
            </a:endParaRPr>
          </a:p>
          <a:p>
            <a:pPr marL="182563" lvl="0" indent="-182563">
              <a:buFont typeface="Symbol" panose="05050102010706020507" pitchFamily="18" charset="2"/>
              <a:buChar char=""/>
              <a:tabLst>
                <a:tab pos="2865755" algn="ctr"/>
                <a:tab pos="5731510" algn="r"/>
              </a:tabLst>
            </a:pPr>
            <a:r>
              <a:rPr lang="en-GB" sz="1200" dirty="0">
                <a:latin typeface="Arial" panose="020B0604020202020204" pitchFamily="34" charset="0"/>
                <a:cs typeface="Arial" panose="020B0604020202020204" pitchFamily="34" charset="0"/>
                <a:hlinkClick r:id="rId6"/>
              </a:rPr>
              <a:t>Maths</a:t>
            </a:r>
            <a:endParaRPr lang="en-GB" sz="1200" dirty="0">
              <a:latin typeface="Arial" panose="020B0604020202020204" pitchFamily="34" charset="0"/>
              <a:cs typeface="Arial" panose="020B0604020202020204" pitchFamily="34" charset="0"/>
            </a:endParaRPr>
          </a:p>
          <a:p>
            <a:pPr marL="182563" lvl="0" indent="-182563">
              <a:buFont typeface="Symbol" panose="05050102010706020507" pitchFamily="18" charset="2"/>
              <a:buChar char=""/>
              <a:tabLst>
                <a:tab pos="2865755" algn="ctr"/>
                <a:tab pos="5731510" algn="r"/>
              </a:tabLst>
            </a:pPr>
            <a:r>
              <a:rPr lang="en-GB" sz="1200" dirty="0">
                <a:latin typeface="Arial" panose="020B0604020202020204" pitchFamily="34" charset="0"/>
                <a:cs typeface="Arial" panose="020B0604020202020204" pitchFamily="34" charset="0"/>
                <a:hlinkClick r:id="rId7"/>
              </a:rPr>
              <a:t>Science</a:t>
            </a:r>
            <a:endParaRPr lang="en-GB" sz="1200" dirty="0">
              <a:latin typeface="Arial" panose="020B0604020202020204" pitchFamily="34" charset="0"/>
              <a:cs typeface="Arial" panose="020B0604020202020204" pitchFamily="34" charset="0"/>
            </a:endParaRPr>
          </a:p>
          <a:p>
            <a:pPr marL="182563" lvl="0" indent="-182563">
              <a:buFont typeface="Symbol" panose="05050102010706020507" pitchFamily="18" charset="2"/>
              <a:buChar char=""/>
              <a:tabLst>
                <a:tab pos="2865755" algn="ctr"/>
                <a:tab pos="5731510" algn="r"/>
              </a:tabLst>
            </a:pPr>
            <a:r>
              <a:rPr lang="en-GB" sz="1200" dirty="0">
                <a:latin typeface="Arial" panose="020B0604020202020204" pitchFamily="34" charset="0"/>
                <a:cs typeface="Arial" panose="020B0604020202020204" pitchFamily="34" charset="0"/>
                <a:hlinkClick r:id="rId8"/>
              </a:rPr>
              <a:t>Geography</a:t>
            </a:r>
            <a:endParaRPr lang="en-GB" sz="1200" dirty="0">
              <a:latin typeface="Arial" panose="020B0604020202020204" pitchFamily="34" charset="0"/>
              <a:cs typeface="Arial" panose="020B0604020202020204" pitchFamily="34" charset="0"/>
            </a:endParaRPr>
          </a:p>
          <a:p>
            <a:pPr marL="182563" lvl="0" indent="-182563">
              <a:buFont typeface="Symbol" panose="05050102010706020507" pitchFamily="18" charset="2"/>
              <a:buChar char=""/>
              <a:tabLst>
                <a:tab pos="2865755" algn="ctr"/>
                <a:tab pos="5731510" algn="r"/>
              </a:tabLst>
            </a:pPr>
            <a:r>
              <a:rPr lang="en-GB" sz="1200" dirty="0">
                <a:latin typeface="Arial" panose="020B0604020202020204" pitchFamily="34" charset="0"/>
                <a:cs typeface="Arial" panose="020B0604020202020204" pitchFamily="34" charset="0"/>
                <a:hlinkClick r:id="rId9"/>
              </a:rPr>
              <a:t>RE</a:t>
            </a:r>
            <a:endParaRPr lang="en-GB" sz="1200" dirty="0">
              <a:latin typeface="Arial" panose="020B0604020202020204" pitchFamily="34" charset="0"/>
              <a:cs typeface="Arial" panose="020B0604020202020204" pitchFamily="34" charset="0"/>
            </a:endParaRPr>
          </a:p>
          <a:p>
            <a:pPr marL="182563" lvl="0" indent="-182563">
              <a:buFont typeface="Symbol" panose="05050102010706020507" pitchFamily="18" charset="2"/>
              <a:buChar char=""/>
              <a:tabLst>
                <a:tab pos="2865755" algn="ctr"/>
                <a:tab pos="5731510" algn="r"/>
              </a:tabLst>
            </a:pPr>
            <a:r>
              <a:rPr lang="en-GB" sz="1200" dirty="0">
                <a:latin typeface="Arial" panose="020B0604020202020204" pitchFamily="34" charset="0"/>
                <a:cs typeface="Arial" panose="020B0604020202020204" pitchFamily="34" charset="0"/>
                <a:hlinkClick r:id="rId10"/>
              </a:rPr>
              <a:t>History</a:t>
            </a:r>
            <a:endParaRPr lang="en-GB" sz="1200" dirty="0">
              <a:latin typeface="Arial" panose="020B0604020202020204" pitchFamily="34" charset="0"/>
              <a:cs typeface="Arial" panose="020B0604020202020204" pitchFamily="34" charset="0"/>
            </a:endParaRPr>
          </a:p>
          <a:p>
            <a:pPr marL="182563" lvl="0" indent="-182563">
              <a:buFont typeface="Symbol" panose="05050102010706020507" pitchFamily="18" charset="2"/>
              <a:buChar char=""/>
              <a:tabLst>
                <a:tab pos="2865755" algn="ctr"/>
                <a:tab pos="5731510" algn="r"/>
              </a:tabLst>
            </a:pPr>
            <a:r>
              <a:rPr lang="en-GB" sz="1200" dirty="0">
                <a:latin typeface="Arial" panose="020B0604020202020204" pitchFamily="34" charset="0"/>
                <a:cs typeface="Arial" panose="020B0604020202020204" pitchFamily="34" charset="0"/>
                <a:hlinkClick r:id="rId11"/>
              </a:rPr>
              <a:t>Leadership</a:t>
            </a:r>
            <a:endParaRPr lang="en-GB" sz="1200" dirty="0">
              <a:latin typeface="Arial" panose="020B0604020202020204" pitchFamily="34" charset="0"/>
              <a:cs typeface="Arial" panose="020B0604020202020204" pitchFamily="34" charset="0"/>
            </a:endParaRPr>
          </a:p>
          <a:p>
            <a:pPr marL="182563" lvl="0" indent="-182563">
              <a:buFont typeface="Symbol" panose="05050102010706020507" pitchFamily="18" charset="2"/>
              <a:buChar char=""/>
              <a:tabLst>
                <a:tab pos="2865755" algn="ctr"/>
                <a:tab pos="5731510" algn="r"/>
              </a:tabLst>
            </a:pPr>
            <a:r>
              <a:rPr lang="en-GB" sz="1200" dirty="0">
                <a:latin typeface="Arial" panose="020B0604020202020204" pitchFamily="34" charset="0"/>
                <a:cs typeface="Arial" panose="020B0604020202020204" pitchFamily="34" charset="0"/>
                <a:hlinkClick r:id="rId12"/>
              </a:rPr>
              <a:t>Computing</a:t>
            </a:r>
            <a:endParaRPr lang="en-GB" sz="1200" dirty="0">
              <a:latin typeface="Arial" panose="020B0604020202020204" pitchFamily="34" charset="0"/>
              <a:cs typeface="Arial" panose="020B0604020202020204" pitchFamily="34" charset="0"/>
            </a:endParaRPr>
          </a:p>
          <a:p>
            <a:pPr marL="182563" lvl="0" indent="-182563">
              <a:buFont typeface="Symbol" panose="05050102010706020507" pitchFamily="18" charset="2"/>
              <a:buChar char=""/>
              <a:tabLst>
                <a:tab pos="2865755" algn="ctr"/>
                <a:tab pos="5731510" algn="r"/>
              </a:tabLst>
            </a:pPr>
            <a:r>
              <a:rPr lang="en-GB" sz="1200" dirty="0">
                <a:latin typeface="Arial" panose="020B0604020202020204" pitchFamily="34" charset="0"/>
                <a:cs typeface="Arial" panose="020B0604020202020204" pitchFamily="34" charset="0"/>
                <a:hlinkClick r:id="rId13"/>
              </a:rPr>
              <a:t>Art</a:t>
            </a:r>
            <a:endParaRPr lang="en-GB" sz="1200" dirty="0">
              <a:latin typeface="Arial" panose="020B0604020202020204" pitchFamily="34" charset="0"/>
              <a:cs typeface="Arial" panose="020B0604020202020204" pitchFamily="34" charset="0"/>
            </a:endParaRPr>
          </a:p>
          <a:p>
            <a:pPr marL="182563" lvl="0" indent="-182563">
              <a:buFont typeface="Symbol" panose="05050102010706020507" pitchFamily="18" charset="2"/>
              <a:buChar char=""/>
              <a:tabLst>
                <a:tab pos="2865755" algn="ctr"/>
                <a:tab pos="5731510" algn="r"/>
              </a:tabLst>
            </a:pPr>
            <a:r>
              <a:rPr lang="en-GB" sz="1200" dirty="0">
                <a:latin typeface="Arial" panose="020B0604020202020204" pitchFamily="34" charset="0"/>
                <a:cs typeface="Arial" panose="020B0604020202020204" pitchFamily="34" charset="0"/>
                <a:hlinkClick r:id="rId14"/>
              </a:rPr>
              <a:t>D&amp;T</a:t>
            </a:r>
            <a:endParaRPr lang="en-GB" sz="1200" dirty="0">
              <a:latin typeface="Arial" panose="020B0604020202020204" pitchFamily="34" charset="0"/>
              <a:cs typeface="Arial" panose="020B0604020202020204" pitchFamily="34" charset="0"/>
            </a:endParaRPr>
          </a:p>
          <a:p>
            <a:pPr marL="182563" lvl="0" indent="-182563">
              <a:buFont typeface="Symbol" panose="05050102010706020507" pitchFamily="18" charset="2"/>
              <a:buChar char=""/>
              <a:tabLst>
                <a:tab pos="2865755" algn="ctr"/>
                <a:tab pos="5731510" algn="r"/>
              </a:tabLst>
            </a:pPr>
            <a:r>
              <a:rPr lang="en-GB" sz="1200" dirty="0">
                <a:latin typeface="Arial" panose="020B0604020202020204" pitchFamily="34" charset="0"/>
                <a:cs typeface="Arial" panose="020B0604020202020204" pitchFamily="34" charset="0"/>
                <a:hlinkClick r:id="rId15"/>
              </a:rPr>
              <a:t>Assessment</a:t>
            </a:r>
            <a:endParaRPr lang="en-GB" sz="1200" dirty="0">
              <a:latin typeface="Arial" panose="020B0604020202020204" pitchFamily="34" charset="0"/>
              <a:cs typeface="Arial" panose="020B0604020202020204" pitchFamily="34" charset="0"/>
            </a:endParaRPr>
          </a:p>
          <a:p>
            <a:pPr marL="182563" lvl="0" indent="-182563">
              <a:buFont typeface="Symbol" panose="05050102010706020507" pitchFamily="18" charset="2"/>
              <a:buChar char=""/>
              <a:tabLst>
                <a:tab pos="2865755" algn="ctr"/>
                <a:tab pos="5731510" algn="r"/>
              </a:tabLst>
            </a:pPr>
            <a:r>
              <a:rPr lang="en-GB" sz="1200" dirty="0">
                <a:latin typeface="Arial" panose="020B0604020202020204" pitchFamily="34" charset="0"/>
                <a:cs typeface="Arial" panose="020B0604020202020204" pitchFamily="34" charset="0"/>
                <a:hlinkClick r:id="rId16"/>
              </a:rPr>
              <a:t>Support Staff</a:t>
            </a:r>
            <a:endParaRPr lang="en-GB" sz="1200" dirty="0">
              <a:latin typeface="Arial" panose="020B0604020202020204" pitchFamily="34" charset="0"/>
              <a:cs typeface="Arial" panose="020B0604020202020204" pitchFamily="34" charset="0"/>
            </a:endParaRPr>
          </a:p>
          <a:p>
            <a:pPr marL="182563" lvl="0" indent="-182563">
              <a:buFont typeface="Symbol" panose="05050102010706020507" pitchFamily="18" charset="2"/>
              <a:buChar char=""/>
              <a:tabLst>
                <a:tab pos="2865755" algn="ctr"/>
                <a:tab pos="5731510" algn="r"/>
              </a:tabLst>
            </a:pPr>
            <a:r>
              <a:rPr lang="en-GB" sz="1200" dirty="0">
                <a:latin typeface="Arial" panose="020B0604020202020204" pitchFamily="34" charset="0"/>
                <a:cs typeface="Arial" panose="020B0604020202020204" pitchFamily="34" charset="0"/>
                <a:hlinkClick r:id="rId17"/>
              </a:rPr>
              <a:t>SEN</a:t>
            </a:r>
            <a:endParaRPr lang="en-GB" sz="1200" dirty="0">
              <a:latin typeface="Arial" panose="020B0604020202020204" pitchFamily="34" charset="0"/>
              <a:cs typeface="Arial" panose="020B0604020202020204" pitchFamily="34" charset="0"/>
            </a:endParaRPr>
          </a:p>
          <a:p>
            <a:pPr marL="182563" lvl="0" indent="-182563">
              <a:buFont typeface="Symbol" panose="05050102010706020507" pitchFamily="18" charset="2"/>
              <a:buChar char=""/>
              <a:tabLst>
                <a:tab pos="2865755" algn="ctr"/>
                <a:tab pos="5731510" algn="r"/>
              </a:tabLst>
            </a:pPr>
            <a:r>
              <a:rPr lang="en-GB" sz="1200" dirty="0">
                <a:latin typeface="Arial" panose="020B0604020202020204" pitchFamily="34" charset="0"/>
                <a:cs typeface="Arial" panose="020B0604020202020204" pitchFamily="34" charset="0"/>
                <a:hlinkClick r:id="rId18"/>
              </a:rPr>
              <a:t>TED</a:t>
            </a:r>
            <a:endParaRPr lang="en-GB" sz="1200" dirty="0">
              <a:latin typeface="Arial" panose="020B0604020202020204" pitchFamily="34" charset="0"/>
              <a:cs typeface="Arial" panose="020B0604020202020204" pitchFamily="34" charset="0"/>
            </a:endParaRPr>
          </a:p>
          <a:p>
            <a:pPr marL="182563" lvl="0" indent="-182563">
              <a:buFont typeface="Symbol" panose="05050102010706020507" pitchFamily="18" charset="2"/>
              <a:buChar char=""/>
              <a:tabLst>
                <a:tab pos="2865755" algn="ctr"/>
                <a:tab pos="5731510" algn="r"/>
              </a:tabLst>
            </a:pPr>
            <a:r>
              <a:rPr lang="en-GB" sz="1200" dirty="0">
                <a:latin typeface="Arial" panose="020B0604020202020204" pitchFamily="34" charset="0"/>
                <a:cs typeface="Arial" panose="020B0604020202020204" pitchFamily="34" charset="0"/>
                <a:hlinkClick r:id="rId19"/>
              </a:rPr>
              <a:t>MFL</a:t>
            </a:r>
            <a:endParaRPr lang="en-GB" sz="1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844696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0E3FCF5F-FF63-E57C-3189-BACAAF75DD8D}"/>
              </a:ext>
            </a:extLst>
          </p:cNvPr>
          <p:cNvSpPr txBox="1"/>
          <p:nvPr/>
        </p:nvSpPr>
        <p:spPr>
          <a:xfrm>
            <a:off x="540000" y="900000"/>
            <a:ext cx="10779760" cy="3508653"/>
          </a:xfrm>
          <a:prstGeom prst="rect">
            <a:avLst/>
          </a:prstGeom>
          <a:noFill/>
        </p:spPr>
        <p:txBody>
          <a:bodyPr wrap="square">
            <a:spAutoFit/>
          </a:bodyPr>
          <a:lstStyle/>
          <a:p>
            <a:pPr>
              <a:tabLst>
                <a:tab pos="2865755" algn="ctr"/>
                <a:tab pos="5731510" algn="r"/>
              </a:tabLst>
            </a:pPr>
            <a:r>
              <a:rPr lang="en-GB" b="1" dirty="0">
                <a:solidFill>
                  <a:srgbClr val="0088CE"/>
                </a:solidFill>
                <a:effectLst/>
                <a:latin typeface="Arial" panose="020B0604020202020204" pitchFamily="34" charset="0"/>
                <a:ea typeface="Calibri" panose="020F0502020204030204" pitchFamily="34" charset="0"/>
                <a:cs typeface="Arial" panose="020B0604020202020204" pitchFamily="34" charset="0"/>
              </a:rPr>
              <a:t>Terms and conditions</a:t>
            </a:r>
            <a:endParaRPr lang="en-GB" b="1" dirty="0">
              <a:effectLst/>
              <a:latin typeface="Arial" panose="020B0604020202020204" pitchFamily="34" charset="0"/>
              <a:ea typeface="Calibri" panose="020F0502020204030204" pitchFamily="34" charset="0"/>
              <a:cs typeface="Arial" panose="020B0604020202020204" pitchFamily="34" charset="0"/>
            </a:endParaRPr>
          </a:p>
          <a:p>
            <a:pPr>
              <a:tabLst>
                <a:tab pos="2865755" algn="ctr"/>
                <a:tab pos="5731510" algn="r"/>
              </a:tabLst>
            </a:pPr>
            <a:r>
              <a:rPr lang="en-GB" sz="1200" dirty="0">
                <a:effectLst/>
                <a:latin typeface="Arial" panose="020B0604020202020204" pitchFamily="34" charset="0"/>
                <a:ea typeface="Calibri" panose="020F0502020204030204" pitchFamily="34" charset="0"/>
                <a:cs typeface="Arial" panose="020B0604020202020204" pitchFamily="34" charset="0"/>
              </a:rPr>
              <a:t> </a:t>
            </a:r>
          </a:p>
          <a:p>
            <a:pPr>
              <a:tabLst>
                <a:tab pos="2865755" algn="ctr"/>
                <a:tab pos="5731510" algn="r"/>
              </a:tabLst>
            </a:pPr>
            <a:r>
              <a:rPr lang="en-GB" sz="1200" b="1" dirty="0">
                <a:solidFill>
                  <a:srgbClr val="0088CE"/>
                </a:solidFill>
                <a:effectLst/>
                <a:latin typeface="Arial" panose="020B0604020202020204" pitchFamily="34" charset="0"/>
                <a:ea typeface="Calibri" panose="020F0502020204030204" pitchFamily="34" charset="0"/>
                <a:cs typeface="Arial" panose="020B0604020202020204" pitchFamily="34" charset="0"/>
              </a:rPr>
              <a:t>Terms of </a:t>
            </a:r>
            <a:r>
              <a:rPr lang="en-GB" sz="1200" b="1" dirty="0">
                <a:solidFill>
                  <a:srgbClr val="0088CE"/>
                </a:solidFill>
                <a:latin typeface="Arial" panose="020B0604020202020204" pitchFamily="34" charset="0"/>
                <a:ea typeface="Calibri" panose="020F0502020204030204" pitchFamily="34" charset="0"/>
                <a:cs typeface="Arial" panose="020B0604020202020204" pitchFamily="34" charset="0"/>
              </a:rPr>
              <a:t>use</a:t>
            </a:r>
            <a:endParaRPr lang="en-GB" sz="1200" b="1" dirty="0">
              <a:solidFill>
                <a:srgbClr val="0088CE"/>
              </a:solidFill>
              <a:effectLst/>
              <a:latin typeface="Arial" panose="020B0604020202020204" pitchFamily="34" charset="0"/>
              <a:ea typeface="Calibri" panose="020F0502020204030204" pitchFamily="34" charset="0"/>
              <a:cs typeface="Arial" panose="020B0604020202020204" pitchFamily="34" charset="0"/>
            </a:endParaRPr>
          </a:p>
          <a:p>
            <a:pPr>
              <a:tabLst>
                <a:tab pos="2865755" algn="ctr"/>
                <a:tab pos="5731510" algn="r"/>
              </a:tabLst>
            </a:pPr>
            <a:r>
              <a:rPr lang="en-GB" sz="1200" dirty="0">
                <a:effectLst/>
                <a:latin typeface="Arial" panose="020B0604020202020204" pitchFamily="34" charset="0"/>
                <a:ea typeface="Calibri" panose="020F0502020204030204" pitchFamily="34" charset="0"/>
                <a:cs typeface="Arial" panose="020B0604020202020204" pitchFamily="34" charset="0"/>
              </a:rPr>
              <a:t>This file is for personal or classroom use only. By using it, you agree that you will not copy or reproduce this file except for your own personal, non-commercial use. HIAS have the right to modify the terms of this agreement at any time; the modification will be effective immediately and shall replace all prior agreements. </a:t>
            </a:r>
          </a:p>
          <a:p>
            <a:pPr>
              <a:tabLst>
                <a:tab pos="2865755" algn="ctr"/>
                <a:tab pos="5731510" algn="r"/>
              </a:tabLst>
            </a:pPr>
            <a:r>
              <a:rPr lang="en-GB" sz="1200" dirty="0">
                <a:effectLst/>
                <a:latin typeface="Arial" panose="020B0604020202020204" pitchFamily="34" charset="0"/>
                <a:ea typeface="Calibri" panose="020F0502020204030204" pitchFamily="34" charset="0"/>
                <a:cs typeface="Arial" panose="020B0604020202020204" pitchFamily="34" charset="0"/>
              </a:rPr>
              <a:t> </a:t>
            </a:r>
          </a:p>
          <a:p>
            <a:pPr>
              <a:tabLst>
                <a:tab pos="2865755" algn="ctr"/>
                <a:tab pos="5731510" algn="r"/>
              </a:tabLst>
            </a:pPr>
            <a:r>
              <a:rPr lang="en-GB" sz="1200" b="1" dirty="0">
                <a:solidFill>
                  <a:srgbClr val="0088CE"/>
                </a:solidFill>
                <a:effectLst/>
                <a:latin typeface="Arial" panose="020B0604020202020204" pitchFamily="34" charset="0"/>
                <a:ea typeface="Calibri" panose="020F0502020204030204" pitchFamily="34" charset="0"/>
                <a:cs typeface="Arial" panose="020B0604020202020204" pitchFamily="34" charset="0"/>
              </a:rPr>
              <a:t>You are welcome to:</a:t>
            </a:r>
            <a:endParaRPr lang="en-GB" sz="1200" dirty="0">
              <a:solidFill>
                <a:srgbClr val="0088CE"/>
              </a:solidFill>
              <a:effectLst/>
              <a:latin typeface="Arial" panose="020B0604020202020204" pitchFamily="34" charset="0"/>
              <a:ea typeface="Calibri" panose="020F0502020204030204" pitchFamily="34" charset="0"/>
              <a:cs typeface="Arial" panose="020B0604020202020204" pitchFamily="34" charset="0"/>
            </a:endParaRPr>
          </a:p>
          <a:p>
            <a:pPr marL="182563" lvl="0" indent="-182563" fontAlgn="base" hangingPunct="0">
              <a:buFont typeface="Arial" panose="020B0604020202020204" pitchFamily="34" charset="0"/>
              <a:buChar char="•"/>
              <a:tabLst>
                <a:tab pos="2865755" algn="ctr"/>
                <a:tab pos="5731510" algn="r"/>
              </a:tabLst>
            </a:pPr>
            <a:r>
              <a:rPr lang="en-GB" sz="1200" dirty="0">
                <a:effectLst/>
                <a:latin typeface="Arial" panose="020B0604020202020204" pitchFamily="34" charset="0"/>
                <a:ea typeface="Calibri" panose="020F0502020204030204" pitchFamily="34" charset="0"/>
                <a:cs typeface="Arial" panose="020B0604020202020204" pitchFamily="34" charset="0"/>
              </a:rPr>
              <a:t>download this resource</a:t>
            </a:r>
          </a:p>
          <a:p>
            <a:pPr marL="182563" lvl="0" indent="-182563" fontAlgn="base" hangingPunct="0">
              <a:buFont typeface="Arial" panose="020B0604020202020204" pitchFamily="34" charset="0"/>
              <a:buChar char="•"/>
              <a:tabLst>
                <a:tab pos="2865755" algn="ctr"/>
                <a:tab pos="5731510" algn="r"/>
              </a:tabLst>
            </a:pPr>
            <a:r>
              <a:rPr lang="en-GB" sz="1200" dirty="0">
                <a:effectLst/>
                <a:latin typeface="Arial" panose="020B0604020202020204" pitchFamily="34" charset="0"/>
                <a:ea typeface="Calibri" panose="020F0502020204030204" pitchFamily="34" charset="0"/>
                <a:cs typeface="Arial" panose="020B0604020202020204" pitchFamily="34" charset="0"/>
              </a:rPr>
              <a:t>save this resource on your computer</a:t>
            </a:r>
          </a:p>
          <a:p>
            <a:pPr marL="182563" lvl="0" indent="-182563" fontAlgn="base" hangingPunct="0">
              <a:buFont typeface="Arial" panose="020B0604020202020204" pitchFamily="34" charset="0"/>
              <a:buChar char="•"/>
              <a:tabLst>
                <a:tab pos="2865755" algn="ctr"/>
                <a:tab pos="5731510" algn="r"/>
              </a:tabLst>
            </a:pPr>
            <a:r>
              <a:rPr lang="en-GB" sz="1200" dirty="0">
                <a:effectLst/>
                <a:latin typeface="Arial" panose="020B0604020202020204" pitchFamily="34" charset="0"/>
                <a:ea typeface="Calibri" panose="020F0502020204030204" pitchFamily="34" charset="0"/>
                <a:cs typeface="Arial" panose="020B0604020202020204" pitchFamily="34" charset="0"/>
              </a:rPr>
              <a:t>print as many copies as you would like to use in your school</a:t>
            </a:r>
          </a:p>
          <a:p>
            <a:pPr marL="182563" lvl="0" indent="-182563" fontAlgn="base" hangingPunct="0">
              <a:buFont typeface="Arial" panose="020B0604020202020204" pitchFamily="34" charset="0"/>
              <a:buChar char="•"/>
              <a:tabLst>
                <a:tab pos="2865755" algn="ctr"/>
                <a:tab pos="5731510" algn="r"/>
              </a:tabLst>
            </a:pPr>
            <a:r>
              <a:rPr lang="en-GB" sz="1200" dirty="0">
                <a:effectLst/>
                <a:latin typeface="Arial" panose="020B0604020202020204" pitchFamily="34" charset="0"/>
                <a:ea typeface="Calibri" panose="020F0502020204030204" pitchFamily="34" charset="0"/>
                <a:cs typeface="Arial" panose="020B0604020202020204" pitchFamily="34" charset="0"/>
              </a:rPr>
              <a:t>amend this electronic resource so long as you acknowledge its source and do not share as your own work.</a:t>
            </a:r>
          </a:p>
          <a:p>
            <a:pPr>
              <a:tabLst>
                <a:tab pos="2865755" algn="ctr"/>
                <a:tab pos="5731510" algn="r"/>
              </a:tabLst>
            </a:pPr>
            <a:r>
              <a:rPr lang="en-GB" sz="1200" dirty="0">
                <a:effectLst/>
                <a:latin typeface="Arial" panose="020B0604020202020204" pitchFamily="34" charset="0"/>
                <a:ea typeface="Calibri" panose="020F0502020204030204" pitchFamily="34" charset="0"/>
                <a:cs typeface="Arial" panose="020B0604020202020204" pitchFamily="34" charset="0"/>
              </a:rPr>
              <a:t> </a:t>
            </a:r>
          </a:p>
          <a:p>
            <a:pPr>
              <a:tabLst>
                <a:tab pos="2865755" algn="ctr"/>
                <a:tab pos="5731510" algn="r"/>
              </a:tabLst>
            </a:pPr>
            <a:r>
              <a:rPr lang="en-GB" sz="1200" b="1" dirty="0">
                <a:solidFill>
                  <a:srgbClr val="0088CE"/>
                </a:solidFill>
                <a:effectLst/>
                <a:latin typeface="Arial" panose="020B0604020202020204" pitchFamily="34" charset="0"/>
                <a:ea typeface="Calibri" panose="020F0502020204030204" pitchFamily="34" charset="0"/>
                <a:cs typeface="Arial" panose="020B0604020202020204" pitchFamily="34" charset="0"/>
              </a:rPr>
              <a:t>You may not:</a:t>
            </a:r>
            <a:endParaRPr lang="en-GB" sz="1200" dirty="0">
              <a:solidFill>
                <a:srgbClr val="0088CE"/>
              </a:solidFill>
              <a:effectLst/>
              <a:latin typeface="Arial" panose="020B0604020202020204" pitchFamily="34" charset="0"/>
              <a:ea typeface="Calibri" panose="020F0502020204030204" pitchFamily="34" charset="0"/>
              <a:cs typeface="Arial" panose="020B0604020202020204" pitchFamily="34" charset="0"/>
            </a:endParaRPr>
          </a:p>
          <a:p>
            <a:pPr marL="182563" lvl="0" indent="-182563" fontAlgn="base" hangingPunct="0">
              <a:buFont typeface="Arial" panose="020B0604020202020204" pitchFamily="34" charset="0"/>
              <a:buChar char="•"/>
              <a:tabLst>
                <a:tab pos="2865755" algn="ctr"/>
                <a:tab pos="5731510" algn="r"/>
              </a:tabLst>
            </a:pPr>
            <a:r>
              <a:rPr lang="en-GB" sz="1200" dirty="0">
                <a:effectLst/>
                <a:latin typeface="Arial" panose="020B0604020202020204" pitchFamily="34" charset="0"/>
                <a:ea typeface="Calibri" panose="020F0502020204030204" pitchFamily="34" charset="0"/>
                <a:cs typeface="Arial" panose="020B0604020202020204" pitchFamily="34" charset="0"/>
              </a:rPr>
              <a:t>claim this resource as your own</a:t>
            </a:r>
          </a:p>
          <a:p>
            <a:pPr marL="182563" lvl="0" indent="-182563" fontAlgn="base" hangingPunct="0">
              <a:buFont typeface="Arial" panose="020B0604020202020204" pitchFamily="34" charset="0"/>
              <a:buChar char="•"/>
              <a:tabLst>
                <a:tab pos="2865755" algn="ctr"/>
                <a:tab pos="5731510" algn="r"/>
              </a:tabLst>
            </a:pPr>
            <a:r>
              <a:rPr lang="en-GB" sz="1200" dirty="0">
                <a:effectLst/>
                <a:latin typeface="Arial" panose="020B0604020202020204" pitchFamily="34" charset="0"/>
                <a:ea typeface="Calibri" panose="020F0502020204030204" pitchFamily="34" charset="0"/>
                <a:cs typeface="Arial" panose="020B0604020202020204" pitchFamily="34" charset="0"/>
              </a:rPr>
              <a:t>sell or in any way profit from this resource</a:t>
            </a:r>
          </a:p>
          <a:p>
            <a:pPr marL="182563" lvl="0" indent="-182563" fontAlgn="base" hangingPunct="0">
              <a:buFont typeface="Arial" panose="020B0604020202020204" pitchFamily="34" charset="0"/>
              <a:buChar char="•"/>
              <a:tabLst>
                <a:tab pos="2865755" algn="ctr"/>
                <a:tab pos="5731510" algn="r"/>
              </a:tabLst>
            </a:pPr>
            <a:r>
              <a:rPr lang="en-GB" sz="1200" dirty="0">
                <a:effectLst/>
                <a:latin typeface="Arial" panose="020B0604020202020204" pitchFamily="34" charset="0"/>
                <a:ea typeface="Calibri" panose="020F0502020204030204" pitchFamily="34" charset="0"/>
                <a:cs typeface="Arial" panose="020B0604020202020204" pitchFamily="34" charset="0"/>
              </a:rPr>
              <a:t>store or distribute this resource on any other website or another location where others are able to electronically retrieve it</a:t>
            </a:r>
          </a:p>
          <a:p>
            <a:pPr marL="182563" lvl="0" indent="-182563" fontAlgn="base" hangingPunct="0">
              <a:buFont typeface="Arial" panose="020B0604020202020204" pitchFamily="34" charset="0"/>
              <a:buChar char="•"/>
            </a:pPr>
            <a:r>
              <a:rPr lang="en-GB" sz="1200" dirty="0">
                <a:effectLst/>
                <a:latin typeface="Arial" panose="020B0604020202020204" pitchFamily="34" charset="0"/>
                <a:ea typeface="Calibri" panose="020F0502020204030204" pitchFamily="34" charset="0"/>
                <a:cs typeface="Arial" panose="020B0604020202020204" pitchFamily="34" charset="0"/>
              </a:rPr>
              <a:t>email this resource to anyone outside your school or transmit it in any other fashion.</a:t>
            </a:r>
          </a:p>
        </p:txBody>
      </p:sp>
    </p:spTree>
    <p:extLst>
      <p:ext uri="{BB962C8B-B14F-4D97-AF65-F5344CB8AC3E}">
        <p14:creationId xmlns:p14="http://schemas.microsoft.com/office/powerpoint/2010/main" val="224238358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18A98446DD4B35408626C5CD05C780AF" ma:contentTypeVersion="20" ma:contentTypeDescription="Create a new document." ma:contentTypeScope="" ma:versionID="8db0291a8cd2da25de2b35d25a2c184a">
  <xsd:schema xmlns:xsd="http://www.w3.org/2001/XMLSchema" xmlns:xs="http://www.w3.org/2001/XMLSchema" xmlns:p="http://schemas.microsoft.com/office/2006/metadata/properties" xmlns:ns1="http://schemas.microsoft.com/sharepoint/v3" xmlns:ns3="d6c9f295-6866-40ba-9ed9-513ce23f1344" xmlns:ns4="7877a85d-1b44-49b4-b533-86f3b630674e" targetNamespace="http://schemas.microsoft.com/office/2006/metadata/properties" ma:root="true" ma:fieldsID="2cae423840b62b44b5ecb0b8b19d4274" ns1:_="" ns3:_="" ns4:_="">
    <xsd:import namespace="http://schemas.microsoft.com/sharepoint/v3"/>
    <xsd:import namespace="d6c9f295-6866-40ba-9ed9-513ce23f1344"/>
    <xsd:import namespace="7877a85d-1b44-49b4-b533-86f3b630674e"/>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OCR" minOccurs="0"/>
                <xsd:element ref="ns3:MediaServiceDateTaken" minOccurs="0"/>
                <xsd:element ref="ns3:MediaServiceLocation" minOccurs="0"/>
                <xsd:element ref="ns3:MediaServiceGenerationTime" minOccurs="0"/>
                <xsd:element ref="ns3:MediaServiceEventHashCode" minOccurs="0"/>
                <xsd:element ref="ns4:SharedWithUsers" minOccurs="0"/>
                <xsd:element ref="ns4:SharedWithDetails" minOccurs="0"/>
                <xsd:element ref="ns4:SharingHintHash" minOccurs="0"/>
                <xsd:element ref="ns3:MediaServiceAutoKeyPoints" minOccurs="0"/>
                <xsd:element ref="ns3:MediaServiceKeyPoints" minOccurs="0"/>
                <xsd:element ref="ns3:MediaLengthInSeconds" minOccurs="0"/>
                <xsd:element ref="ns1:_ip_UnifiedCompliancePolicyProperties" minOccurs="0"/>
                <xsd:element ref="ns1:_ip_UnifiedCompliancePolicyUIAction" minOccurs="0"/>
                <xsd:element ref="ns3:_activity" minOccurs="0"/>
                <xsd:element ref="ns3:MediaServiceObjectDetectorVersions" minOccurs="0"/>
                <xsd:element ref="ns3:MediaServiceSystemTag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2" nillable="true" ma:displayName="Unified Compliance Policy Properties" ma:hidden="true" ma:internalName="_ip_UnifiedCompliancePolicyProperties">
      <xsd:simpleType>
        <xsd:restriction base="dms:Note"/>
      </xsd:simpleType>
    </xsd:element>
    <xsd:element name="_ip_UnifiedCompliancePolicyUIAction" ma:index="23"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d6c9f295-6866-40ba-9ed9-513ce23f134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MediaServiceAutoTags" ma:internalName="MediaServiceAutoTags" ma:readOnly="true">
      <xsd:simpleType>
        <xsd:restriction base="dms:Text"/>
      </xsd:simpleType>
    </xsd:element>
    <xsd:element name="MediaServiceOCR" ma:index="11" nillable="true" ma:displayName="MediaServiceOCR" ma:internalName="MediaServiceOCR"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Location" ma:index="13" nillable="true" ma:displayName="MediaServiceLocation" ma:internalName="MediaServiceLocation"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element name="MediaLengthInSeconds" ma:index="21" nillable="true" ma:displayName="Length (seconds)" ma:internalName="MediaLengthInSeconds" ma:readOnly="true">
      <xsd:simpleType>
        <xsd:restriction base="dms:Unknown"/>
      </xsd:simpleType>
    </xsd:element>
    <xsd:element name="_activity" ma:index="24" nillable="true" ma:displayName="_activity" ma:hidden="true" ma:internalName="_activity">
      <xsd:simpleType>
        <xsd:restriction base="dms:Note"/>
      </xsd:simpleType>
    </xsd:element>
    <xsd:element name="MediaServiceObjectDetectorVersions" ma:index="25" nillable="true" ma:displayName="MediaServiceObjectDetectorVersions" ma:description="" ma:hidden="true" ma:indexed="true" ma:internalName="MediaServiceObjectDetectorVersions" ma:readOnly="true">
      <xsd:simpleType>
        <xsd:restriction base="dms:Text"/>
      </xsd:simpleType>
    </xsd:element>
    <xsd:element name="MediaServiceSystemTags" ma:index="26" nillable="true" ma:displayName="MediaServiceSystemTags" ma:hidden="true" ma:internalName="MediaServiceSystemTags" ma:readOnly="true">
      <xsd:simpleType>
        <xsd:restriction base="dms:Note"/>
      </xsd:simpleType>
    </xsd:element>
    <xsd:element name="MediaServiceSearchProperties" ma:index="27"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7877a85d-1b44-49b4-b533-86f3b630674e" elementFormDefault="qualified">
    <xsd:import namespace="http://schemas.microsoft.com/office/2006/documentManagement/types"/>
    <xsd:import namespace="http://schemas.microsoft.com/office/infopath/2007/PartnerControls"/>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element name="SharingHintHash" ma:index="18"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_activity xmlns="d6c9f295-6866-40ba-9ed9-513ce23f1344" xsi:nil="true"/>
    <_ip_UnifiedCompliancePolicyUIAction xmlns="http://schemas.microsoft.com/sharepoint/v3" xsi:nil="true"/>
    <_ip_UnifiedCompliancePolicyProperties xmlns="http://schemas.microsoft.com/sharepoint/v3" xsi:nil="true"/>
  </documentManagement>
</p:properties>
</file>

<file path=customXml/itemProps1.xml><?xml version="1.0" encoding="utf-8"?>
<ds:datastoreItem xmlns:ds="http://schemas.openxmlformats.org/officeDocument/2006/customXml" ds:itemID="{7597A87C-9506-494A-9474-C927F26AB30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d6c9f295-6866-40ba-9ed9-513ce23f1344"/>
    <ds:schemaRef ds:uri="7877a85d-1b44-49b4-b533-86f3b630674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F8A5B782-07E3-4203-9682-E271493E4C52}">
  <ds:schemaRefs>
    <ds:schemaRef ds:uri="http://schemas.microsoft.com/sharepoint/v3/contenttype/forms"/>
  </ds:schemaRefs>
</ds:datastoreItem>
</file>

<file path=customXml/itemProps3.xml><?xml version="1.0" encoding="utf-8"?>
<ds:datastoreItem xmlns:ds="http://schemas.openxmlformats.org/officeDocument/2006/customXml" ds:itemID="{BA4B7B0C-6001-438C-893B-FA2D46FB006A}">
  <ds:schemaRefs>
    <ds:schemaRef ds:uri="http://purl.org/dc/dcmitype/"/>
    <ds:schemaRef ds:uri="http://schemas.openxmlformats.org/package/2006/metadata/core-properties"/>
    <ds:schemaRef ds:uri="http://schemas.microsoft.com/office/2006/documentManagement/types"/>
    <ds:schemaRef ds:uri="http://schemas.microsoft.com/office/2006/metadata/properties"/>
    <ds:schemaRef ds:uri="http://schemas.microsoft.com/sharepoint/v3"/>
    <ds:schemaRef ds:uri="http://purl.org/dc/terms/"/>
    <ds:schemaRef ds:uri="http://www.w3.org/XML/1998/namespace"/>
    <ds:schemaRef ds:uri="7877a85d-1b44-49b4-b533-86f3b630674e"/>
    <ds:schemaRef ds:uri="http://schemas.microsoft.com/office/infopath/2007/PartnerControls"/>
    <ds:schemaRef ds:uri="d6c9f295-6866-40ba-9ed9-513ce23f1344"/>
    <ds:schemaRef ds:uri="http://purl.org/dc/elements/1.1/"/>
  </ds:schemaRefs>
</ds:datastoreItem>
</file>

<file path=docProps/app.xml><?xml version="1.0" encoding="utf-8"?>
<Properties xmlns="http://schemas.openxmlformats.org/officeDocument/2006/extended-properties" xmlns:vt="http://schemas.openxmlformats.org/officeDocument/2006/docPropsVTypes">
  <TotalTime>244</TotalTime>
  <Words>1297</Words>
  <Application>Microsoft Office PowerPoint</Application>
  <PresentationFormat>Widescreen</PresentationFormat>
  <Paragraphs>100</Paragraphs>
  <Slides>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Arial</vt:lpstr>
      <vt:lpstr>Calibri</vt:lpstr>
      <vt:lpstr>Calibri Light</vt:lpstr>
      <vt:lpstr>Symbol</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Hampshire County Council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Jenny Wei</dc:creator>
  <cp:lastModifiedBy>Wei, Jenny</cp:lastModifiedBy>
  <cp:revision>3</cp:revision>
  <dcterms:created xsi:type="dcterms:W3CDTF">2024-04-22T13:54:50Z</dcterms:created>
  <dcterms:modified xsi:type="dcterms:W3CDTF">2025-05-22T11:17:25Z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0x01010018A98446DD4B35408626C5CD05C780AF</vt:lpwstr>
  </property>
</Properties>
</file>