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61" r:id="rId6"/>
    <p:sldId id="258" r:id="rId7"/>
    <p:sldId id="2270" r:id="rId8"/>
    <p:sldId id="2271" r:id="rId9"/>
    <p:sldId id="2272" r:id="rId10"/>
    <p:sldId id="2273"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8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09481F-820C-4BD6-B035-A62437557C24}" v="3" dt="2025-05-22T08:52:45.7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4660"/>
  </p:normalViewPr>
  <p:slideViewPr>
    <p:cSldViewPr snapToGrid="0">
      <p:cViewPr varScale="1">
        <p:scale>
          <a:sx n="63" d="100"/>
          <a:sy n="63" d="100"/>
        </p:scale>
        <p:origin x="72" y="1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921533-F125-4977-B401-DE162E47D0C3}" type="datetimeFigureOut">
              <a:rPr lang="en-GB" smtClean="0"/>
              <a:t>22/05/2025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25872A-79D7-4122-87B5-83A35DE03063}" type="slidenum">
              <a:rPr lang="en-GB" smtClean="0"/>
              <a:t>‹#›</a:t>
            </a:fld>
            <a:endParaRPr lang="en-GB"/>
          </a:p>
        </p:txBody>
      </p:sp>
    </p:spTree>
    <p:extLst>
      <p:ext uri="{BB962C8B-B14F-4D97-AF65-F5344CB8AC3E}">
        <p14:creationId xmlns:p14="http://schemas.microsoft.com/office/powerpoint/2010/main" val="2769386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ext Box 2">
            <a:extLst>
              <a:ext uri="{FF2B5EF4-FFF2-40B4-BE49-F238E27FC236}">
                <a16:creationId xmlns:a16="http://schemas.microsoft.com/office/drawing/2014/main" id="{77728B54-37D3-ACE7-7E90-B578FD338A84}"/>
              </a:ext>
            </a:extLst>
          </p:cNvPr>
          <p:cNvSpPr txBox="1">
            <a:spLocks noChangeArrowheads="1"/>
          </p:cNvSpPr>
          <p:nvPr userDrawn="1"/>
        </p:nvSpPr>
        <p:spPr bwMode="auto">
          <a:xfrm>
            <a:off x="0" y="1809367"/>
            <a:ext cx="4247515" cy="352425"/>
          </a:xfrm>
          <a:prstGeom prst="rect">
            <a:avLst/>
          </a:prstGeom>
          <a:solidFill>
            <a:srgbClr val="1F3244"/>
          </a:solidFill>
          <a:ln w="9525">
            <a:noFill/>
            <a:miter lim="800000"/>
            <a:headEnd/>
            <a:tailEnd/>
          </a:ln>
        </p:spPr>
        <p:txBody>
          <a:bodyPr rot="0" vert="horz" wrap="square" lIns="91440" tIns="45720" rIns="91440" bIns="45720" anchor="ctr" anchorCtr="0">
            <a:noAutofit/>
          </a:bodyPr>
          <a:lstStyle/>
          <a:p>
            <a:pPr algn="ctr" hangingPunct="0">
              <a:spcBef>
                <a:spcPts val="0"/>
              </a:spcBef>
              <a:spcAft>
                <a:spcPts val="200"/>
              </a:spcAft>
            </a:pPr>
            <a:r>
              <a:rPr lang="en-GB" sz="1800" b="0" kern="0" dirty="0">
                <a:solidFill>
                  <a:srgbClr val="FFFFFF"/>
                </a:solidFill>
                <a:effectLst/>
                <a:latin typeface="Arial" panose="020B0604020202020204" pitchFamily="34" charset="0"/>
                <a:ea typeface="Times New Roman" panose="02020603050405020304" pitchFamily="18" charset="0"/>
              </a:rPr>
              <a:t>HIAS OPEN RESOURCE</a:t>
            </a:r>
            <a:endParaRPr lang="en-GB" sz="1800" b="1" kern="0" dirty="0">
              <a:solidFill>
                <a:srgbClr val="FFFFFF"/>
              </a:solidFill>
              <a:effectLst/>
              <a:latin typeface="Arial" panose="020B0604020202020204" pitchFamily="34" charset="0"/>
              <a:ea typeface="Times New Roman" panose="02020603050405020304" pitchFamily="18" charset="0"/>
            </a:endParaRPr>
          </a:p>
        </p:txBody>
      </p:sp>
      <p:sp>
        <p:nvSpPr>
          <p:cNvPr id="8" name="Text Box 1093077983">
            <a:extLst>
              <a:ext uri="{FF2B5EF4-FFF2-40B4-BE49-F238E27FC236}">
                <a16:creationId xmlns:a16="http://schemas.microsoft.com/office/drawing/2014/main" id="{C7A85B47-2BD8-6747-DF3F-AC979F4B1CF4}"/>
              </a:ext>
            </a:extLst>
          </p:cNvPr>
          <p:cNvSpPr txBox="1">
            <a:spLocks/>
          </p:cNvSpPr>
          <p:nvPr userDrawn="1"/>
        </p:nvSpPr>
        <p:spPr>
          <a:xfrm>
            <a:off x="10103160" y="6221904"/>
            <a:ext cx="1539240"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r>
              <a:rPr lang="en-GB" sz="1600" b="1" dirty="0">
                <a:solidFill>
                  <a:srgbClr val="1F3244"/>
                </a:solidFill>
                <a:effectLst/>
                <a:latin typeface="Arial" panose="020B0604020202020204" pitchFamily="34" charset="0"/>
                <a:ea typeface="Calibri" panose="020F0502020204030204" pitchFamily="34" charset="0"/>
                <a:cs typeface="Arial" panose="020B0604020202020204" pitchFamily="34" charset="0"/>
              </a:rPr>
              <a:t>hants.gov.uk</a:t>
            </a:r>
            <a:endParaRPr lang="en-GB" sz="1200" dirty="0">
              <a:effectLst/>
              <a:latin typeface="Arial" panose="020B060402020202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a16="http://schemas.microsoft.com/office/drawing/2014/main" id="{47164807-8B4E-3DC7-32FE-12D4F98A331C}"/>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10" name="Picture 9" descr="A blue and white sign with white text&#10;&#10;Description automatically generated">
            <a:extLst>
              <a:ext uri="{FF2B5EF4-FFF2-40B4-BE49-F238E27FC236}">
                <a16:creationId xmlns:a16="http://schemas.microsoft.com/office/drawing/2014/main" id="{9F0E0B87-8A9B-5BAC-E877-2BD871710B0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56000" y="540000"/>
            <a:ext cx="1886400" cy="962064"/>
          </a:xfrm>
          <a:prstGeom prst="rect">
            <a:avLst/>
          </a:prstGeom>
        </p:spPr>
      </p:pic>
    </p:spTree>
    <p:extLst>
      <p:ext uri="{BB962C8B-B14F-4D97-AF65-F5344CB8AC3E}">
        <p14:creationId xmlns:p14="http://schemas.microsoft.com/office/powerpoint/2010/main" val="906775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Content">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0DCD4B-9579-2C52-D611-08CAEF62B801}"/>
              </a:ext>
            </a:extLst>
          </p:cNvPr>
          <p:cNvSpPr txBox="1"/>
          <p:nvPr userDrawn="1"/>
        </p:nvSpPr>
        <p:spPr>
          <a:xfrm>
            <a:off x="353747" y="6274185"/>
            <a:ext cx="2198341" cy="257891"/>
          </a:xfrm>
          <a:prstGeom prst="rect">
            <a:avLst/>
          </a:prstGeom>
          <a:noFill/>
        </p:spPr>
        <p:txBody>
          <a:bodyPr wrap="square">
            <a:spAutoFit/>
          </a:bodyPr>
          <a:lstStyle/>
          <a:p>
            <a:pPr>
              <a:lnSpc>
                <a:spcPct val="115000"/>
              </a:lnSpc>
              <a:spcBef>
                <a:spcPts val="1000"/>
              </a:spcBef>
            </a:pPr>
            <a:r>
              <a:rPr lang="en-GB" sz="10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Hampshire County Council</a:t>
            </a:r>
            <a:endParaRPr lang="en-GB" sz="10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6" name="Text Box 1093077983">
            <a:extLst>
              <a:ext uri="{FF2B5EF4-FFF2-40B4-BE49-F238E27FC236}">
                <a16:creationId xmlns:a16="http://schemas.microsoft.com/office/drawing/2014/main" id="{933E6601-BE5E-F407-0883-C0A9A9634EFF}"/>
              </a:ext>
            </a:extLst>
          </p:cNvPr>
          <p:cNvSpPr txBox="1">
            <a:spLocks/>
          </p:cNvSpPr>
          <p:nvPr userDrawn="1"/>
        </p:nvSpPr>
        <p:spPr>
          <a:xfrm>
            <a:off x="10103159" y="6221904"/>
            <a:ext cx="1735093" cy="395605"/>
          </a:xfrm>
          <a:prstGeom prst="rect">
            <a:avLst/>
          </a:prstGeom>
          <a:noFill/>
          <a:ln w="6350">
            <a:noFill/>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ct val="115000"/>
              </a:lnSpc>
              <a:spcAft>
                <a:spcPts val="1000"/>
              </a:spcAft>
            </a:pPr>
            <a:fld id="{3C00743A-6E6A-4BD9-A12C-3C6F1E13A3EC}" type="slidenum">
              <a:rPr lang="en-GB" sz="1000" smtClean="0">
                <a:effectLst/>
                <a:latin typeface="Arial" panose="020B0604020202020204" pitchFamily="34" charset="0"/>
                <a:ea typeface="Calibri" panose="020F0502020204030204" pitchFamily="34" charset="0"/>
                <a:cs typeface="Arial" panose="020B0604020202020204" pitchFamily="34" charset="0"/>
              </a:rPr>
              <a:t>‹#›</a:t>
            </a:fld>
            <a:endParaRPr lang="en-GB" sz="1000" dirty="0">
              <a:effectLst/>
              <a:latin typeface="Arial" panose="020B0604020202020204" pitchFamily="34" charset="0"/>
              <a:ea typeface="Calibri" panose="020F0502020204030204" pitchFamily="34" charset="0"/>
              <a:cs typeface="Arial" panose="020B0604020202020204" pitchFamily="34" charset="0"/>
            </a:endParaRPr>
          </a:p>
        </p:txBody>
      </p:sp>
      <p:sp>
        <p:nvSpPr>
          <p:cNvPr id="7" name="Text Box 2">
            <a:extLst>
              <a:ext uri="{FF2B5EF4-FFF2-40B4-BE49-F238E27FC236}">
                <a16:creationId xmlns:a16="http://schemas.microsoft.com/office/drawing/2014/main" id="{6EE4010D-EACE-FF98-9501-2254F2203C60}"/>
              </a:ext>
            </a:extLst>
          </p:cNvPr>
          <p:cNvSpPr txBox="1">
            <a:spLocks noChangeArrowheads="1"/>
          </p:cNvSpPr>
          <p:nvPr userDrawn="1"/>
        </p:nvSpPr>
        <p:spPr bwMode="auto">
          <a:xfrm>
            <a:off x="0" y="180001"/>
            <a:ext cx="4247515" cy="288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sz="1200" b="0" kern="0" dirty="0">
                <a:solidFill>
                  <a:srgbClr val="FFFFFF"/>
                </a:solidFill>
                <a:effectLst/>
                <a:latin typeface="Arial" panose="020B0604020202020204" pitchFamily="34" charset="0"/>
                <a:ea typeface="Times New Roman" panose="02020603050405020304" pitchFamily="18" charset="0"/>
              </a:rPr>
              <a:t>HIAS OPEN RESOURCE</a:t>
            </a:r>
            <a:endParaRPr lang="en-GB" sz="1200" b="1" kern="0" dirty="0">
              <a:solidFill>
                <a:srgbClr val="FFFFFF"/>
              </a:solidFill>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20996680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BC6E16-C334-E330-F909-4B79124832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CCB8C42-0D4C-2932-2835-80DFF2EFCA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E37DF9-DBF0-EE45-7175-EB54B2E151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8C7C3-2E19-4984-A90F-A1CE91F7A559}" type="datetimeFigureOut">
              <a:rPr lang="en-GB" smtClean="0"/>
              <a:t>22/05/2025</a:t>
            </a:fld>
            <a:endParaRPr lang="en-GB"/>
          </a:p>
        </p:txBody>
      </p:sp>
      <p:sp>
        <p:nvSpPr>
          <p:cNvPr id="5" name="Footer Placeholder 4">
            <a:extLst>
              <a:ext uri="{FF2B5EF4-FFF2-40B4-BE49-F238E27FC236}">
                <a16:creationId xmlns:a16="http://schemas.microsoft.com/office/drawing/2014/main" id="{F4AA0626-62DD-32E8-C3B7-B7F25BB4A7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177405B-7C57-D0CA-A898-0F99039AF5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B0B187-6E23-47C3-BFC7-E3738DBB3BE4}" type="slidenum">
              <a:rPr lang="en-GB" smtClean="0"/>
              <a:t>‹#›</a:t>
            </a:fld>
            <a:endParaRPr lang="en-GB"/>
          </a:p>
        </p:txBody>
      </p:sp>
    </p:spTree>
    <p:extLst>
      <p:ext uri="{BB962C8B-B14F-4D97-AF65-F5344CB8AC3E}">
        <p14:creationId xmlns:p14="http://schemas.microsoft.com/office/powerpoint/2010/main" val="4058854441"/>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Ibeh2E5VB5Q&amp;list=PLXjcCX3hH9LUJ2rOfYcKkkUkH898128VQ&amp;index=4" TargetMode="External"/><Relationship Id="rId2" Type="http://schemas.openxmlformats.org/officeDocument/2006/relationships/hyperlink" Target="https://www.gov.uk/government/publications/supporting-all-readers-in-secondary-schoo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geography.hias.hants.gov.uk/course/view.php?id=159" TargetMode="External"/><Relationship Id="rId13" Type="http://schemas.openxmlformats.org/officeDocument/2006/relationships/hyperlink" Target="https://art.hias.hants.gov.uk/course/view.php?id=35" TargetMode="External"/><Relationship Id="rId18" Type="http://schemas.openxmlformats.org/officeDocument/2006/relationships/hyperlink" Target="https://hias-moodle.mylearningapp.com/course/view.php?id=176" TargetMode="External"/><Relationship Id="rId3" Type="http://schemas.openxmlformats.org/officeDocument/2006/relationships/hyperlink" Target="mailto:htlcdev@hants.gov.uk" TargetMode="External"/><Relationship Id="rId7" Type="http://schemas.openxmlformats.org/officeDocument/2006/relationships/hyperlink" Target="https://science.hias.hants.gov.uk/course/view.php?id=155" TargetMode="External"/><Relationship Id="rId12" Type="http://schemas.openxmlformats.org/officeDocument/2006/relationships/hyperlink" Target="https://computing.hias.hants.gov.uk/course/view.php?id=43" TargetMode="External"/><Relationship Id="rId17" Type="http://schemas.openxmlformats.org/officeDocument/2006/relationships/hyperlink" Target="https://sen.hias.hants.gov.uk/course/view.php?id=5" TargetMode="External"/><Relationship Id="rId2" Type="http://schemas.openxmlformats.org/officeDocument/2006/relationships/hyperlink" Target="mailto:Joanna.Kenyon@hants.gov.uk" TargetMode="External"/><Relationship Id="rId16" Type="http://schemas.openxmlformats.org/officeDocument/2006/relationships/hyperlink" Target="https://hias-moodle.mylearningapp.com/course/view.php?id=223" TargetMode="External"/><Relationship Id="rId1" Type="http://schemas.openxmlformats.org/officeDocument/2006/relationships/slideLayout" Target="../slideLayouts/slideLayout2.xml"/><Relationship Id="rId6" Type="http://schemas.openxmlformats.org/officeDocument/2006/relationships/hyperlink" Target="https://maths.hias.hants.gov.uk/course/view.php?id=218" TargetMode="External"/><Relationship Id="rId11" Type="http://schemas.openxmlformats.org/officeDocument/2006/relationships/hyperlink" Target="https://leadership.hias.hants.gov.uk/course/view.php?id=144" TargetMode="External"/><Relationship Id="rId5" Type="http://schemas.openxmlformats.org/officeDocument/2006/relationships/hyperlink" Target="https://english.hias.hants.gov.uk/course/view.php?id=740" TargetMode="External"/><Relationship Id="rId15" Type="http://schemas.openxmlformats.org/officeDocument/2006/relationships/hyperlink" Target="https://assessment.hias.hants.gov.uk/course/view.php?id=20" TargetMode="External"/><Relationship Id="rId10" Type="http://schemas.openxmlformats.org/officeDocument/2006/relationships/hyperlink" Target="https://history.hias.hants.gov.uk/course/view.php?id=91" TargetMode="External"/><Relationship Id="rId19" Type="http://schemas.openxmlformats.org/officeDocument/2006/relationships/hyperlink" Target="https://languages.hias.hants.gov.uk/course/view.php?id=3" TargetMode="External"/><Relationship Id="rId4" Type="http://schemas.openxmlformats.org/officeDocument/2006/relationships/hyperlink" Target="https://hias-moodle.mylearningapp.com/mod/page/view.php?id=481" TargetMode="External"/><Relationship Id="rId9" Type="http://schemas.openxmlformats.org/officeDocument/2006/relationships/hyperlink" Target="https://re.hias.hants.gov.uk/course/view.php?id=118" TargetMode="External"/><Relationship Id="rId14" Type="http://schemas.openxmlformats.org/officeDocument/2006/relationships/hyperlink" Target="https://designandtechnology.hias.hants.gov.uk/course/view.php?id=3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3350FEB-D083-DEAD-7C75-A94DD4D45FB3}"/>
              </a:ext>
            </a:extLst>
          </p:cNvPr>
          <p:cNvSpPr txBox="1"/>
          <p:nvPr/>
        </p:nvSpPr>
        <p:spPr>
          <a:xfrm>
            <a:off x="900000" y="4608000"/>
            <a:ext cx="7393119" cy="830997"/>
          </a:xfrm>
          <a:prstGeom prst="rect">
            <a:avLst/>
          </a:prstGeom>
          <a:noFill/>
        </p:spPr>
        <p:txBody>
          <a:bodyPr wrap="square" rtlCol="0">
            <a:spAutoFit/>
          </a:bodyPr>
          <a:lstStyle/>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Joanna Kenyon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May 2025</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en-GB" sz="1600" b="0" i="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Final version</a:t>
            </a:r>
            <a:endParaRPr lang="en-GB" sz="1600" b="1" i="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1B739687-9660-C01A-4536-790D0D81CB6E}"/>
              </a:ext>
            </a:extLst>
          </p:cNvPr>
          <p:cNvSpPr txBox="1"/>
          <p:nvPr/>
        </p:nvSpPr>
        <p:spPr>
          <a:xfrm>
            <a:off x="900000" y="2808000"/>
            <a:ext cx="7634400" cy="800219"/>
          </a:xfrm>
          <a:prstGeom prst="rect">
            <a:avLst/>
          </a:prstGeom>
          <a:noFill/>
        </p:spPr>
        <p:txBody>
          <a:bodyPr wrap="square" rtlCol="0">
            <a:spAutoFit/>
          </a:bodyPr>
          <a:lstStyle/>
          <a:p>
            <a:pPr>
              <a:lnSpc>
                <a:spcPct val="100000"/>
              </a:lnSpc>
              <a:spcBef>
                <a:spcPts val="0"/>
              </a:spcBef>
              <a:spcAft>
                <a:spcPts val="0"/>
              </a:spcAft>
            </a:pPr>
            <a:r>
              <a:rPr lang="en-GB" sz="26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How to work out readability of a text </a:t>
            </a:r>
          </a:p>
          <a:p>
            <a:pPr>
              <a:lnSpc>
                <a:spcPct val="100000"/>
              </a:lnSpc>
              <a:spcBef>
                <a:spcPts val="0"/>
              </a:spcBef>
              <a:spcAft>
                <a:spcPts val="0"/>
              </a:spcAft>
              <a:tabLst>
                <a:tab pos="2865755" algn="ctr"/>
                <a:tab pos="5731510" algn="r"/>
                <a:tab pos="457200" algn="l"/>
              </a:tabLst>
            </a:pPr>
            <a:r>
              <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424721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05F84E8-F6AD-EBE6-6205-E0B90A09BF91}"/>
              </a:ext>
            </a:extLst>
          </p:cNvPr>
          <p:cNvSpPr txBox="1"/>
          <p:nvPr/>
        </p:nvSpPr>
        <p:spPr>
          <a:xfrm>
            <a:off x="540000" y="900000"/>
            <a:ext cx="8554720" cy="3570208"/>
          </a:xfrm>
          <a:prstGeom prst="rect">
            <a:avLst/>
          </a:prstGeom>
          <a:noFill/>
        </p:spPr>
        <p:txBody>
          <a:bodyPr wrap="square">
            <a:spAutoFit/>
          </a:bodyPr>
          <a:lstStyle/>
          <a:p>
            <a:r>
              <a:rPr lang="en-GB" sz="2800" b="1" dirty="0">
                <a:solidFill>
                  <a:srgbClr val="0088CE"/>
                </a:solidFill>
                <a:latin typeface="Arial" panose="020B0604020202020204" pitchFamily="34" charset="0"/>
                <a:cs typeface="Arial" panose="020B0604020202020204" pitchFamily="34" charset="0"/>
              </a:rPr>
              <a:t>Overview</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This document contains…</a:t>
            </a:r>
          </a:p>
          <a:p>
            <a:r>
              <a:rPr lang="en-GB" dirty="0">
                <a:latin typeface="Arial" panose="020B0604020202020204" pitchFamily="34" charset="0"/>
                <a:cs typeface="Arial" panose="020B0604020202020204" pitchFamily="34" charset="0"/>
              </a:rPr>
              <a:t>Slides that could be used as part of a CPD sequence for teachers in school, supporting understanding of reading in secondary schools</a:t>
            </a: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Points to consider when using this resource</a:t>
            </a:r>
          </a:p>
          <a:p>
            <a:r>
              <a:rPr lang="en-GB" dirty="0">
                <a:latin typeface="Arial" panose="020B0604020202020204" pitchFamily="34" charset="0"/>
                <a:cs typeface="Arial" panose="020B0604020202020204" pitchFamily="34" charset="0"/>
              </a:rPr>
              <a:t>The resources in this series are intended as a companion piece to the DfE’s series of training videos and guidance </a:t>
            </a:r>
            <a:r>
              <a:rPr lang="en-GB" i="1" dirty="0">
                <a:latin typeface="Arial" panose="020B0604020202020204" pitchFamily="34" charset="0"/>
                <a:cs typeface="Arial" panose="020B0604020202020204" pitchFamily="34" charset="0"/>
                <a:hlinkClick r:id="rId2"/>
              </a:rPr>
              <a:t>Supporting all readers in secondary school</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providing additional detail. This resource expands on ideas shared in video 4, </a:t>
            </a:r>
            <a:r>
              <a:rPr lang="en-GB" i="1" dirty="0">
                <a:latin typeface="Arial" panose="020B0604020202020204" pitchFamily="34" charset="0"/>
                <a:cs typeface="Arial" panose="020B0604020202020204" pitchFamily="34" charset="0"/>
                <a:hlinkClick r:id="rId3"/>
              </a:rPr>
              <a:t>Choosing curriculum texts </a:t>
            </a:r>
            <a:r>
              <a:rPr lang="en-GB" i="1"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and provides links to research.</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1969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4820E-A8F8-026A-E0D4-DF35B76E3424}"/>
              </a:ext>
            </a:extLst>
          </p:cNvPr>
          <p:cNvSpPr txBox="1">
            <a:spLocks/>
          </p:cNvSpPr>
          <p:nvPr/>
        </p:nvSpPr>
        <p:spPr>
          <a:xfrm>
            <a:off x="838200" y="1066800"/>
            <a:ext cx="10515600" cy="62388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solidFill>
                  <a:srgbClr val="0088CE"/>
                </a:solidFill>
                <a:latin typeface="Arial" panose="020B0604020202020204" pitchFamily="34" charset="0"/>
                <a:cs typeface="Arial" panose="020B0604020202020204" pitchFamily="34" charset="0"/>
              </a:rPr>
              <a:t>Readability</a:t>
            </a:r>
          </a:p>
        </p:txBody>
      </p:sp>
      <p:sp>
        <p:nvSpPr>
          <p:cNvPr id="4" name="Content Placeholder 2">
            <a:extLst>
              <a:ext uri="{FF2B5EF4-FFF2-40B4-BE49-F238E27FC236}">
                <a16:creationId xmlns:a16="http://schemas.microsoft.com/office/drawing/2014/main" id="{6AF38D9D-79EE-24B8-926D-87CC02EA24B7}"/>
              </a:ext>
            </a:extLst>
          </p:cNvPr>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There are plenty of readability checkers online – copy and paste text into the box and compare the readability outcomes of a number of tests</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Readability is </a:t>
            </a:r>
            <a:r>
              <a:rPr lang="en-GB" sz="2400" u="sng" dirty="0">
                <a:latin typeface="Arial" panose="020B0604020202020204" pitchFamily="34" charset="0"/>
                <a:cs typeface="Arial" panose="020B0604020202020204" pitchFamily="34" charset="0"/>
              </a:rPr>
              <a:t>also</a:t>
            </a:r>
            <a:r>
              <a:rPr lang="en-GB" sz="2400" dirty="0">
                <a:latin typeface="Arial" panose="020B0604020202020204" pitchFamily="34" charset="0"/>
                <a:cs typeface="Arial" panose="020B0604020202020204" pitchFamily="34" charset="0"/>
              </a:rPr>
              <a:t> individual – use your knowledge of the students to inform your thinking:</a:t>
            </a:r>
          </a:p>
          <a:p>
            <a:pPr lvl="1"/>
            <a:r>
              <a:rPr lang="en-GB" sz="2000" dirty="0">
                <a:latin typeface="Arial" panose="020B0604020202020204" pitchFamily="34" charset="0"/>
                <a:cs typeface="Arial" panose="020B0604020202020204" pitchFamily="34" charset="0"/>
              </a:rPr>
              <a:t>What do they struggle with in particular? </a:t>
            </a:r>
          </a:p>
          <a:p>
            <a:pPr lvl="1"/>
            <a:r>
              <a:rPr lang="en-GB" sz="2000" dirty="0">
                <a:latin typeface="Arial" panose="020B0604020202020204" pitchFamily="34" charset="0"/>
                <a:cs typeface="Arial" panose="020B0604020202020204" pitchFamily="34" charset="0"/>
              </a:rPr>
              <a:t>What vocabulary will they need to know in order to read the text?</a:t>
            </a:r>
          </a:p>
          <a:p>
            <a:pPr lvl="1"/>
            <a:r>
              <a:rPr lang="en-GB" sz="2000" dirty="0">
                <a:latin typeface="Arial" panose="020B0604020202020204" pitchFamily="34" charset="0"/>
                <a:cs typeface="Arial" panose="020B0604020202020204" pitchFamily="34" charset="0"/>
              </a:rPr>
              <a:t>What concepts and content do they need to be familiar with? </a:t>
            </a:r>
          </a:p>
          <a:p>
            <a:pPr lvl="1"/>
            <a:r>
              <a:rPr lang="en-GB" sz="2000" dirty="0">
                <a:latin typeface="Arial" panose="020B0604020202020204" pitchFamily="34" charset="0"/>
                <a:cs typeface="Arial" panose="020B0604020202020204" pitchFamily="34" charset="0"/>
              </a:rPr>
              <a:t>What have they studied before?</a:t>
            </a:r>
          </a:p>
          <a:p>
            <a:pPr lvl="1"/>
            <a:r>
              <a:rPr lang="en-GB" sz="2000" dirty="0">
                <a:latin typeface="Arial" panose="020B0604020202020204" pitchFamily="34" charset="0"/>
                <a:cs typeface="Arial" panose="020B0604020202020204" pitchFamily="34" charset="0"/>
              </a:rPr>
              <a:t>How familiar are they with the text type? </a:t>
            </a:r>
          </a:p>
        </p:txBody>
      </p:sp>
    </p:spTree>
    <p:extLst>
      <p:ext uri="{BB962C8B-B14F-4D97-AF65-F5344CB8AC3E}">
        <p14:creationId xmlns:p14="http://schemas.microsoft.com/office/powerpoint/2010/main" val="1509990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36959E-FB5A-1A6C-42C6-A7EB2EE809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22BC66-87BF-087D-09AD-A4820DFB1D2A}"/>
              </a:ext>
            </a:extLst>
          </p:cNvPr>
          <p:cNvSpPr txBox="1">
            <a:spLocks/>
          </p:cNvSpPr>
          <p:nvPr/>
        </p:nvSpPr>
        <p:spPr>
          <a:xfrm>
            <a:off x="838200" y="1066800"/>
            <a:ext cx="10515600" cy="62388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kumimoji="0" lang="en-GB" sz="2800" b="1" i="0" u="none" strike="noStrike" kern="1200" cap="none" spc="0" normalizeH="0" baseline="0" noProof="0" dirty="0">
                <a:ln>
                  <a:noFill/>
                </a:ln>
                <a:solidFill>
                  <a:srgbClr val="0088CE"/>
                </a:solidFill>
                <a:effectLst/>
                <a:uLnTx/>
                <a:uFillTx/>
                <a:latin typeface="Arial" panose="020B0604020202020204" pitchFamily="34" charset="0"/>
                <a:ea typeface="+mj-ea"/>
                <a:cs typeface="Arial" panose="020B0604020202020204" pitchFamily="34" charset="0"/>
              </a:rPr>
              <a:t>Reading reckoner - task</a:t>
            </a:r>
            <a:endParaRPr lang="en-GB" sz="2800" b="1" dirty="0">
              <a:solidFill>
                <a:srgbClr val="0088CE"/>
              </a:solidFill>
              <a:latin typeface="Arial" panose="020B0604020202020204" pitchFamily="34" charset="0"/>
              <a:cs typeface="Arial" panose="020B0604020202020204" pitchFamily="34" charset="0"/>
            </a:endParaRPr>
          </a:p>
        </p:txBody>
      </p:sp>
      <p:sp>
        <p:nvSpPr>
          <p:cNvPr id="4" name="Content Placeholder 2">
            <a:extLst>
              <a:ext uri="{FF2B5EF4-FFF2-40B4-BE49-F238E27FC236}">
                <a16:creationId xmlns:a16="http://schemas.microsoft.com/office/drawing/2014/main" id="{2FEF64DC-71A7-054B-6FE2-BDA1A41214E0}"/>
              </a:ext>
            </a:extLst>
          </p:cNvPr>
          <p:cNvSpPr txBox="1">
            <a:spLocks/>
          </p:cNvSpPr>
          <p:nvPr/>
        </p:nvSpPr>
        <p:spPr>
          <a:xfrm>
            <a:off x="838200" y="2046513"/>
            <a:ext cx="10515600" cy="413044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latin typeface="Arial" panose="020B0604020202020204" pitchFamily="34" charset="0"/>
                <a:cs typeface="Arial" panose="020B0604020202020204" pitchFamily="34" charset="0"/>
              </a:rPr>
              <a:t>Choose approximately 100 words of a text from your subject</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Hold a </a:t>
            </a:r>
            <a:r>
              <a:rPr lang="en-GB" sz="2400" u="sng" dirty="0">
                <a:latin typeface="Arial" panose="020B0604020202020204" pitchFamily="34" charset="0"/>
                <a:cs typeface="Arial" panose="020B0604020202020204" pitchFamily="34" charset="0"/>
              </a:rPr>
              <a:t>particular pupil </a:t>
            </a:r>
            <a:r>
              <a:rPr lang="en-GB" sz="2400" dirty="0">
                <a:latin typeface="Arial" panose="020B0604020202020204" pitchFamily="34" charset="0"/>
                <a:cs typeface="Arial" panose="020B0604020202020204" pitchFamily="34" charset="0"/>
              </a:rPr>
              <a:t>in your mind as you read it</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Highlight or underline these key things you think that pupil might find difficult</a:t>
            </a:r>
          </a:p>
          <a:p>
            <a:pPr lvl="1"/>
            <a:r>
              <a:rPr lang="en-GB" sz="2000" dirty="0">
                <a:solidFill>
                  <a:srgbClr val="0070C0"/>
                </a:solidFill>
                <a:latin typeface="Arial" panose="020B0604020202020204" pitchFamily="34" charset="0"/>
                <a:cs typeface="Arial" panose="020B0604020202020204" pitchFamily="34" charset="0"/>
              </a:rPr>
              <a:t>Unfamiliar words</a:t>
            </a:r>
            <a:r>
              <a:rPr lang="en-GB" sz="2000" dirty="0">
                <a:latin typeface="Arial" panose="020B0604020202020204" pitchFamily="34" charset="0"/>
                <a:cs typeface="Arial" panose="020B0604020202020204" pitchFamily="34" charset="0"/>
              </a:rPr>
              <a:t> </a:t>
            </a:r>
          </a:p>
          <a:p>
            <a:pPr lvl="1"/>
            <a:r>
              <a:rPr lang="en-GB" sz="2000" dirty="0">
                <a:solidFill>
                  <a:srgbClr val="FF0000"/>
                </a:solidFill>
                <a:latin typeface="Arial" panose="020B0604020202020204" pitchFamily="34" charset="0"/>
                <a:cs typeface="Arial" panose="020B0604020202020204" pitchFamily="34" charset="0"/>
              </a:rPr>
              <a:t>Figurative language, figures of speech or complex grammatical structures</a:t>
            </a:r>
          </a:p>
          <a:p>
            <a:pPr lvl="1"/>
            <a:r>
              <a:rPr lang="en-GB" sz="2000" dirty="0">
                <a:solidFill>
                  <a:srgbClr val="7030A0"/>
                </a:solidFill>
                <a:latin typeface="Arial" panose="020B0604020202020204" pitchFamily="34" charset="0"/>
                <a:cs typeface="Arial" panose="020B0604020202020204" pitchFamily="34" charset="0"/>
              </a:rPr>
              <a:t>References that require background knowledge or tricky concepts</a:t>
            </a:r>
          </a:p>
          <a:p>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3571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F09A69-09C7-5BD8-4AFF-18FFC57FEB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B13AAB-7282-9DC6-F789-C4A211FF9EDA}"/>
              </a:ext>
            </a:extLst>
          </p:cNvPr>
          <p:cNvSpPr txBox="1">
            <a:spLocks/>
          </p:cNvSpPr>
          <p:nvPr/>
        </p:nvSpPr>
        <p:spPr>
          <a:xfrm>
            <a:off x="838200" y="1066800"/>
            <a:ext cx="10515600" cy="62388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kumimoji="0" lang="en-GB" sz="2800" b="1" i="0" u="none" strike="noStrike" kern="1200" cap="none" spc="0" normalizeH="0" baseline="0" noProof="0" dirty="0">
                <a:ln>
                  <a:noFill/>
                </a:ln>
                <a:solidFill>
                  <a:srgbClr val="0088CE"/>
                </a:solidFill>
                <a:effectLst/>
                <a:uLnTx/>
                <a:uFillTx/>
                <a:latin typeface="Arial" panose="020B0604020202020204" pitchFamily="34" charset="0"/>
                <a:ea typeface="+mj-ea"/>
                <a:cs typeface="Arial" panose="020B0604020202020204" pitchFamily="34" charset="0"/>
              </a:rPr>
              <a:t>Mental arithmetic around readability</a:t>
            </a:r>
            <a:endParaRPr lang="en-GB" sz="2800" b="1" dirty="0">
              <a:solidFill>
                <a:srgbClr val="0088CE"/>
              </a:solidFill>
              <a:latin typeface="Arial" panose="020B0604020202020204" pitchFamily="34" charset="0"/>
              <a:cs typeface="Arial" panose="020B0604020202020204" pitchFamily="34" charset="0"/>
            </a:endParaRPr>
          </a:p>
        </p:txBody>
      </p:sp>
      <p:sp>
        <p:nvSpPr>
          <p:cNvPr id="4" name="Content Placeholder 2">
            <a:extLst>
              <a:ext uri="{FF2B5EF4-FFF2-40B4-BE49-F238E27FC236}">
                <a16:creationId xmlns:a16="http://schemas.microsoft.com/office/drawing/2014/main" id="{6F1097C4-2A05-A665-1A02-ADFBA88FB2C4}"/>
              </a:ext>
            </a:extLst>
          </p:cNvPr>
          <p:cNvSpPr txBox="1">
            <a:spLocks/>
          </p:cNvSpPr>
          <p:nvPr/>
        </p:nvSpPr>
        <p:spPr>
          <a:xfrm>
            <a:off x="838200" y="2002971"/>
            <a:ext cx="10515600" cy="417399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latin typeface="Arial" panose="020B0604020202020204" pitchFamily="34" charset="0"/>
                <a:cs typeface="Arial" panose="020B0604020202020204" pitchFamily="34" charset="0"/>
              </a:rPr>
              <a:t>Within 100 words (or so)</a:t>
            </a:r>
          </a:p>
          <a:p>
            <a:r>
              <a:rPr lang="en-GB" sz="2400" b="1" dirty="0">
                <a:latin typeface="Arial" panose="020B0604020202020204" pitchFamily="34" charset="0"/>
                <a:cs typeface="Arial" panose="020B0604020202020204" pitchFamily="34" charset="0"/>
              </a:rPr>
              <a:t>0-2 issues: </a:t>
            </a:r>
            <a:r>
              <a:rPr lang="en-GB" sz="2400" dirty="0">
                <a:latin typeface="Arial" panose="020B0604020202020204" pitchFamily="34" charset="0"/>
                <a:cs typeface="Arial" panose="020B0604020202020204" pitchFamily="34" charset="0"/>
              </a:rPr>
              <a:t>independent reading; too easy for class</a:t>
            </a:r>
          </a:p>
          <a:p>
            <a:r>
              <a:rPr lang="en-GB" sz="2400" b="1" dirty="0">
                <a:latin typeface="Arial" panose="020B0604020202020204" pitchFamily="34" charset="0"/>
                <a:cs typeface="Arial" panose="020B0604020202020204" pitchFamily="34" charset="0"/>
              </a:rPr>
              <a:t>3-4 issues: </a:t>
            </a:r>
            <a:r>
              <a:rPr lang="en-GB" sz="2400" dirty="0">
                <a:latin typeface="Arial" panose="020B0604020202020204" pitchFamily="34" charset="0"/>
                <a:cs typeface="Arial" panose="020B0604020202020204" pitchFamily="34" charset="0"/>
              </a:rPr>
              <a:t>some challenge; just right for moving students on in reading when reading independently</a:t>
            </a:r>
          </a:p>
          <a:p>
            <a:r>
              <a:rPr lang="en-GB" sz="2400" b="1" dirty="0">
                <a:latin typeface="Arial" panose="020B0604020202020204" pitchFamily="34" charset="0"/>
                <a:cs typeface="Arial" panose="020B0604020202020204" pitchFamily="34" charset="0"/>
              </a:rPr>
              <a:t>5 issues: </a:t>
            </a:r>
            <a:r>
              <a:rPr lang="en-GB" sz="2400" dirty="0">
                <a:latin typeface="Arial" panose="020B0604020202020204" pitchFamily="34" charset="0"/>
                <a:cs typeface="Arial" panose="020B0604020202020204" pitchFamily="34" charset="0"/>
              </a:rPr>
              <a:t>appropriately challenging; the sweet spot for classroom reading</a:t>
            </a:r>
          </a:p>
          <a:p>
            <a:r>
              <a:rPr lang="en-GB" sz="2400" b="1" dirty="0">
                <a:latin typeface="Arial" panose="020B0604020202020204" pitchFamily="34" charset="0"/>
                <a:cs typeface="Arial" panose="020B0604020202020204" pitchFamily="34" charset="0"/>
              </a:rPr>
              <a:t>6-10 issues</a:t>
            </a:r>
            <a:r>
              <a:rPr lang="en-GB" sz="2400" dirty="0">
                <a:latin typeface="Arial" panose="020B0604020202020204" pitchFamily="34" charset="0"/>
                <a:cs typeface="Arial" panose="020B0604020202020204" pitchFamily="34" charset="0"/>
              </a:rPr>
              <a:t>: challenging; requires explicit focus on active reading for comprehension</a:t>
            </a:r>
          </a:p>
          <a:p>
            <a:r>
              <a:rPr lang="en-GB" sz="2400" b="1" dirty="0">
                <a:latin typeface="Arial" panose="020B0604020202020204" pitchFamily="34" charset="0"/>
                <a:cs typeface="Arial" panose="020B0604020202020204" pitchFamily="34" charset="0"/>
              </a:rPr>
              <a:t>10-20 issues: </a:t>
            </a:r>
            <a:r>
              <a:rPr lang="en-GB" sz="2400" dirty="0">
                <a:latin typeface="Arial" panose="020B0604020202020204" pitchFamily="34" charset="0"/>
                <a:cs typeface="Arial" panose="020B0604020202020204" pitchFamily="34" charset="0"/>
              </a:rPr>
              <a:t>too hard, unless reading with understanding is the main and only initial goal</a:t>
            </a: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0932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D7270C-362C-E17E-3537-618F1FF8E5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35B2D6-FEFB-5C6B-F1A9-59BDA52F7031}"/>
              </a:ext>
            </a:extLst>
          </p:cNvPr>
          <p:cNvSpPr txBox="1">
            <a:spLocks/>
          </p:cNvSpPr>
          <p:nvPr/>
        </p:nvSpPr>
        <p:spPr>
          <a:xfrm>
            <a:off x="838200" y="1066800"/>
            <a:ext cx="10515600" cy="623888"/>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800" b="1" dirty="0">
                <a:solidFill>
                  <a:srgbClr val="0088CE"/>
                </a:solidFill>
                <a:latin typeface="Arial" panose="020B0604020202020204" pitchFamily="34" charset="0"/>
                <a:cs typeface="Arial" panose="020B0604020202020204" pitchFamily="34" charset="0"/>
              </a:rPr>
              <a:t>Strategies for making a text more readable</a:t>
            </a:r>
          </a:p>
        </p:txBody>
      </p:sp>
      <p:sp>
        <p:nvSpPr>
          <p:cNvPr id="4" name="Content Placeholder 2">
            <a:extLst>
              <a:ext uri="{FF2B5EF4-FFF2-40B4-BE49-F238E27FC236}">
                <a16:creationId xmlns:a16="http://schemas.microsoft.com/office/drawing/2014/main" id="{51EACADD-6218-58EB-1409-35D678FA3589}"/>
              </a:ext>
            </a:extLst>
          </p:cNvPr>
          <p:cNvSpPr txBox="1">
            <a:spLocks/>
          </p:cNvSpPr>
          <p:nvPr/>
        </p:nvSpPr>
        <p:spPr>
          <a:xfrm>
            <a:off x="838200" y="2002971"/>
            <a:ext cx="10515600" cy="417399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0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0C6B06F-6B4D-E437-9553-5688F5A3DC3D}"/>
              </a:ext>
            </a:extLst>
          </p:cNvPr>
          <p:cNvSpPr txBox="1">
            <a:spLocks/>
          </p:cNvSpPr>
          <p:nvPr/>
        </p:nvSpPr>
        <p:spPr>
          <a:xfrm>
            <a:off x="990600" y="2155371"/>
            <a:ext cx="10515600" cy="417399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latin typeface="Arial" panose="020B0604020202020204" pitchFamily="34" charset="0"/>
                <a:cs typeface="Arial" panose="020B0604020202020204" pitchFamily="34" charset="0"/>
              </a:rPr>
              <a:t>Consider:</a:t>
            </a:r>
          </a:p>
          <a:p>
            <a:r>
              <a:rPr lang="en-GB" sz="2400" dirty="0">
                <a:latin typeface="Arial" panose="020B0604020202020204" pitchFamily="34" charset="0"/>
                <a:cs typeface="Arial" panose="020B0604020202020204" pitchFamily="34" charset="0"/>
              </a:rPr>
              <a:t>Providing a glossary</a:t>
            </a:r>
          </a:p>
          <a:p>
            <a:r>
              <a:rPr lang="en-GB" sz="2400" dirty="0">
                <a:latin typeface="Arial" panose="020B0604020202020204" pitchFamily="34" charset="0"/>
                <a:cs typeface="Arial" panose="020B0604020202020204" pitchFamily="34" charset="0"/>
              </a:rPr>
              <a:t>Pre-teaching vocabulary</a:t>
            </a:r>
          </a:p>
          <a:p>
            <a:r>
              <a:rPr lang="en-GB" sz="2400" dirty="0">
                <a:latin typeface="Arial" panose="020B0604020202020204" pitchFamily="34" charset="0"/>
                <a:cs typeface="Arial" panose="020B0604020202020204" pitchFamily="34" charset="0"/>
              </a:rPr>
              <a:t>Pre-teaching or revising relevant background knowledge</a:t>
            </a:r>
          </a:p>
          <a:p>
            <a:r>
              <a:rPr lang="en-GB" sz="2400" dirty="0">
                <a:latin typeface="Arial" panose="020B0604020202020204" pitchFamily="34" charset="0"/>
                <a:cs typeface="Arial" panose="020B0604020202020204" pitchFamily="34" charset="0"/>
              </a:rPr>
              <a:t>Linking to experiences or visual/film imagery</a:t>
            </a:r>
          </a:p>
          <a:p>
            <a:r>
              <a:rPr lang="en-GB" sz="2400" dirty="0">
                <a:latin typeface="Arial" panose="020B0604020202020204" pitchFamily="34" charset="0"/>
                <a:cs typeface="Arial" panose="020B0604020202020204" pitchFamily="34" charset="0"/>
              </a:rPr>
              <a:t>Using fluency strategies to ensure that the text can be read aloud accurately</a:t>
            </a:r>
          </a:p>
          <a:p>
            <a:r>
              <a:rPr lang="en-GB" sz="2400" dirty="0">
                <a:latin typeface="Arial" panose="020B0604020202020204" pitchFamily="34" charset="0"/>
                <a:cs typeface="Arial" panose="020B0604020202020204" pitchFamily="34" charset="0"/>
              </a:rPr>
              <a:t>Repeated reading</a:t>
            </a:r>
          </a:p>
          <a:p>
            <a:r>
              <a:rPr lang="en-GB" sz="2400" dirty="0">
                <a:latin typeface="Arial" panose="020B0604020202020204" pitchFamily="34" charset="0"/>
                <a:cs typeface="Arial" panose="020B0604020202020204" pitchFamily="34" charset="0"/>
              </a:rPr>
              <a:t>Goal setting and monitoring </a:t>
            </a:r>
          </a:p>
          <a:p>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125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E623A4-FD65-B0FD-0605-71E977F431BD}"/>
              </a:ext>
            </a:extLst>
          </p:cNvPr>
          <p:cNvSpPr txBox="1"/>
          <p:nvPr/>
        </p:nvSpPr>
        <p:spPr>
          <a:xfrm>
            <a:off x="540000" y="900000"/>
            <a:ext cx="10789920" cy="5262979"/>
          </a:xfrm>
          <a:prstGeom prst="rect">
            <a:avLst/>
          </a:prstGeom>
          <a:noFill/>
        </p:spPr>
        <p:txBody>
          <a:bodyPr wrap="square">
            <a:spAutoFit/>
          </a:bodyPr>
          <a:lstStyle/>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HIAS English Team</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Please contact Joanna Kenyon </a:t>
            </a:r>
            <a:r>
              <a:rPr lang="en-GB" sz="1200" dirty="0">
                <a:latin typeface="Arial" panose="020B0604020202020204" pitchFamily="34" charset="0"/>
                <a:cs typeface="Arial" panose="020B0604020202020204" pitchFamily="34" charset="0"/>
                <a:hlinkClick r:id="rId2"/>
              </a:rPr>
              <a:t>Joanna.Kenyon@hants.gov.uk</a:t>
            </a:r>
            <a:r>
              <a:rPr lang="en-GB" sz="1200" dirty="0">
                <a:latin typeface="Arial" panose="020B0604020202020204" pitchFamily="34" charset="0"/>
                <a:cs typeface="Arial" panose="020B0604020202020204" pitchFamily="34" charset="0"/>
              </a:rPr>
              <a:t> for support with secondary reading, whole school literacy and English.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For further details on the full range of services available please contact us using the following email: </a:t>
            </a:r>
            <a:r>
              <a:rPr lang="en-GB" sz="1200" dirty="0">
                <a:latin typeface="Arial" panose="020B0604020202020204" pitchFamily="34" charset="0"/>
                <a:cs typeface="Arial" panose="020B0604020202020204" pitchFamily="34" charset="0"/>
                <a:hlinkClick r:id="rId3"/>
              </a:rPr>
              <a:t>htlcdev@hants.gov.uk</a:t>
            </a: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b="1" dirty="0">
                <a:solidFill>
                  <a:srgbClr val="0088CE"/>
                </a:solidFill>
                <a:latin typeface="Arial" panose="020B0604020202020204" pitchFamily="34" charset="0"/>
                <a:cs typeface="Arial" panose="020B0604020202020204" pitchFamily="34" charset="0"/>
              </a:rPr>
              <a:t>Upcoming Courses</a:t>
            </a:r>
          </a:p>
          <a:p>
            <a:pPr>
              <a:tabLst>
                <a:tab pos="2865755" algn="ctr"/>
                <a:tab pos="5731510" algn="r"/>
              </a:tabLst>
            </a:pPr>
            <a:r>
              <a:rPr lang="en-GB" sz="1200" dirty="0">
                <a:latin typeface="Arial" panose="020B0604020202020204" pitchFamily="34" charset="0"/>
                <a:cs typeface="Arial" panose="020B0604020202020204" pitchFamily="34" charset="0"/>
              </a:rPr>
              <a:t> </a:t>
            </a:r>
          </a:p>
          <a:p>
            <a:pPr>
              <a:tabLst>
                <a:tab pos="2865755" algn="ctr"/>
                <a:tab pos="5731510" algn="r"/>
              </a:tabLst>
            </a:pPr>
            <a:r>
              <a:rPr lang="en-GB" sz="1200" dirty="0">
                <a:latin typeface="Arial" panose="020B0604020202020204" pitchFamily="34" charset="0"/>
                <a:cs typeface="Arial" panose="020B0604020202020204" pitchFamily="34" charset="0"/>
              </a:rPr>
              <a:t>Keep up-to-date with our learning opportunities for each subject through our Upcoming Course pages linked below. To browse the full catalogue of learning offers, visit our new Learning Zone. Full details of how to access the site to make a booking are provided </a:t>
            </a:r>
            <a:r>
              <a:rPr lang="en-GB" sz="1200" dirty="0">
                <a:latin typeface="Arial" panose="020B0604020202020204" pitchFamily="34" charset="0"/>
                <a:cs typeface="Arial" panose="020B0604020202020204" pitchFamily="34" charset="0"/>
                <a:hlinkClick r:id="rId4"/>
              </a:rPr>
              <a:t>here</a:t>
            </a:r>
            <a:r>
              <a:rPr lang="en-GB" sz="1200" dirty="0">
                <a:latin typeface="Arial" panose="020B0604020202020204" pitchFamily="34" charset="0"/>
                <a:cs typeface="Arial" panose="020B0604020202020204" pitchFamily="34" charset="0"/>
              </a:rPr>
              <a:t>.</a:t>
            </a:r>
          </a:p>
          <a:p>
            <a:pPr>
              <a:tabLst>
                <a:tab pos="2865755" algn="ctr"/>
                <a:tab pos="5731510" algn="r"/>
              </a:tabLst>
            </a:pPr>
            <a:r>
              <a:rPr lang="en-GB" sz="1200" dirty="0">
                <a:latin typeface="Arial" panose="020B0604020202020204" pitchFamily="34" charset="0"/>
                <a:cs typeface="Arial" panose="020B0604020202020204" pitchFamily="34" charset="0"/>
              </a:rPr>
              <a:t> </a:t>
            </a: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5"/>
              </a:rPr>
              <a:t>English</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6"/>
              </a:rPr>
              <a:t>Maths</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7"/>
              </a:rPr>
              <a:t>Science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8"/>
              </a:rPr>
              <a:t>Geography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9"/>
              </a:rPr>
              <a:t>RE</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0"/>
              </a:rPr>
              <a:t>History</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1"/>
              </a:rPr>
              <a:t>Leadership</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2"/>
              </a:rPr>
              <a:t>Computing</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3"/>
              </a:rPr>
              <a:t>Art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4"/>
              </a:rPr>
              <a:t>D&amp;T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5"/>
              </a:rPr>
              <a:t>Assessment</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6"/>
              </a:rPr>
              <a:t>Support Staff</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7"/>
              </a:rPr>
              <a:t>SEN</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8"/>
              </a:rPr>
              <a:t>TED</a:t>
            </a:r>
            <a:endParaRPr lang="en-GB" sz="1200" dirty="0">
              <a:latin typeface="Arial" panose="020B0604020202020204" pitchFamily="34" charset="0"/>
              <a:cs typeface="Arial" panose="020B0604020202020204" pitchFamily="34" charset="0"/>
            </a:endParaRPr>
          </a:p>
          <a:p>
            <a:pPr marL="182563" lvl="0" indent="-182563">
              <a:buFont typeface="Symbol" panose="05050102010706020507" pitchFamily="18" charset="2"/>
              <a:buChar char=""/>
              <a:tabLst>
                <a:tab pos="2865755" algn="ctr"/>
                <a:tab pos="5731510" algn="r"/>
              </a:tabLst>
            </a:pPr>
            <a:r>
              <a:rPr lang="en-GB" sz="1200" dirty="0">
                <a:latin typeface="Arial" panose="020B0604020202020204" pitchFamily="34" charset="0"/>
                <a:cs typeface="Arial" panose="020B0604020202020204" pitchFamily="34" charset="0"/>
                <a:hlinkClick r:id="rId19"/>
              </a:rPr>
              <a:t>MFL</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469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3FCF5F-FF63-E57C-3189-BACAAF75DD8D}"/>
              </a:ext>
            </a:extLst>
          </p:cNvPr>
          <p:cNvSpPr txBox="1"/>
          <p:nvPr/>
        </p:nvSpPr>
        <p:spPr>
          <a:xfrm>
            <a:off x="540000" y="900000"/>
            <a:ext cx="10779760" cy="3508653"/>
          </a:xfrm>
          <a:prstGeom prst="rect">
            <a:avLst/>
          </a:prstGeom>
          <a:noFill/>
        </p:spPr>
        <p:txBody>
          <a:bodyPr wrap="square">
            <a:spAutoFit/>
          </a:bodyPr>
          <a:lstStyle/>
          <a:p>
            <a:pPr>
              <a:tabLst>
                <a:tab pos="2865755" algn="ctr"/>
                <a:tab pos="5731510" algn="r"/>
              </a:tabLst>
            </a:pPr>
            <a:r>
              <a:rPr lang="en-GB"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and conditions</a:t>
            </a:r>
            <a:endParaRPr lang="en-GB" b="1" dirty="0">
              <a:effectLst/>
              <a:latin typeface="Arial" panose="020B0604020202020204" pitchFamily="34" charset="0"/>
              <a:ea typeface="Calibri" panose="020F0502020204030204" pitchFamily="34" charset="0"/>
              <a:cs typeface="Arial" panose="020B0604020202020204" pitchFamily="34" charset="0"/>
            </a:endParaRP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Terms of Use</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This file is for personal or classroom use only. By using it, you agree that you will not copy or reproduce this file except for your own personal, non-commercial use. HIAS have the right to modify the terms of this agreement at any time; the modification will be effective immediately and shall replace all prior agreements. </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are welcome to:</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download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save this resource on your computer</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print as many copies as you would like to use in your school</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amend this electronic resource so long as you acknowledge its source and do not share as your own work.</a:t>
            </a:r>
          </a:p>
          <a:p>
            <a:pP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 </a:t>
            </a:r>
          </a:p>
          <a:p>
            <a:pPr>
              <a:tabLst>
                <a:tab pos="2865755" algn="ctr"/>
                <a:tab pos="5731510" algn="r"/>
              </a:tabLst>
            </a:pPr>
            <a:r>
              <a:rPr lang="en-GB" sz="1200" b="1" dirty="0">
                <a:solidFill>
                  <a:srgbClr val="0088CE"/>
                </a:solidFill>
                <a:effectLst/>
                <a:latin typeface="Arial" panose="020B0604020202020204" pitchFamily="34" charset="0"/>
                <a:ea typeface="Calibri" panose="020F0502020204030204" pitchFamily="34" charset="0"/>
                <a:cs typeface="Arial" panose="020B0604020202020204" pitchFamily="34" charset="0"/>
              </a:rPr>
              <a:t>You may not:</a:t>
            </a:r>
            <a:endParaRPr lang="en-GB" sz="1200" dirty="0">
              <a:solidFill>
                <a:srgbClr val="0088CE"/>
              </a:solidFill>
              <a:effectLst/>
              <a:latin typeface="Arial" panose="020B0604020202020204" pitchFamily="34" charset="0"/>
              <a:ea typeface="Calibri" panose="020F0502020204030204" pitchFamily="34" charset="0"/>
              <a:cs typeface="Arial" panose="020B0604020202020204" pitchFamily="34" charset="0"/>
            </a:endParaRP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claim this resource as your own</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sell or in any way profit from this resource</a:t>
            </a:r>
          </a:p>
          <a:p>
            <a:pPr marL="182563" lvl="0" indent="-182563" fontAlgn="base" hangingPunct="0">
              <a:buFont typeface="Arial" panose="020B0604020202020204" pitchFamily="34" charset="0"/>
              <a:buChar char="•"/>
              <a:tabLst>
                <a:tab pos="2865755" algn="ctr"/>
                <a:tab pos="5731510" algn="r"/>
              </a:tabLst>
            </a:pPr>
            <a:r>
              <a:rPr lang="en-GB" sz="1200" dirty="0">
                <a:effectLst/>
                <a:latin typeface="Arial" panose="020B0604020202020204" pitchFamily="34" charset="0"/>
                <a:ea typeface="Calibri" panose="020F0502020204030204" pitchFamily="34" charset="0"/>
                <a:cs typeface="Arial" panose="020B0604020202020204" pitchFamily="34" charset="0"/>
              </a:rPr>
              <a:t>store or distribute this resource on any other website or another location where others are able to electronically retrieve it</a:t>
            </a:r>
          </a:p>
          <a:p>
            <a:pPr marL="182563" lvl="0" indent="-182563" fontAlgn="base" hangingPunct="0">
              <a:buFont typeface="Arial" panose="020B0604020202020204" pitchFamily="34" charset="0"/>
              <a:buChar char="•"/>
            </a:pPr>
            <a:r>
              <a:rPr lang="en-GB" sz="1200" dirty="0">
                <a:effectLst/>
                <a:latin typeface="Arial" panose="020B0604020202020204" pitchFamily="34" charset="0"/>
                <a:ea typeface="Calibri" panose="020F0502020204030204" pitchFamily="34" charset="0"/>
                <a:cs typeface="Arial" panose="020B0604020202020204" pitchFamily="34" charset="0"/>
              </a:rPr>
              <a:t>email this resource to anyone outside your school or transmit it in any other fashion.</a:t>
            </a:r>
          </a:p>
        </p:txBody>
      </p:sp>
    </p:spTree>
    <p:extLst>
      <p:ext uri="{BB962C8B-B14F-4D97-AF65-F5344CB8AC3E}">
        <p14:creationId xmlns:p14="http://schemas.microsoft.com/office/powerpoint/2010/main" val="2242383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A98446DD4B35408626C5CD05C780AF" ma:contentTypeVersion="20" ma:contentTypeDescription="Create a new document." ma:contentTypeScope="" ma:versionID="8db0291a8cd2da25de2b35d25a2c184a">
  <xsd:schema xmlns:xsd="http://www.w3.org/2001/XMLSchema" xmlns:xs="http://www.w3.org/2001/XMLSchema" xmlns:p="http://schemas.microsoft.com/office/2006/metadata/properties" xmlns:ns1="http://schemas.microsoft.com/sharepoint/v3" xmlns:ns3="d6c9f295-6866-40ba-9ed9-513ce23f1344" xmlns:ns4="7877a85d-1b44-49b4-b533-86f3b630674e" targetNamespace="http://schemas.microsoft.com/office/2006/metadata/properties" ma:root="true" ma:fieldsID="2cae423840b62b44b5ecb0b8b19d4274" ns1:_="" ns3:_="" ns4:_="">
    <xsd:import namespace="http://schemas.microsoft.com/sharepoint/v3"/>
    <xsd:import namespace="d6c9f295-6866-40ba-9ed9-513ce23f1344"/>
    <xsd:import namespace="7877a85d-1b44-49b4-b533-86f3b630674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1:_ip_UnifiedCompliancePolicyProperties" minOccurs="0"/>
                <xsd:element ref="ns1:_ip_UnifiedCompliancePolicyUIAc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2" nillable="true" ma:displayName="Unified Compliance Policy Properties" ma:hidden="true" ma:internalName="_ip_UnifiedCompliancePolicyProperties">
      <xsd:simpleType>
        <xsd:restriction base="dms:Note"/>
      </xsd:simpleType>
    </xsd:element>
    <xsd:element name="_ip_UnifiedCompliancePolicyUIAction" ma:index="2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6c9f295-6866-40ba-9ed9-513ce23f13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4" nillable="true" ma:displayName="_activity" ma:hidden="true" ma:internalName="_activity">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ystemTags" ma:index="26" nillable="true" ma:displayName="MediaServiceSystemTags" ma:hidden="true" ma:internalName="MediaServiceSystemTags" ma:readOnly="true">
      <xsd:simpleType>
        <xsd:restriction base="dms:Note"/>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77a85d-1b44-49b4-b533-86f3b630674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d6c9f295-6866-40ba-9ed9-513ce23f1344" xsi:nil="true"/>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F0D59A33-F6CC-447D-9366-953209AC12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6c9f295-6866-40ba-9ed9-513ce23f1344"/>
    <ds:schemaRef ds:uri="7877a85d-1b44-49b4-b533-86f3b6306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12E4CAE-1D13-414B-BE29-C276776430F0}">
  <ds:schemaRefs>
    <ds:schemaRef ds:uri="http://schemas.microsoft.com/sharepoint/v3/contenttype/forms"/>
  </ds:schemaRefs>
</ds:datastoreItem>
</file>

<file path=customXml/itemProps3.xml><?xml version="1.0" encoding="utf-8"?>
<ds:datastoreItem xmlns:ds="http://schemas.openxmlformats.org/officeDocument/2006/customXml" ds:itemID="{2ADA202F-317A-4523-A222-F8A99CE4290A}">
  <ds:schemaRefs>
    <ds:schemaRef ds:uri="http://purl.org/dc/dcmitype/"/>
    <ds:schemaRef ds:uri="http://schemas.microsoft.com/office/infopath/2007/PartnerControls"/>
    <ds:schemaRef ds:uri="7877a85d-1b44-49b4-b533-86f3b630674e"/>
    <ds:schemaRef ds:uri="http://www.w3.org/XML/1998/namespace"/>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d6c9f295-6866-40ba-9ed9-513ce23f1344"/>
    <ds:schemaRef ds:uri="http://schemas.microsoft.com/sharepoint/v3"/>
    <ds:schemaRef ds:uri="http://purl.org/dc/terms/"/>
  </ds:schemaRefs>
</ds:datastoreItem>
</file>

<file path=docProps/app.xml><?xml version="1.0" encoding="utf-8"?>
<Properties xmlns="http://schemas.openxmlformats.org/officeDocument/2006/extended-properties" xmlns:vt="http://schemas.openxmlformats.org/officeDocument/2006/docPropsVTypes">
  <TotalTime>71</TotalTime>
  <Words>675</Words>
  <Application>Microsoft Office PowerPoint</Application>
  <PresentationFormat>Widescreen</PresentationFormat>
  <Paragraphs>87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Hampshire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 Wei</dc:creator>
  <cp:lastModifiedBy>Wei, Jenny</cp:lastModifiedBy>
  <cp:revision>3</cp:revision>
  <dcterms:created xsi:type="dcterms:W3CDTF">2024-04-22T13:54:50Z</dcterms:created>
  <dcterms:modified xsi:type="dcterms:W3CDTF">2025-05-22T08:52:45Z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0x01010018A98446DD4B35408626C5CD05C780AF</vt:lpwstr>
  </property>
</Properties>
</file>