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1" r:id="rId6"/>
    <p:sldId id="258" r:id="rId7"/>
    <p:sldId id="2270" r:id="rId8"/>
    <p:sldId id="2271" r:id="rId9"/>
    <p:sldId id="2272" r:id="rId10"/>
    <p:sldId id="2273"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09481F-820C-4BD6-B035-A62437557C24}" v="3" dt="2025-05-22T08:52:45.7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63" d="100"/>
          <a:sy n="63" d="100"/>
        </p:scale>
        <p:origin x="72" y="1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Ibeh2E5VB5Q&amp;list=PLXjcCX3hH9LUJ2rOfYcKkkUkH898128VQ&amp;index=4"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May 2025</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7634400" cy="800219"/>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How to work out readability of a text </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42472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5F84E8-F6AD-EBE6-6205-E0B90A09BF91}"/>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4, </a:t>
            </a:r>
            <a:r>
              <a:rPr lang="en-GB" i="1" dirty="0">
                <a:latin typeface="Arial" panose="020B0604020202020204" pitchFamily="34" charset="0"/>
                <a:cs typeface="Arial" panose="020B0604020202020204" pitchFamily="34" charset="0"/>
                <a:hlinkClick r:id="rId3"/>
              </a:rPr>
              <a:t>Choosing curriculum texts </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196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820E-A8F8-026A-E0D4-DF35B76E3424}"/>
              </a:ext>
            </a:extLst>
          </p:cNvPr>
          <p:cNvSpPr txBox="1">
            <a:spLocks/>
          </p:cNvSpPr>
          <p:nvPr/>
        </p:nvSpPr>
        <p:spPr>
          <a:xfrm>
            <a:off x="838200" y="1066800"/>
            <a:ext cx="10515600" cy="623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Readability</a:t>
            </a:r>
          </a:p>
        </p:txBody>
      </p:sp>
      <p:sp>
        <p:nvSpPr>
          <p:cNvPr id="4" name="Content Placeholder 2">
            <a:extLst>
              <a:ext uri="{FF2B5EF4-FFF2-40B4-BE49-F238E27FC236}">
                <a16:creationId xmlns:a16="http://schemas.microsoft.com/office/drawing/2014/main" id="{6AF38D9D-79EE-24B8-926D-87CC02EA24B7}"/>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There are plenty of readability checkers online – copy and paste text into the box and compare the readability outcomes of a number of tests</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Readability is </a:t>
            </a:r>
            <a:r>
              <a:rPr lang="en-GB" sz="2400" u="sng" dirty="0">
                <a:latin typeface="Arial" panose="020B0604020202020204" pitchFamily="34" charset="0"/>
                <a:cs typeface="Arial" panose="020B0604020202020204" pitchFamily="34" charset="0"/>
              </a:rPr>
              <a:t>also</a:t>
            </a:r>
            <a:r>
              <a:rPr lang="en-GB" sz="2400" dirty="0">
                <a:latin typeface="Arial" panose="020B0604020202020204" pitchFamily="34" charset="0"/>
                <a:cs typeface="Arial" panose="020B0604020202020204" pitchFamily="34" charset="0"/>
              </a:rPr>
              <a:t> individual – use your knowledge of the students to inform your thinking:</a:t>
            </a:r>
          </a:p>
          <a:p>
            <a:pPr lvl="1"/>
            <a:r>
              <a:rPr lang="en-GB" sz="2000" dirty="0">
                <a:latin typeface="Arial" panose="020B0604020202020204" pitchFamily="34" charset="0"/>
                <a:cs typeface="Arial" panose="020B0604020202020204" pitchFamily="34" charset="0"/>
              </a:rPr>
              <a:t>What do they struggle with in particular? </a:t>
            </a:r>
          </a:p>
          <a:p>
            <a:pPr lvl="1"/>
            <a:r>
              <a:rPr lang="en-GB" sz="2000" dirty="0">
                <a:latin typeface="Arial" panose="020B0604020202020204" pitchFamily="34" charset="0"/>
                <a:cs typeface="Arial" panose="020B0604020202020204" pitchFamily="34" charset="0"/>
              </a:rPr>
              <a:t>What vocabulary will they need to know in order to read the text?</a:t>
            </a:r>
          </a:p>
          <a:p>
            <a:pPr lvl="1"/>
            <a:r>
              <a:rPr lang="en-GB" sz="2000" dirty="0">
                <a:latin typeface="Arial" panose="020B0604020202020204" pitchFamily="34" charset="0"/>
                <a:cs typeface="Arial" panose="020B0604020202020204" pitchFamily="34" charset="0"/>
              </a:rPr>
              <a:t>What concepts and content do they need to be familiar with? </a:t>
            </a:r>
          </a:p>
          <a:p>
            <a:pPr lvl="1"/>
            <a:r>
              <a:rPr lang="en-GB" sz="2000" dirty="0">
                <a:latin typeface="Arial" panose="020B0604020202020204" pitchFamily="34" charset="0"/>
                <a:cs typeface="Arial" panose="020B0604020202020204" pitchFamily="34" charset="0"/>
              </a:rPr>
              <a:t>What have they studied before?</a:t>
            </a:r>
          </a:p>
          <a:p>
            <a:pPr lvl="1"/>
            <a:r>
              <a:rPr lang="en-GB" sz="2000" dirty="0">
                <a:latin typeface="Arial" panose="020B0604020202020204" pitchFamily="34" charset="0"/>
                <a:cs typeface="Arial" panose="020B0604020202020204" pitchFamily="34" charset="0"/>
              </a:rPr>
              <a:t>How familiar are they with the text type? </a:t>
            </a:r>
          </a:p>
        </p:txBody>
      </p:sp>
    </p:spTree>
    <p:extLst>
      <p:ext uri="{BB962C8B-B14F-4D97-AF65-F5344CB8AC3E}">
        <p14:creationId xmlns:p14="http://schemas.microsoft.com/office/powerpoint/2010/main" val="1509990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36959E-FB5A-1A6C-42C6-A7EB2EE8095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2BC66-87BF-087D-09AD-A4820DFB1D2A}"/>
              </a:ext>
            </a:extLst>
          </p:cNvPr>
          <p:cNvSpPr txBox="1">
            <a:spLocks/>
          </p:cNvSpPr>
          <p:nvPr/>
        </p:nvSpPr>
        <p:spPr>
          <a:xfrm>
            <a:off x="838200" y="1066800"/>
            <a:ext cx="10515600" cy="623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0" lang="en-GB" sz="2800" b="1" i="0" u="none" strike="noStrike" kern="1200" cap="none" spc="0" normalizeH="0" baseline="0" noProof="0" dirty="0">
                <a:ln>
                  <a:noFill/>
                </a:ln>
                <a:solidFill>
                  <a:srgbClr val="0088CE"/>
                </a:solidFill>
                <a:effectLst/>
                <a:uLnTx/>
                <a:uFillTx/>
                <a:latin typeface="Arial" panose="020B0604020202020204" pitchFamily="34" charset="0"/>
                <a:ea typeface="+mj-ea"/>
                <a:cs typeface="Arial" panose="020B0604020202020204" pitchFamily="34" charset="0"/>
              </a:rPr>
              <a:t>Reading reckoner - task</a:t>
            </a:r>
            <a:endParaRPr lang="en-GB" sz="2800" b="1" dirty="0">
              <a:solidFill>
                <a:srgbClr val="0088CE"/>
              </a:solidFill>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2FEF64DC-71A7-054B-6FE2-BDA1A41214E0}"/>
              </a:ext>
            </a:extLst>
          </p:cNvPr>
          <p:cNvSpPr txBox="1">
            <a:spLocks/>
          </p:cNvSpPr>
          <p:nvPr/>
        </p:nvSpPr>
        <p:spPr>
          <a:xfrm>
            <a:off x="838200" y="2046513"/>
            <a:ext cx="10515600" cy="413044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dirty="0">
                <a:latin typeface="Arial" panose="020B0604020202020204" pitchFamily="34" charset="0"/>
                <a:cs typeface="Arial" panose="020B0604020202020204" pitchFamily="34" charset="0"/>
              </a:rPr>
              <a:t>Choose approximately 100 words of a text from your subject</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Hold a </a:t>
            </a:r>
            <a:r>
              <a:rPr lang="en-GB" sz="2400" u="sng" dirty="0">
                <a:latin typeface="Arial" panose="020B0604020202020204" pitchFamily="34" charset="0"/>
                <a:cs typeface="Arial" panose="020B0604020202020204" pitchFamily="34" charset="0"/>
              </a:rPr>
              <a:t>particular pupil </a:t>
            </a:r>
            <a:r>
              <a:rPr lang="en-GB" sz="2400" dirty="0">
                <a:latin typeface="Arial" panose="020B0604020202020204" pitchFamily="34" charset="0"/>
                <a:cs typeface="Arial" panose="020B0604020202020204" pitchFamily="34" charset="0"/>
              </a:rPr>
              <a:t>in your mind as you read it</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Highlight or underline these key things you think that pupil might find difficult</a:t>
            </a:r>
          </a:p>
          <a:p>
            <a:pPr lvl="1"/>
            <a:r>
              <a:rPr lang="en-GB" sz="2000" dirty="0">
                <a:solidFill>
                  <a:srgbClr val="0070C0"/>
                </a:solidFill>
                <a:latin typeface="Arial" panose="020B0604020202020204" pitchFamily="34" charset="0"/>
                <a:cs typeface="Arial" panose="020B0604020202020204" pitchFamily="34" charset="0"/>
              </a:rPr>
              <a:t>Unfamiliar words</a:t>
            </a:r>
            <a:r>
              <a:rPr lang="en-GB" sz="2000" dirty="0">
                <a:latin typeface="Arial" panose="020B0604020202020204" pitchFamily="34" charset="0"/>
                <a:cs typeface="Arial" panose="020B0604020202020204" pitchFamily="34" charset="0"/>
              </a:rPr>
              <a:t> </a:t>
            </a:r>
          </a:p>
          <a:p>
            <a:pPr lvl="1"/>
            <a:r>
              <a:rPr lang="en-GB" sz="2000" dirty="0">
                <a:solidFill>
                  <a:srgbClr val="FF0000"/>
                </a:solidFill>
                <a:latin typeface="Arial" panose="020B0604020202020204" pitchFamily="34" charset="0"/>
                <a:cs typeface="Arial" panose="020B0604020202020204" pitchFamily="34" charset="0"/>
              </a:rPr>
              <a:t>Figurative language, figures of speech or complex grammatical structures</a:t>
            </a:r>
          </a:p>
          <a:p>
            <a:pPr lvl="1"/>
            <a:r>
              <a:rPr lang="en-GB" sz="2000" dirty="0">
                <a:solidFill>
                  <a:srgbClr val="7030A0"/>
                </a:solidFill>
                <a:latin typeface="Arial" panose="020B0604020202020204" pitchFamily="34" charset="0"/>
                <a:cs typeface="Arial" panose="020B0604020202020204" pitchFamily="34" charset="0"/>
              </a:rPr>
              <a:t>References that require background knowledge or tricky concepts</a:t>
            </a:r>
          </a:p>
          <a:p>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3571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F09A69-09C7-5BD8-4AFF-18FFC57FEB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13AAB-7282-9DC6-F789-C4A211FF9EDA}"/>
              </a:ext>
            </a:extLst>
          </p:cNvPr>
          <p:cNvSpPr txBox="1">
            <a:spLocks/>
          </p:cNvSpPr>
          <p:nvPr/>
        </p:nvSpPr>
        <p:spPr>
          <a:xfrm>
            <a:off x="838200" y="1066800"/>
            <a:ext cx="10515600" cy="623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kumimoji="0" lang="en-GB" sz="2800" b="1" i="0" u="none" strike="noStrike" kern="1200" cap="none" spc="0" normalizeH="0" baseline="0" noProof="0" dirty="0">
                <a:ln>
                  <a:noFill/>
                </a:ln>
                <a:solidFill>
                  <a:srgbClr val="0088CE"/>
                </a:solidFill>
                <a:effectLst/>
                <a:uLnTx/>
                <a:uFillTx/>
                <a:latin typeface="Arial" panose="020B0604020202020204" pitchFamily="34" charset="0"/>
                <a:ea typeface="+mj-ea"/>
                <a:cs typeface="Arial" panose="020B0604020202020204" pitchFamily="34" charset="0"/>
              </a:rPr>
              <a:t>Mental arithmetic around readability</a:t>
            </a:r>
            <a:endParaRPr lang="en-GB" sz="2800" b="1" dirty="0">
              <a:solidFill>
                <a:srgbClr val="0088CE"/>
              </a:solidFill>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6F1097C4-2A05-A665-1A02-ADFBA88FB2C4}"/>
              </a:ext>
            </a:extLst>
          </p:cNvPr>
          <p:cNvSpPr txBox="1">
            <a:spLocks/>
          </p:cNvSpPr>
          <p:nvPr/>
        </p:nvSpPr>
        <p:spPr>
          <a:xfrm>
            <a:off x="838200" y="2002971"/>
            <a:ext cx="10515600" cy="41739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Arial" panose="020B0604020202020204" pitchFamily="34" charset="0"/>
                <a:cs typeface="Arial" panose="020B0604020202020204" pitchFamily="34" charset="0"/>
              </a:rPr>
              <a:t>Within 100 words (or so)</a:t>
            </a:r>
          </a:p>
          <a:p>
            <a:r>
              <a:rPr lang="en-GB" sz="2400" b="1" dirty="0">
                <a:latin typeface="Arial" panose="020B0604020202020204" pitchFamily="34" charset="0"/>
                <a:cs typeface="Arial" panose="020B0604020202020204" pitchFamily="34" charset="0"/>
              </a:rPr>
              <a:t>0-2 issues: </a:t>
            </a:r>
            <a:r>
              <a:rPr lang="en-GB" sz="2400" dirty="0">
                <a:latin typeface="Arial" panose="020B0604020202020204" pitchFamily="34" charset="0"/>
                <a:cs typeface="Arial" panose="020B0604020202020204" pitchFamily="34" charset="0"/>
              </a:rPr>
              <a:t>independent reading; too easy for class</a:t>
            </a:r>
          </a:p>
          <a:p>
            <a:r>
              <a:rPr lang="en-GB" sz="2400" b="1" dirty="0">
                <a:latin typeface="Arial" panose="020B0604020202020204" pitchFamily="34" charset="0"/>
                <a:cs typeface="Arial" panose="020B0604020202020204" pitchFamily="34" charset="0"/>
              </a:rPr>
              <a:t>3-4 issues: </a:t>
            </a:r>
            <a:r>
              <a:rPr lang="en-GB" sz="2400" dirty="0">
                <a:latin typeface="Arial" panose="020B0604020202020204" pitchFamily="34" charset="0"/>
                <a:cs typeface="Arial" panose="020B0604020202020204" pitchFamily="34" charset="0"/>
              </a:rPr>
              <a:t>some challenge; just right for moving students on in reading when reading independently</a:t>
            </a:r>
          </a:p>
          <a:p>
            <a:r>
              <a:rPr lang="en-GB" sz="2400" b="1" dirty="0">
                <a:latin typeface="Arial" panose="020B0604020202020204" pitchFamily="34" charset="0"/>
                <a:cs typeface="Arial" panose="020B0604020202020204" pitchFamily="34" charset="0"/>
              </a:rPr>
              <a:t>5 issues: </a:t>
            </a:r>
            <a:r>
              <a:rPr lang="en-GB" sz="2400" dirty="0">
                <a:latin typeface="Arial" panose="020B0604020202020204" pitchFamily="34" charset="0"/>
                <a:cs typeface="Arial" panose="020B0604020202020204" pitchFamily="34" charset="0"/>
              </a:rPr>
              <a:t>appropriately challenging; the sweet spot for classroom reading</a:t>
            </a:r>
          </a:p>
          <a:p>
            <a:r>
              <a:rPr lang="en-GB" sz="2400" b="1" dirty="0">
                <a:latin typeface="Arial" panose="020B0604020202020204" pitchFamily="34" charset="0"/>
                <a:cs typeface="Arial" panose="020B0604020202020204" pitchFamily="34" charset="0"/>
              </a:rPr>
              <a:t>6-10 issues</a:t>
            </a:r>
            <a:r>
              <a:rPr lang="en-GB" sz="2400" dirty="0">
                <a:latin typeface="Arial" panose="020B0604020202020204" pitchFamily="34" charset="0"/>
                <a:cs typeface="Arial" panose="020B0604020202020204" pitchFamily="34" charset="0"/>
              </a:rPr>
              <a:t>: challenging; requires explicit focus on active reading for comprehension</a:t>
            </a:r>
          </a:p>
          <a:p>
            <a:r>
              <a:rPr lang="en-GB" sz="2400" b="1" dirty="0">
                <a:latin typeface="Arial" panose="020B0604020202020204" pitchFamily="34" charset="0"/>
                <a:cs typeface="Arial" panose="020B0604020202020204" pitchFamily="34" charset="0"/>
              </a:rPr>
              <a:t>10-20 issues: </a:t>
            </a:r>
            <a:r>
              <a:rPr lang="en-GB" sz="2400" dirty="0">
                <a:latin typeface="Arial" panose="020B0604020202020204" pitchFamily="34" charset="0"/>
                <a:cs typeface="Arial" panose="020B0604020202020204" pitchFamily="34" charset="0"/>
              </a:rPr>
              <a:t>too hard, unless reading with understanding is the main and only initial goal</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93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D7270C-362C-E17E-3537-618F1FF8E5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735B2D6-FEFB-5C6B-F1A9-59BDA52F7031}"/>
              </a:ext>
            </a:extLst>
          </p:cNvPr>
          <p:cNvSpPr txBox="1">
            <a:spLocks/>
          </p:cNvSpPr>
          <p:nvPr/>
        </p:nvSpPr>
        <p:spPr>
          <a:xfrm>
            <a:off x="838200" y="1066800"/>
            <a:ext cx="10515600" cy="62388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dirty="0">
                <a:solidFill>
                  <a:srgbClr val="0088CE"/>
                </a:solidFill>
                <a:latin typeface="Arial" panose="020B0604020202020204" pitchFamily="34" charset="0"/>
                <a:cs typeface="Arial" panose="020B0604020202020204" pitchFamily="34" charset="0"/>
              </a:rPr>
              <a:t>Strategies for making a text more readable</a:t>
            </a:r>
          </a:p>
        </p:txBody>
      </p:sp>
      <p:sp>
        <p:nvSpPr>
          <p:cNvPr id="4" name="Content Placeholder 2">
            <a:extLst>
              <a:ext uri="{FF2B5EF4-FFF2-40B4-BE49-F238E27FC236}">
                <a16:creationId xmlns:a16="http://schemas.microsoft.com/office/drawing/2014/main" id="{51EACADD-6218-58EB-1409-35D678FA3589}"/>
              </a:ext>
            </a:extLst>
          </p:cNvPr>
          <p:cNvSpPr txBox="1">
            <a:spLocks/>
          </p:cNvSpPr>
          <p:nvPr/>
        </p:nvSpPr>
        <p:spPr>
          <a:xfrm>
            <a:off x="838200" y="2002971"/>
            <a:ext cx="10515600" cy="41739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0C6B06F-6B4D-E437-9553-5688F5A3DC3D}"/>
              </a:ext>
            </a:extLst>
          </p:cNvPr>
          <p:cNvSpPr txBox="1">
            <a:spLocks/>
          </p:cNvSpPr>
          <p:nvPr/>
        </p:nvSpPr>
        <p:spPr>
          <a:xfrm>
            <a:off x="990600" y="2155371"/>
            <a:ext cx="10515600" cy="417399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dirty="0">
                <a:latin typeface="Arial" panose="020B0604020202020204" pitchFamily="34" charset="0"/>
                <a:cs typeface="Arial" panose="020B0604020202020204" pitchFamily="34" charset="0"/>
              </a:rPr>
              <a:t>Consider:</a:t>
            </a:r>
          </a:p>
          <a:p>
            <a:r>
              <a:rPr lang="en-GB" sz="2400" dirty="0">
                <a:latin typeface="Arial" panose="020B0604020202020204" pitchFamily="34" charset="0"/>
                <a:cs typeface="Arial" panose="020B0604020202020204" pitchFamily="34" charset="0"/>
              </a:rPr>
              <a:t>Providing a glossary</a:t>
            </a:r>
          </a:p>
          <a:p>
            <a:r>
              <a:rPr lang="en-GB" sz="2400" dirty="0">
                <a:latin typeface="Arial" panose="020B0604020202020204" pitchFamily="34" charset="0"/>
                <a:cs typeface="Arial" panose="020B0604020202020204" pitchFamily="34" charset="0"/>
              </a:rPr>
              <a:t>Pre-teaching vocabulary</a:t>
            </a:r>
          </a:p>
          <a:p>
            <a:r>
              <a:rPr lang="en-GB" sz="2400" dirty="0">
                <a:latin typeface="Arial" panose="020B0604020202020204" pitchFamily="34" charset="0"/>
                <a:cs typeface="Arial" panose="020B0604020202020204" pitchFamily="34" charset="0"/>
              </a:rPr>
              <a:t>Pre-teaching or revising relevant background knowledge</a:t>
            </a:r>
          </a:p>
          <a:p>
            <a:r>
              <a:rPr lang="en-GB" sz="2400" dirty="0">
                <a:latin typeface="Arial" panose="020B0604020202020204" pitchFamily="34" charset="0"/>
                <a:cs typeface="Arial" panose="020B0604020202020204" pitchFamily="34" charset="0"/>
              </a:rPr>
              <a:t>Linking to experiences or visual/film imagery</a:t>
            </a:r>
          </a:p>
          <a:p>
            <a:r>
              <a:rPr lang="en-GB" sz="2400" dirty="0">
                <a:latin typeface="Arial" panose="020B0604020202020204" pitchFamily="34" charset="0"/>
                <a:cs typeface="Arial" panose="020B0604020202020204" pitchFamily="34" charset="0"/>
              </a:rPr>
              <a:t>Using fluency strategies to ensure that the text can be read aloud accurately</a:t>
            </a:r>
          </a:p>
          <a:p>
            <a:r>
              <a:rPr lang="en-GB" sz="2400" dirty="0">
                <a:latin typeface="Arial" panose="020B0604020202020204" pitchFamily="34" charset="0"/>
                <a:cs typeface="Arial" panose="020B0604020202020204" pitchFamily="34" charset="0"/>
              </a:rPr>
              <a:t>Repeated reading</a:t>
            </a:r>
          </a:p>
          <a:p>
            <a:r>
              <a:rPr lang="en-GB" sz="2400" dirty="0">
                <a:latin typeface="Arial" panose="020B0604020202020204" pitchFamily="34" charset="0"/>
                <a:cs typeface="Arial" panose="020B0604020202020204" pitchFamily="34" charset="0"/>
              </a:rPr>
              <a:t>Goal setting and monitoring </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125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69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Use</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0D59A33-F6CC-447D-9366-953209AC12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2E4CAE-1D13-414B-BE29-C276776430F0}">
  <ds:schemaRefs>
    <ds:schemaRef ds:uri="http://schemas.microsoft.com/sharepoint/v3/contenttype/forms"/>
  </ds:schemaRefs>
</ds:datastoreItem>
</file>

<file path=customXml/itemProps3.xml><?xml version="1.0" encoding="utf-8"?>
<ds:datastoreItem xmlns:ds="http://schemas.openxmlformats.org/officeDocument/2006/customXml" ds:itemID="{2ADA202F-317A-4523-A222-F8A99CE4290A}">
  <ds:schemaRefs>
    <ds:schemaRef ds:uri="http://purl.org/dc/dcmitype/"/>
    <ds:schemaRef ds:uri="http://schemas.microsoft.com/office/infopath/2007/PartnerControls"/>
    <ds:schemaRef ds:uri="7877a85d-1b44-49b4-b533-86f3b630674e"/>
    <ds:schemaRef ds:uri="http://www.w3.org/XML/1998/namespac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d6c9f295-6866-40ba-9ed9-513ce23f1344"/>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otalTime>71</TotalTime>
  <Words>675</Words>
  <Application>Microsoft Office PowerPoint</Application>
  <PresentationFormat>Widescreen</PresentationFormat>
  <Paragraphs>87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2025-05-22T08:52:45Z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