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4"/>
  </p:notesMasterIdLst>
  <p:sldIdLst>
    <p:sldId id="256" r:id="rId5"/>
    <p:sldId id="257" r:id="rId6"/>
    <p:sldId id="262" r:id="rId7"/>
    <p:sldId id="308" r:id="rId8"/>
    <p:sldId id="312" r:id="rId9"/>
    <p:sldId id="310" r:id="rId10"/>
    <p:sldId id="311" r:id="rId11"/>
    <p:sldId id="261" r:id="rId12"/>
    <p:sldId id="260"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8CE"/>
    <a:srgbClr val="FFCCCC"/>
    <a:srgbClr val="FF99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88A94C6-30DB-45AB-AACA-CF14F83DFE7A}" v="1" dt="2025-05-22T11:14:03.12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6" autoAdjust="0"/>
    <p:restoredTop sz="94660"/>
  </p:normalViewPr>
  <p:slideViewPr>
    <p:cSldViewPr snapToGrid="0">
      <p:cViewPr varScale="1">
        <p:scale>
          <a:sx n="86" d="100"/>
          <a:sy n="86" d="100"/>
        </p:scale>
        <p:origin x="72" y="62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19"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ei, Jenny" userId="bd2d0a41-b035-4190-9854-383fa554aff6" providerId="ADAL" clId="{988A94C6-30DB-45AB-AACA-CF14F83DFE7A}"/>
    <pc:docChg chg="custSel modSld">
      <pc:chgData name="Wei, Jenny" userId="bd2d0a41-b035-4190-9854-383fa554aff6" providerId="ADAL" clId="{988A94C6-30DB-45AB-AACA-CF14F83DFE7A}" dt="2025-05-22T11:13:55.193" v="0" actId="3626"/>
      <pc:docMkLst>
        <pc:docMk/>
      </pc:docMkLst>
      <pc:sldChg chg="modSp mod">
        <pc:chgData name="Wei, Jenny" userId="bd2d0a41-b035-4190-9854-383fa554aff6" providerId="ADAL" clId="{988A94C6-30DB-45AB-AACA-CF14F83DFE7A}" dt="2025-05-22T11:13:55.193" v="0" actId="3626"/>
        <pc:sldMkLst>
          <pc:docMk/>
          <pc:sldMk cId="384469692" sldId="261"/>
        </pc:sldMkLst>
        <pc:spChg chg="mod">
          <ac:chgData name="Wei, Jenny" userId="bd2d0a41-b035-4190-9854-383fa554aff6" providerId="ADAL" clId="{988A94C6-30DB-45AB-AACA-CF14F83DFE7A}" dt="2025-05-22T11:13:55.193" v="0" actId="3626"/>
          <ac:spMkLst>
            <pc:docMk/>
            <pc:sldMk cId="384469692" sldId="261"/>
            <ac:spMk id="3" creationId="{17E623A4-FD65-B0FD-0605-71E977F431BD}"/>
          </ac:spMkLst>
        </pc:spChg>
      </pc:sldChg>
    </pc:docChg>
  </pc:docChgLst>
</pc:chgInfo>
</file>

<file path=ppt/diagrams/_rels/data1.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10" Type="http://schemas.openxmlformats.org/officeDocument/2006/relationships/image" Target="../media/image14.svg"/><Relationship Id="rId4" Type="http://schemas.openxmlformats.org/officeDocument/2006/relationships/image" Target="../media/image8.svg"/><Relationship Id="rId9" Type="http://schemas.openxmlformats.org/officeDocument/2006/relationships/image" Target="../media/image13.png"/></Relationships>
</file>

<file path=ppt/diagrams/_rels/drawing1.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10" Type="http://schemas.openxmlformats.org/officeDocument/2006/relationships/image" Target="../media/image14.svg"/><Relationship Id="rId4" Type="http://schemas.openxmlformats.org/officeDocument/2006/relationships/image" Target="../media/image8.svg"/><Relationship Id="rId9" Type="http://schemas.openxmlformats.org/officeDocument/2006/relationships/image" Target="../media/image13.png"/></Relationships>
</file>

<file path=ppt/diagrams/colors1.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data1.xml><?xml version="1.0" encoding="utf-8"?>
<dgm:dataModel xmlns:dgm="http://schemas.openxmlformats.org/drawingml/2006/diagram" xmlns:a="http://schemas.openxmlformats.org/drawingml/2006/main">
  <dgm:ptLst>
    <dgm:pt modelId="{1DCA8BEE-2070-44DE-BD7D-A9A2B1C38826}"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4FDB0499-D0D3-4C51-A947-15F49EA66702}">
      <dgm:prSet custT="1"/>
      <dgm:spPr/>
      <dgm:t>
        <a:bodyPr/>
        <a:lstStyle/>
        <a:p>
          <a:r>
            <a:rPr lang="en-GB" sz="1700" dirty="0">
              <a:latin typeface="Arial" panose="020B0604020202020204" pitchFamily="34" charset="0"/>
              <a:cs typeface="Arial" panose="020B0604020202020204" pitchFamily="34" charset="0"/>
            </a:rPr>
            <a:t>Inferential reading is a complex process and involves bringing in background knowledge and knowledge of the world as well as making connections between pieces of information within the text. </a:t>
          </a:r>
          <a:endParaRPr lang="en-US" sz="1700" dirty="0">
            <a:latin typeface="Arial" panose="020B0604020202020204" pitchFamily="34" charset="0"/>
            <a:cs typeface="Arial" panose="020B0604020202020204" pitchFamily="34" charset="0"/>
          </a:endParaRPr>
        </a:p>
      </dgm:t>
    </dgm:pt>
    <dgm:pt modelId="{5C630972-0CD6-4CA9-A3ED-C421B430E8EB}" type="parTrans" cxnId="{7C5421EE-6768-488F-805E-36662BE17553}">
      <dgm:prSet/>
      <dgm:spPr/>
      <dgm:t>
        <a:bodyPr/>
        <a:lstStyle/>
        <a:p>
          <a:endParaRPr lang="en-US"/>
        </a:p>
      </dgm:t>
    </dgm:pt>
    <dgm:pt modelId="{332B76D6-CAC9-4AC7-968D-A06F7D55E897}" type="sibTrans" cxnId="{7C5421EE-6768-488F-805E-36662BE17553}">
      <dgm:prSet/>
      <dgm:spPr/>
      <dgm:t>
        <a:bodyPr/>
        <a:lstStyle/>
        <a:p>
          <a:endParaRPr lang="en-US"/>
        </a:p>
      </dgm:t>
    </dgm:pt>
    <dgm:pt modelId="{15EAF17D-C152-4C14-B595-ED2F797155F5}">
      <dgm:prSet custT="1"/>
      <dgm:spPr/>
      <dgm:t>
        <a:bodyPr/>
        <a:lstStyle/>
        <a:p>
          <a:r>
            <a:rPr lang="en-GB" sz="1700">
              <a:latin typeface="Arial" panose="020B0604020202020204" pitchFamily="34" charset="0"/>
              <a:cs typeface="Arial" panose="020B0604020202020204" pitchFamily="34" charset="0"/>
            </a:rPr>
            <a:t>Inference-making is at the heart of making meaning and is an area where struggling readers often find the most difficulty, meaning that their understanding of a text is limited. </a:t>
          </a:r>
          <a:endParaRPr lang="en-US" sz="1700">
            <a:latin typeface="Arial" panose="020B0604020202020204" pitchFamily="34" charset="0"/>
            <a:cs typeface="Arial" panose="020B0604020202020204" pitchFamily="34" charset="0"/>
          </a:endParaRPr>
        </a:p>
      </dgm:t>
    </dgm:pt>
    <dgm:pt modelId="{4FC783B7-17CB-4464-9356-B5F1B50ECE3B}" type="parTrans" cxnId="{AD6307DB-B711-4796-A1AA-5AEC234AF3A6}">
      <dgm:prSet/>
      <dgm:spPr/>
      <dgm:t>
        <a:bodyPr/>
        <a:lstStyle/>
        <a:p>
          <a:endParaRPr lang="en-US"/>
        </a:p>
      </dgm:t>
    </dgm:pt>
    <dgm:pt modelId="{7235CA49-E915-49BA-B983-550C3CE1C8B5}" type="sibTrans" cxnId="{AD6307DB-B711-4796-A1AA-5AEC234AF3A6}">
      <dgm:prSet/>
      <dgm:spPr/>
      <dgm:t>
        <a:bodyPr/>
        <a:lstStyle/>
        <a:p>
          <a:endParaRPr lang="en-US"/>
        </a:p>
      </dgm:t>
    </dgm:pt>
    <dgm:pt modelId="{A7D5E8ED-FFEC-437A-BEB7-452EF6BA0F61}">
      <dgm:prSet custT="1"/>
      <dgm:spPr/>
      <dgm:t>
        <a:bodyPr/>
        <a:lstStyle/>
        <a:p>
          <a:r>
            <a:rPr lang="en-GB" sz="1700">
              <a:latin typeface="Arial" panose="020B0604020202020204" pitchFamily="34" charset="0"/>
              <a:cs typeface="Arial" panose="020B0604020202020204" pitchFamily="34" charset="0"/>
            </a:rPr>
            <a:t>Inference questions on the KS2 reading paper tend to include some of the most challenging questions and this domain of reading often appears as an area of struggle for those pupils who have not met or who have just met the expected standard in reading. </a:t>
          </a:r>
          <a:endParaRPr lang="en-US" sz="1700">
            <a:latin typeface="Arial" panose="020B0604020202020204" pitchFamily="34" charset="0"/>
            <a:cs typeface="Arial" panose="020B0604020202020204" pitchFamily="34" charset="0"/>
          </a:endParaRPr>
        </a:p>
      </dgm:t>
    </dgm:pt>
    <dgm:pt modelId="{FA8971BE-DDF2-4AE8-B8AC-A72907941739}" type="parTrans" cxnId="{EC781D6E-95CF-4D13-8211-87A228292367}">
      <dgm:prSet/>
      <dgm:spPr/>
      <dgm:t>
        <a:bodyPr/>
        <a:lstStyle/>
        <a:p>
          <a:endParaRPr lang="en-US"/>
        </a:p>
      </dgm:t>
    </dgm:pt>
    <dgm:pt modelId="{9A9D44EA-772F-4E9A-9215-030D4A6C641B}" type="sibTrans" cxnId="{EC781D6E-95CF-4D13-8211-87A228292367}">
      <dgm:prSet/>
      <dgm:spPr/>
      <dgm:t>
        <a:bodyPr/>
        <a:lstStyle/>
        <a:p>
          <a:endParaRPr lang="en-US"/>
        </a:p>
      </dgm:t>
    </dgm:pt>
    <dgm:pt modelId="{0F63B5E2-ACE6-439F-9F29-8F4D7030B8A7}">
      <dgm:prSet custT="1"/>
      <dgm:spPr/>
      <dgm:t>
        <a:bodyPr/>
        <a:lstStyle/>
        <a:p>
          <a:r>
            <a:rPr lang="en-GB" sz="1700">
              <a:latin typeface="Arial" panose="020B0604020202020204" pitchFamily="34" charset="0"/>
              <a:cs typeface="Arial" panose="020B0604020202020204" pitchFamily="34" charset="0"/>
            </a:rPr>
            <a:t>Emphasising inference and deep understanding in reading of any text is therefore key to developing comprehension at KS3 across all subjects. </a:t>
          </a:r>
          <a:endParaRPr lang="en-US" sz="1700">
            <a:latin typeface="Arial" panose="020B0604020202020204" pitchFamily="34" charset="0"/>
            <a:cs typeface="Arial" panose="020B0604020202020204" pitchFamily="34" charset="0"/>
          </a:endParaRPr>
        </a:p>
      </dgm:t>
    </dgm:pt>
    <dgm:pt modelId="{86B2EC65-DBD2-432F-B961-FC1B82B64534}" type="parTrans" cxnId="{9824C92A-C177-44CF-805C-E33799332995}">
      <dgm:prSet/>
      <dgm:spPr/>
      <dgm:t>
        <a:bodyPr/>
        <a:lstStyle/>
        <a:p>
          <a:endParaRPr lang="en-US"/>
        </a:p>
      </dgm:t>
    </dgm:pt>
    <dgm:pt modelId="{129F49AD-27A3-4CB8-BF90-F89C6EA45CF9}" type="sibTrans" cxnId="{9824C92A-C177-44CF-805C-E33799332995}">
      <dgm:prSet/>
      <dgm:spPr/>
      <dgm:t>
        <a:bodyPr/>
        <a:lstStyle/>
        <a:p>
          <a:endParaRPr lang="en-US"/>
        </a:p>
      </dgm:t>
    </dgm:pt>
    <dgm:pt modelId="{53D3DE40-05BF-463B-A545-D0E83BCDA4F0}">
      <dgm:prSet custT="1"/>
      <dgm:spPr/>
      <dgm:t>
        <a:bodyPr/>
        <a:lstStyle/>
        <a:p>
          <a:r>
            <a:rPr lang="en-GB" sz="1700" dirty="0">
              <a:latin typeface="Arial" panose="020B0604020202020204" pitchFamily="34" charset="0"/>
              <a:cs typeface="Arial" panose="020B0604020202020204" pitchFamily="34" charset="0"/>
            </a:rPr>
            <a:t>Teachers can effectively model the inference-making process through think-aloud modelling.</a:t>
          </a:r>
          <a:endParaRPr lang="en-US" sz="1700" dirty="0">
            <a:latin typeface="Arial" panose="020B0604020202020204" pitchFamily="34" charset="0"/>
            <a:cs typeface="Arial" panose="020B0604020202020204" pitchFamily="34" charset="0"/>
          </a:endParaRPr>
        </a:p>
      </dgm:t>
    </dgm:pt>
    <dgm:pt modelId="{C9008BF2-6852-4543-9195-348D3CFEBD50}" type="parTrans" cxnId="{D69D15A7-1BEB-4F43-B20C-4A238DA2030D}">
      <dgm:prSet/>
      <dgm:spPr/>
      <dgm:t>
        <a:bodyPr/>
        <a:lstStyle/>
        <a:p>
          <a:endParaRPr lang="en-US"/>
        </a:p>
      </dgm:t>
    </dgm:pt>
    <dgm:pt modelId="{854B7FD1-C3B7-4DF6-9C30-0F7CF93AF57A}" type="sibTrans" cxnId="{D69D15A7-1BEB-4F43-B20C-4A238DA2030D}">
      <dgm:prSet/>
      <dgm:spPr/>
      <dgm:t>
        <a:bodyPr/>
        <a:lstStyle/>
        <a:p>
          <a:endParaRPr lang="en-US"/>
        </a:p>
      </dgm:t>
    </dgm:pt>
    <dgm:pt modelId="{0CFA7411-79F7-4E48-A657-E977DBE06AD2}" type="pres">
      <dgm:prSet presAssocID="{1DCA8BEE-2070-44DE-BD7D-A9A2B1C38826}" presName="root" presStyleCnt="0">
        <dgm:presLayoutVars>
          <dgm:dir/>
          <dgm:resizeHandles val="exact"/>
        </dgm:presLayoutVars>
      </dgm:prSet>
      <dgm:spPr/>
    </dgm:pt>
    <dgm:pt modelId="{A4D17476-BBFA-431A-A3BE-107CF6408E8C}" type="pres">
      <dgm:prSet presAssocID="{4FDB0499-D0D3-4C51-A947-15F49EA66702}" presName="compNode" presStyleCnt="0"/>
      <dgm:spPr/>
    </dgm:pt>
    <dgm:pt modelId="{9167D8BB-820A-4DBF-9733-0055F238BF97}" type="pres">
      <dgm:prSet presAssocID="{4FDB0499-D0D3-4C51-A947-15F49EA66702}" presName="bgRect" presStyleLbl="bgShp" presStyleIdx="0" presStyleCnt="5"/>
      <dgm:spPr/>
    </dgm:pt>
    <dgm:pt modelId="{B24414BF-0F07-40C7-AE1A-CF6F08B83698}" type="pres">
      <dgm:prSet presAssocID="{4FDB0499-D0D3-4C51-A947-15F49EA66702}"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Light Bulb and Gear"/>
        </a:ext>
      </dgm:extLst>
    </dgm:pt>
    <dgm:pt modelId="{6D98C381-B93E-46B3-B060-5B7103034F8C}" type="pres">
      <dgm:prSet presAssocID="{4FDB0499-D0D3-4C51-A947-15F49EA66702}" presName="spaceRect" presStyleCnt="0"/>
      <dgm:spPr/>
    </dgm:pt>
    <dgm:pt modelId="{78410897-AB05-48B0-B08F-7D73B56C0075}" type="pres">
      <dgm:prSet presAssocID="{4FDB0499-D0D3-4C51-A947-15F49EA66702}" presName="parTx" presStyleLbl="revTx" presStyleIdx="0" presStyleCnt="5">
        <dgm:presLayoutVars>
          <dgm:chMax val="0"/>
          <dgm:chPref val="0"/>
        </dgm:presLayoutVars>
      </dgm:prSet>
      <dgm:spPr/>
    </dgm:pt>
    <dgm:pt modelId="{9227803E-D8B6-4189-B2DB-A685CF237E2A}" type="pres">
      <dgm:prSet presAssocID="{332B76D6-CAC9-4AC7-968D-A06F7D55E897}" presName="sibTrans" presStyleCnt="0"/>
      <dgm:spPr/>
    </dgm:pt>
    <dgm:pt modelId="{1CC1C636-CF23-4A09-BFE9-A2ACF36E25E6}" type="pres">
      <dgm:prSet presAssocID="{15EAF17D-C152-4C14-B595-ED2F797155F5}" presName="compNode" presStyleCnt="0"/>
      <dgm:spPr/>
    </dgm:pt>
    <dgm:pt modelId="{CD874D92-3AB0-47E8-B868-1807D5FCBF78}" type="pres">
      <dgm:prSet presAssocID="{15EAF17D-C152-4C14-B595-ED2F797155F5}" presName="bgRect" presStyleLbl="bgShp" presStyleIdx="1" presStyleCnt="5"/>
      <dgm:spPr/>
    </dgm:pt>
    <dgm:pt modelId="{96EA0AE6-0C82-43FC-8BA1-497CE962DE7B}" type="pres">
      <dgm:prSet presAssocID="{15EAF17D-C152-4C14-B595-ED2F797155F5}"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Quotes"/>
        </a:ext>
      </dgm:extLst>
    </dgm:pt>
    <dgm:pt modelId="{F00E6999-4730-42FA-ABEF-0CF726140C71}" type="pres">
      <dgm:prSet presAssocID="{15EAF17D-C152-4C14-B595-ED2F797155F5}" presName="spaceRect" presStyleCnt="0"/>
      <dgm:spPr/>
    </dgm:pt>
    <dgm:pt modelId="{2A09072C-33BD-4BE9-8CCF-C6B909650C7C}" type="pres">
      <dgm:prSet presAssocID="{15EAF17D-C152-4C14-B595-ED2F797155F5}" presName="parTx" presStyleLbl="revTx" presStyleIdx="1" presStyleCnt="5">
        <dgm:presLayoutVars>
          <dgm:chMax val="0"/>
          <dgm:chPref val="0"/>
        </dgm:presLayoutVars>
      </dgm:prSet>
      <dgm:spPr/>
    </dgm:pt>
    <dgm:pt modelId="{180F69E0-28C1-4308-8AA0-898A8A119EFD}" type="pres">
      <dgm:prSet presAssocID="{7235CA49-E915-49BA-B983-550C3CE1C8B5}" presName="sibTrans" presStyleCnt="0"/>
      <dgm:spPr/>
    </dgm:pt>
    <dgm:pt modelId="{A5313A84-4B81-416C-A430-5B3433A0C2BC}" type="pres">
      <dgm:prSet presAssocID="{A7D5E8ED-FFEC-437A-BEB7-452EF6BA0F61}" presName="compNode" presStyleCnt="0"/>
      <dgm:spPr/>
    </dgm:pt>
    <dgm:pt modelId="{98A5C713-3B1B-4A35-B6FD-0760C7653123}" type="pres">
      <dgm:prSet presAssocID="{A7D5E8ED-FFEC-437A-BEB7-452EF6BA0F61}" presName="bgRect" presStyleLbl="bgShp" presStyleIdx="2" presStyleCnt="5"/>
      <dgm:spPr/>
    </dgm:pt>
    <dgm:pt modelId="{F24DF481-DBF9-46BF-82BF-13F6BDD20FD4}" type="pres">
      <dgm:prSet presAssocID="{A7D5E8ED-FFEC-437A-BEB7-452EF6BA0F61}"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ooks"/>
        </a:ext>
      </dgm:extLst>
    </dgm:pt>
    <dgm:pt modelId="{9125D4ED-451F-4E15-A7D6-F655D32BFF6A}" type="pres">
      <dgm:prSet presAssocID="{A7D5E8ED-FFEC-437A-BEB7-452EF6BA0F61}" presName="spaceRect" presStyleCnt="0"/>
      <dgm:spPr/>
    </dgm:pt>
    <dgm:pt modelId="{0544F38A-9D23-48E9-B09A-28951F79DC58}" type="pres">
      <dgm:prSet presAssocID="{A7D5E8ED-FFEC-437A-BEB7-452EF6BA0F61}" presName="parTx" presStyleLbl="revTx" presStyleIdx="2" presStyleCnt="5">
        <dgm:presLayoutVars>
          <dgm:chMax val="0"/>
          <dgm:chPref val="0"/>
        </dgm:presLayoutVars>
      </dgm:prSet>
      <dgm:spPr/>
    </dgm:pt>
    <dgm:pt modelId="{62AF649F-AAF2-480A-BDA1-D8B0FF862688}" type="pres">
      <dgm:prSet presAssocID="{9A9D44EA-772F-4E9A-9215-030D4A6C641B}" presName="sibTrans" presStyleCnt="0"/>
      <dgm:spPr/>
    </dgm:pt>
    <dgm:pt modelId="{E8D620F0-684F-4F6F-B558-153AF993081A}" type="pres">
      <dgm:prSet presAssocID="{0F63B5E2-ACE6-439F-9F29-8F4D7030B8A7}" presName="compNode" presStyleCnt="0"/>
      <dgm:spPr/>
    </dgm:pt>
    <dgm:pt modelId="{3B4A2B1D-CB1A-4B24-8CF2-93430CC577FA}" type="pres">
      <dgm:prSet presAssocID="{0F63B5E2-ACE6-439F-9F29-8F4D7030B8A7}" presName="bgRect" presStyleLbl="bgShp" presStyleIdx="3" presStyleCnt="5"/>
      <dgm:spPr/>
    </dgm:pt>
    <dgm:pt modelId="{35209581-87CF-4537-886D-23FF752637B2}" type="pres">
      <dgm:prSet presAssocID="{0F63B5E2-ACE6-439F-9F29-8F4D7030B8A7}"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lassroom"/>
        </a:ext>
      </dgm:extLst>
    </dgm:pt>
    <dgm:pt modelId="{41D17736-1434-4102-80FB-C8E128484AC5}" type="pres">
      <dgm:prSet presAssocID="{0F63B5E2-ACE6-439F-9F29-8F4D7030B8A7}" presName="spaceRect" presStyleCnt="0"/>
      <dgm:spPr/>
    </dgm:pt>
    <dgm:pt modelId="{D26C5D83-FEEF-4A10-B663-7FF6751E92FC}" type="pres">
      <dgm:prSet presAssocID="{0F63B5E2-ACE6-439F-9F29-8F4D7030B8A7}" presName="parTx" presStyleLbl="revTx" presStyleIdx="3" presStyleCnt="5">
        <dgm:presLayoutVars>
          <dgm:chMax val="0"/>
          <dgm:chPref val="0"/>
        </dgm:presLayoutVars>
      </dgm:prSet>
      <dgm:spPr/>
    </dgm:pt>
    <dgm:pt modelId="{6ADD0F3D-2E1A-47B5-9D9E-2233EAB84FFA}" type="pres">
      <dgm:prSet presAssocID="{129F49AD-27A3-4CB8-BF90-F89C6EA45CF9}" presName="sibTrans" presStyleCnt="0"/>
      <dgm:spPr/>
    </dgm:pt>
    <dgm:pt modelId="{549A5372-FDEF-4565-90A3-2D672B392F89}" type="pres">
      <dgm:prSet presAssocID="{53D3DE40-05BF-463B-A545-D0E83BCDA4F0}" presName="compNode" presStyleCnt="0"/>
      <dgm:spPr/>
    </dgm:pt>
    <dgm:pt modelId="{92DC53D4-2275-48BC-AAF6-FF132C2F2848}" type="pres">
      <dgm:prSet presAssocID="{53D3DE40-05BF-463B-A545-D0E83BCDA4F0}" presName="bgRect" presStyleLbl="bgShp" presStyleIdx="4" presStyleCnt="5"/>
      <dgm:spPr/>
    </dgm:pt>
    <dgm:pt modelId="{13E9BB10-910A-4034-B103-788681024B4C}" type="pres">
      <dgm:prSet presAssocID="{53D3DE40-05BF-463B-A545-D0E83BCDA4F0}"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Person with Idea"/>
        </a:ext>
      </dgm:extLst>
    </dgm:pt>
    <dgm:pt modelId="{34FFB666-94C8-4FC8-9D99-E128BDA7F15F}" type="pres">
      <dgm:prSet presAssocID="{53D3DE40-05BF-463B-A545-D0E83BCDA4F0}" presName="spaceRect" presStyleCnt="0"/>
      <dgm:spPr/>
    </dgm:pt>
    <dgm:pt modelId="{FA37FE2D-A301-445B-ACF9-31A3E266EC23}" type="pres">
      <dgm:prSet presAssocID="{53D3DE40-05BF-463B-A545-D0E83BCDA4F0}" presName="parTx" presStyleLbl="revTx" presStyleIdx="4" presStyleCnt="5">
        <dgm:presLayoutVars>
          <dgm:chMax val="0"/>
          <dgm:chPref val="0"/>
        </dgm:presLayoutVars>
      </dgm:prSet>
      <dgm:spPr/>
    </dgm:pt>
  </dgm:ptLst>
  <dgm:cxnLst>
    <dgm:cxn modelId="{BB881718-3CE6-4379-A63F-DFD1040C4B20}" type="presOf" srcId="{53D3DE40-05BF-463B-A545-D0E83BCDA4F0}" destId="{FA37FE2D-A301-445B-ACF9-31A3E266EC23}" srcOrd="0" destOrd="0" presId="urn:microsoft.com/office/officeart/2018/2/layout/IconVerticalSolidList"/>
    <dgm:cxn modelId="{9824C92A-C177-44CF-805C-E33799332995}" srcId="{1DCA8BEE-2070-44DE-BD7D-A9A2B1C38826}" destId="{0F63B5E2-ACE6-439F-9F29-8F4D7030B8A7}" srcOrd="3" destOrd="0" parTransId="{86B2EC65-DBD2-432F-B961-FC1B82B64534}" sibTransId="{129F49AD-27A3-4CB8-BF90-F89C6EA45CF9}"/>
    <dgm:cxn modelId="{B8E1D42A-B125-4837-9748-F0DE7463AAD3}" type="presOf" srcId="{0F63B5E2-ACE6-439F-9F29-8F4D7030B8A7}" destId="{D26C5D83-FEEF-4A10-B663-7FF6751E92FC}" srcOrd="0" destOrd="0" presId="urn:microsoft.com/office/officeart/2018/2/layout/IconVerticalSolidList"/>
    <dgm:cxn modelId="{5F1B9A30-3FBA-40BD-B791-A9F45B528A22}" type="presOf" srcId="{15EAF17D-C152-4C14-B595-ED2F797155F5}" destId="{2A09072C-33BD-4BE9-8CCF-C6B909650C7C}" srcOrd="0" destOrd="0" presId="urn:microsoft.com/office/officeart/2018/2/layout/IconVerticalSolidList"/>
    <dgm:cxn modelId="{7E7A8364-3ACD-4E87-84BF-BC7A793759B0}" type="presOf" srcId="{4FDB0499-D0D3-4C51-A947-15F49EA66702}" destId="{78410897-AB05-48B0-B08F-7D73B56C0075}" srcOrd="0" destOrd="0" presId="urn:microsoft.com/office/officeart/2018/2/layout/IconVerticalSolidList"/>
    <dgm:cxn modelId="{EC781D6E-95CF-4D13-8211-87A228292367}" srcId="{1DCA8BEE-2070-44DE-BD7D-A9A2B1C38826}" destId="{A7D5E8ED-FFEC-437A-BEB7-452EF6BA0F61}" srcOrd="2" destOrd="0" parTransId="{FA8971BE-DDF2-4AE8-B8AC-A72907941739}" sibTransId="{9A9D44EA-772F-4E9A-9215-030D4A6C641B}"/>
    <dgm:cxn modelId="{9EFD8B7E-15D2-45EA-86AA-355B9DE5429D}" type="presOf" srcId="{A7D5E8ED-FFEC-437A-BEB7-452EF6BA0F61}" destId="{0544F38A-9D23-48E9-B09A-28951F79DC58}" srcOrd="0" destOrd="0" presId="urn:microsoft.com/office/officeart/2018/2/layout/IconVerticalSolidList"/>
    <dgm:cxn modelId="{D69D15A7-1BEB-4F43-B20C-4A238DA2030D}" srcId="{1DCA8BEE-2070-44DE-BD7D-A9A2B1C38826}" destId="{53D3DE40-05BF-463B-A545-D0E83BCDA4F0}" srcOrd="4" destOrd="0" parTransId="{C9008BF2-6852-4543-9195-348D3CFEBD50}" sibTransId="{854B7FD1-C3B7-4DF6-9C30-0F7CF93AF57A}"/>
    <dgm:cxn modelId="{C627E2BB-74A9-422C-938E-20CE25D448EA}" type="presOf" srcId="{1DCA8BEE-2070-44DE-BD7D-A9A2B1C38826}" destId="{0CFA7411-79F7-4E48-A657-E977DBE06AD2}" srcOrd="0" destOrd="0" presId="urn:microsoft.com/office/officeart/2018/2/layout/IconVerticalSolidList"/>
    <dgm:cxn modelId="{AD6307DB-B711-4796-A1AA-5AEC234AF3A6}" srcId="{1DCA8BEE-2070-44DE-BD7D-A9A2B1C38826}" destId="{15EAF17D-C152-4C14-B595-ED2F797155F5}" srcOrd="1" destOrd="0" parTransId="{4FC783B7-17CB-4464-9356-B5F1B50ECE3B}" sibTransId="{7235CA49-E915-49BA-B983-550C3CE1C8B5}"/>
    <dgm:cxn modelId="{7C5421EE-6768-488F-805E-36662BE17553}" srcId="{1DCA8BEE-2070-44DE-BD7D-A9A2B1C38826}" destId="{4FDB0499-D0D3-4C51-A947-15F49EA66702}" srcOrd="0" destOrd="0" parTransId="{5C630972-0CD6-4CA9-A3ED-C421B430E8EB}" sibTransId="{332B76D6-CAC9-4AC7-968D-A06F7D55E897}"/>
    <dgm:cxn modelId="{9C6D9264-5234-4F1D-8FA2-20F992565095}" type="presParOf" srcId="{0CFA7411-79F7-4E48-A657-E977DBE06AD2}" destId="{A4D17476-BBFA-431A-A3BE-107CF6408E8C}" srcOrd="0" destOrd="0" presId="urn:microsoft.com/office/officeart/2018/2/layout/IconVerticalSolidList"/>
    <dgm:cxn modelId="{5AA087E0-A15E-4039-A835-D3D34E2F2609}" type="presParOf" srcId="{A4D17476-BBFA-431A-A3BE-107CF6408E8C}" destId="{9167D8BB-820A-4DBF-9733-0055F238BF97}" srcOrd="0" destOrd="0" presId="urn:microsoft.com/office/officeart/2018/2/layout/IconVerticalSolidList"/>
    <dgm:cxn modelId="{F4966059-E362-4322-9BBF-FAD03071BDAF}" type="presParOf" srcId="{A4D17476-BBFA-431A-A3BE-107CF6408E8C}" destId="{B24414BF-0F07-40C7-AE1A-CF6F08B83698}" srcOrd="1" destOrd="0" presId="urn:microsoft.com/office/officeart/2018/2/layout/IconVerticalSolidList"/>
    <dgm:cxn modelId="{D9EE463D-339F-4EA5-AA27-F7A56E2F9676}" type="presParOf" srcId="{A4D17476-BBFA-431A-A3BE-107CF6408E8C}" destId="{6D98C381-B93E-46B3-B060-5B7103034F8C}" srcOrd="2" destOrd="0" presId="urn:microsoft.com/office/officeart/2018/2/layout/IconVerticalSolidList"/>
    <dgm:cxn modelId="{A9A2ACD3-E1A1-44BF-9D67-518597AAE5AA}" type="presParOf" srcId="{A4D17476-BBFA-431A-A3BE-107CF6408E8C}" destId="{78410897-AB05-48B0-B08F-7D73B56C0075}" srcOrd="3" destOrd="0" presId="urn:microsoft.com/office/officeart/2018/2/layout/IconVerticalSolidList"/>
    <dgm:cxn modelId="{04DA5EDA-DCDE-4763-A90D-CAB3DE9B649D}" type="presParOf" srcId="{0CFA7411-79F7-4E48-A657-E977DBE06AD2}" destId="{9227803E-D8B6-4189-B2DB-A685CF237E2A}" srcOrd="1" destOrd="0" presId="urn:microsoft.com/office/officeart/2018/2/layout/IconVerticalSolidList"/>
    <dgm:cxn modelId="{CF4EFA44-23D0-4682-8B8E-65610C759A99}" type="presParOf" srcId="{0CFA7411-79F7-4E48-A657-E977DBE06AD2}" destId="{1CC1C636-CF23-4A09-BFE9-A2ACF36E25E6}" srcOrd="2" destOrd="0" presId="urn:microsoft.com/office/officeart/2018/2/layout/IconVerticalSolidList"/>
    <dgm:cxn modelId="{8E59A2A4-C5B4-40A2-A5B1-F0722316DF30}" type="presParOf" srcId="{1CC1C636-CF23-4A09-BFE9-A2ACF36E25E6}" destId="{CD874D92-3AB0-47E8-B868-1807D5FCBF78}" srcOrd="0" destOrd="0" presId="urn:microsoft.com/office/officeart/2018/2/layout/IconVerticalSolidList"/>
    <dgm:cxn modelId="{70A1165B-3540-4449-BFA9-4BE0D05170CA}" type="presParOf" srcId="{1CC1C636-CF23-4A09-BFE9-A2ACF36E25E6}" destId="{96EA0AE6-0C82-43FC-8BA1-497CE962DE7B}" srcOrd="1" destOrd="0" presId="urn:microsoft.com/office/officeart/2018/2/layout/IconVerticalSolidList"/>
    <dgm:cxn modelId="{ABDC0E30-E672-4BDF-AC09-62383E3E1DF6}" type="presParOf" srcId="{1CC1C636-CF23-4A09-BFE9-A2ACF36E25E6}" destId="{F00E6999-4730-42FA-ABEF-0CF726140C71}" srcOrd="2" destOrd="0" presId="urn:microsoft.com/office/officeart/2018/2/layout/IconVerticalSolidList"/>
    <dgm:cxn modelId="{21F2B709-75F6-462F-8104-68EA506CCB0E}" type="presParOf" srcId="{1CC1C636-CF23-4A09-BFE9-A2ACF36E25E6}" destId="{2A09072C-33BD-4BE9-8CCF-C6B909650C7C}" srcOrd="3" destOrd="0" presId="urn:microsoft.com/office/officeart/2018/2/layout/IconVerticalSolidList"/>
    <dgm:cxn modelId="{35CE5AC8-3BFF-47F0-B6A4-DD3283A1E14B}" type="presParOf" srcId="{0CFA7411-79F7-4E48-A657-E977DBE06AD2}" destId="{180F69E0-28C1-4308-8AA0-898A8A119EFD}" srcOrd="3" destOrd="0" presId="urn:microsoft.com/office/officeart/2018/2/layout/IconVerticalSolidList"/>
    <dgm:cxn modelId="{7ACD676F-836E-4662-8757-8A08FD1E64DC}" type="presParOf" srcId="{0CFA7411-79F7-4E48-A657-E977DBE06AD2}" destId="{A5313A84-4B81-416C-A430-5B3433A0C2BC}" srcOrd="4" destOrd="0" presId="urn:microsoft.com/office/officeart/2018/2/layout/IconVerticalSolidList"/>
    <dgm:cxn modelId="{81D1E86A-F55F-4B2C-A93A-6C65EE4BAFDF}" type="presParOf" srcId="{A5313A84-4B81-416C-A430-5B3433A0C2BC}" destId="{98A5C713-3B1B-4A35-B6FD-0760C7653123}" srcOrd="0" destOrd="0" presId="urn:microsoft.com/office/officeart/2018/2/layout/IconVerticalSolidList"/>
    <dgm:cxn modelId="{3389659E-EDC4-4A53-8428-EF05CFBA6B54}" type="presParOf" srcId="{A5313A84-4B81-416C-A430-5B3433A0C2BC}" destId="{F24DF481-DBF9-46BF-82BF-13F6BDD20FD4}" srcOrd="1" destOrd="0" presId="urn:microsoft.com/office/officeart/2018/2/layout/IconVerticalSolidList"/>
    <dgm:cxn modelId="{D5E78D35-A8B3-4A83-80E9-DC1E49E97C43}" type="presParOf" srcId="{A5313A84-4B81-416C-A430-5B3433A0C2BC}" destId="{9125D4ED-451F-4E15-A7D6-F655D32BFF6A}" srcOrd="2" destOrd="0" presId="urn:microsoft.com/office/officeart/2018/2/layout/IconVerticalSolidList"/>
    <dgm:cxn modelId="{F61EC43D-7AC7-4E2F-9F9A-7AC4A8B360B4}" type="presParOf" srcId="{A5313A84-4B81-416C-A430-5B3433A0C2BC}" destId="{0544F38A-9D23-48E9-B09A-28951F79DC58}" srcOrd="3" destOrd="0" presId="urn:microsoft.com/office/officeart/2018/2/layout/IconVerticalSolidList"/>
    <dgm:cxn modelId="{91850512-FAC4-4C35-928E-AB6FA9A09BDD}" type="presParOf" srcId="{0CFA7411-79F7-4E48-A657-E977DBE06AD2}" destId="{62AF649F-AAF2-480A-BDA1-D8B0FF862688}" srcOrd="5" destOrd="0" presId="urn:microsoft.com/office/officeart/2018/2/layout/IconVerticalSolidList"/>
    <dgm:cxn modelId="{2B419676-477C-4767-8231-870AEF9CB999}" type="presParOf" srcId="{0CFA7411-79F7-4E48-A657-E977DBE06AD2}" destId="{E8D620F0-684F-4F6F-B558-153AF993081A}" srcOrd="6" destOrd="0" presId="urn:microsoft.com/office/officeart/2018/2/layout/IconVerticalSolidList"/>
    <dgm:cxn modelId="{D56A643C-449E-4185-829C-EA8558F47CBE}" type="presParOf" srcId="{E8D620F0-684F-4F6F-B558-153AF993081A}" destId="{3B4A2B1D-CB1A-4B24-8CF2-93430CC577FA}" srcOrd="0" destOrd="0" presId="urn:microsoft.com/office/officeart/2018/2/layout/IconVerticalSolidList"/>
    <dgm:cxn modelId="{02EC949B-7398-4A9A-A9E4-018CB6B1936B}" type="presParOf" srcId="{E8D620F0-684F-4F6F-B558-153AF993081A}" destId="{35209581-87CF-4537-886D-23FF752637B2}" srcOrd="1" destOrd="0" presId="urn:microsoft.com/office/officeart/2018/2/layout/IconVerticalSolidList"/>
    <dgm:cxn modelId="{7AA02B1E-2173-4B96-BB34-59AD5AC87ADD}" type="presParOf" srcId="{E8D620F0-684F-4F6F-B558-153AF993081A}" destId="{41D17736-1434-4102-80FB-C8E128484AC5}" srcOrd="2" destOrd="0" presId="urn:microsoft.com/office/officeart/2018/2/layout/IconVerticalSolidList"/>
    <dgm:cxn modelId="{B081B1C0-24DC-45CA-8131-284B588088A7}" type="presParOf" srcId="{E8D620F0-684F-4F6F-B558-153AF993081A}" destId="{D26C5D83-FEEF-4A10-B663-7FF6751E92FC}" srcOrd="3" destOrd="0" presId="urn:microsoft.com/office/officeart/2018/2/layout/IconVerticalSolidList"/>
    <dgm:cxn modelId="{65B0D2B2-B7BE-4BBA-B578-70AFEE95BB41}" type="presParOf" srcId="{0CFA7411-79F7-4E48-A657-E977DBE06AD2}" destId="{6ADD0F3D-2E1A-47B5-9D9E-2233EAB84FFA}" srcOrd="7" destOrd="0" presId="urn:microsoft.com/office/officeart/2018/2/layout/IconVerticalSolidList"/>
    <dgm:cxn modelId="{BF8FADB7-FABA-47E8-82AF-5E8E2BD2C619}" type="presParOf" srcId="{0CFA7411-79F7-4E48-A657-E977DBE06AD2}" destId="{549A5372-FDEF-4565-90A3-2D672B392F89}" srcOrd="8" destOrd="0" presId="urn:microsoft.com/office/officeart/2018/2/layout/IconVerticalSolidList"/>
    <dgm:cxn modelId="{4E1D3865-E214-48EE-B007-2D891D143F07}" type="presParOf" srcId="{549A5372-FDEF-4565-90A3-2D672B392F89}" destId="{92DC53D4-2275-48BC-AAF6-FF132C2F2848}" srcOrd="0" destOrd="0" presId="urn:microsoft.com/office/officeart/2018/2/layout/IconVerticalSolidList"/>
    <dgm:cxn modelId="{556A207C-4F83-48DA-8E8C-8E5C6BB5CFFC}" type="presParOf" srcId="{549A5372-FDEF-4565-90A3-2D672B392F89}" destId="{13E9BB10-910A-4034-B103-788681024B4C}" srcOrd="1" destOrd="0" presId="urn:microsoft.com/office/officeart/2018/2/layout/IconVerticalSolidList"/>
    <dgm:cxn modelId="{CB2B57EF-157F-43DE-BC66-079F0D5C4424}" type="presParOf" srcId="{549A5372-FDEF-4565-90A3-2D672B392F89}" destId="{34FFB666-94C8-4FC8-9D99-E128BDA7F15F}" srcOrd="2" destOrd="0" presId="urn:microsoft.com/office/officeart/2018/2/layout/IconVerticalSolidList"/>
    <dgm:cxn modelId="{94D18DC6-067F-49C6-94F7-1342362C102D}" type="presParOf" srcId="{549A5372-FDEF-4565-90A3-2D672B392F89}" destId="{FA37FE2D-A301-445B-ACF9-31A3E266EC23}"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67D8BB-820A-4DBF-9733-0055F238BF97}">
      <dsp:nvSpPr>
        <dsp:cNvPr id="0" name=""/>
        <dsp:cNvSpPr/>
      </dsp:nvSpPr>
      <dsp:spPr>
        <a:xfrm>
          <a:off x="0" y="6215"/>
          <a:ext cx="10515600" cy="766532"/>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24414BF-0F07-40C7-AE1A-CF6F08B83698}">
      <dsp:nvSpPr>
        <dsp:cNvPr id="0" name=""/>
        <dsp:cNvSpPr/>
      </dsp:nvSpPr>
      <dsp:spPr>
        <a:xfrm>
          <a:off x="231876" y="178685"/>
          <a:ext cx="422005" cy="42159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8410897-AB05-48B0-B08F-7D73B56C0075}">
      <dsp:nvSpPr>
        <dsp:cNvPr id="0" name=""/>
        <dsp:cNvSpPr/>
      </dsp:nvSpPr>
      <dsp:spPr>
        <a:xfrm>
          <a:off x="885757" y="6215"/>
          <a:ext cx="9603014" cy="8144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195" tIns="86195" rIns="86195" bIns="86195" numCol="1" spcCol="1270" anchor="ctr" anchorCtr="0">
          <a:noAutofit/>
        </a:bodyPr>
        <a:lstStyle/>
        <a:p>
          <a:pPr marL="0" lvl="0" indent="0" algn="l" defTabSz="755650">
            <a:lnSpc>
              <a:spcPct val="90000"/>
            </a:lnSpc>
            <a:spcBef>
              <a:spcPct val="0"/>
            </a:spcBef>
            <a:spcAft>
              <a:spcPct val="35000"/>
            </a:spcAft>
            <a:buNone/>
          </a:pPr>
          <a:r>
            <a:rPr lang="en-GB" sz="1700" kern="1200" dirty="0">
              <a:latin typeface="Arial" panose="020B0604020202020204" pitchFamily="34" charset="0"/>
              <a:cs typeface="Arial" panose="020B0604020202020204" pitchFamily="34" charset="0"/>
            </a:rPr>
            <a:t>Inferential reading is a complex process and involves bringing in background knowledge and knowledge of the world as well as making connections between pieces of information within the text. </a:t>
          </a:r>
          <a:endParaRPr lang="en-US" sz="1700" kern="1200" dirty="0">
            <a:latin typeface="Arial" panose="020B0604020202020204" pitchFamily="34" charset="0"/>
            <a:cs typeface="Arial" panose="020B0604020202020204" pitchFamily="34" charset="0"/>
          </a:endParaRPr>
        </a:p>
      </dsp:txBody>
      <dsp:txXfrm>
        <a:off x="885757" y="6215"/>
        <a:ext cx="9603014" cy="814440"/>
      </dsp:txXfrm>
    </dsp:sp>
    <dsp:sp modelId="{CD874D92-3AB0-47E8-B868-1807D5FCBF78}">
      <dsp:nvSpPr>
        <dsp:cNvPr id="0" name=""/>
        <dsp:cNvSpPr/>
      </dsp:nvSpPr>
      <dsp:spPr>
        <a:xfrm>
          <a:off x="0" y="1024266"/>
          <a:ext cx="10515600" cy="766532"/>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6EA0AE6-0C82-43FC-8BA1-497CE962DE7B}">
      <dsp:nvSpPr>
        <dsp:cNvPr id="0" name=""/>
        <dsp:cNvSpPr/>
      </dsp:nvSpPr>
      <dsp:spPr>
        <a:xfrm>
          <a:off x="231876" y="1196736"/>
          <a:ext cx="422005" cy="42159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A09072C-33BD-4BE9-8CCF-C6B909650C7C}">
      <dsp:nvSpPr>
        <dsp:cNvPr id="0" name=""/>
        <dsp:cNvSpPr/>
      </dsp:nvSpPr>
      <dsp:spPr>
        <a:xfrm>
          <a:off x="885757" y="1024266"/>
          <a:ext cx="9603014" cy="8144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195" tIns="86195" rIns="86195" bIns="86195" numCol="1" spcCol="1270" anchor="ctr" anchorCtr="0">
          <a:noAutofit/>
        </a:bodyPr>
        <a:lstStyle/>
        <a:p>
          <a:pPr marL="0" lvl="0" indent="0" algn="l" defTabSz="755650">
            <a:lnSpc>
              <a:spcPct val="90000"/>
            </a:lnSpc>
            <a:spcBef>
              <a:spcPct val="0"/>
            </a:spcBef>
            <a:spcAft>
              <a:spcPct val="35000"/>
            </a:spcAft>
            <a:buNone/>
          </a:pPr>
          <a:r>
            <a:rPr lang="en-GB" sz="1700" kern="1200">
              <a:latin typeface="Arial" panose="020B0604020202020204" pitchFamily="34" charset="0"/>
              <a:cs typeface="Arial" panose="020B0604020202020204" pitchFamily="34" charset="0"/>
            </a:rPr>
            <a:t>Inference-making is at the heart of making meaning and is an area where struggling readers often find the most difficulty, meaning that their understanding of a text is limited. </a:t>
          </a:r>
          <a:endParaRPr lang="en-US" sz="1700" kern="1200">
            <a:latin typeface="Arial" panose="020B0604020202020204" pitchFamily="34" charset="0"/>
            <a:cs typeface="Arial" panose="020B0604020202020204" pitchFamily="34" charset="0"/>
          </a:endParaRPr>
        </a:p>
      </dsp:txBody>
      <dsp:txXfrm>
        <a:off x="885757" y="1024266"/>
        <a:ext cx="9603014" cy="814440"/>
      </dsp:txXfrm>
    </dsp:sp>
    <dsp:sp modelId="{98A5C713-3B1B-4A35-B6FD-0760C7653123}">
      <dsp:nvSpPr>
        <dsp:cNvPr id="0" name=""/>
        <dsp:cNvSpPr/>
      </dsp:nvSpPr>
      <dsp:spPr>
        <a:xfrm>
          <a:off x="0" y="2042318"/>
          <a:ext cx="10515600" cy="766532"/>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24DF481-DBF9-46BF-82BF-13F6BDD20FD4}">
      <dsp:nvSpPr>
        <dsp:cNvPr id="0" name=""/>
        <dsp:cNvSpPr/>
      </dsp:nvSpPr>
      <dsp:spPr>
        <a:xfrm>
          <a:off x="231876" y="2214787"/>
          <a:ext cx="422005" cy="42159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544F38A-9D23-48E9-B09A-28951F79DC58}">
      <dsp:nvSpPr>
        <dsp:cNvPr id="0" name=""/>
        <dsp:cNvSpPr/>
      </dsp:nvSpPr>
      <dsp:spPr>
        <a:xfrm>
          <a:off x="885757" y="2042318"/>
          <a:ext cx="9603014" cy="8144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195" tIns="86195" rIns="86195" bIns="86195" numCol="1" spcCol="1270" anchor="ctr" anchorCtr="0">
          <a:noAutofit/>
        </a:bodyPr>
        <a:lstStyle/>
        <a:p>
          <a:pPr marL="0" lvl="0" indent="0" algn="l" defTabSz="755650">
            <a:lnSpc>
              <a:spcPct val="90000"/>
            </a:lnSpc>
            <a:spcBef>
              <a:spcPct val="0"/>
            </a:spcBef>
            <a:spcAft>
              <a:spcPct val="35000"/>
            </a:spcAft>
            <a:buNone/>
          </a:pPr>
          <a:r>
            <a:rPr lang="en-GB" sz="1700" kern="1200">
              <a:latin typeface="Arial" panose="020B0604020202020204" pitchFamily="34" charset="0"/>
              <a:cs typeface="Arial" panose="020B0604020202020204" pitchFamily="34" charset="0"/>
            </a:rPr>
            <a:t>Inference questions on the KS2 reading paper tend to include some of the most challenging questions and this domain of reading often appears as an area of struggle for those pupils who have not met or who have just met the expected standard in reading. </a:t>
          </a:r>
          <a:endParaRPr lang="en-US" sz="1700" kern="1200">
            <a:latin typeface="Arial" panose="020B0604020202020204" pitchFamily="34" charset="0"/>
            <a:cs typeface="Arial" panose="020B0604020202020204" pitchFamily="34" charset="0"/>
          </a:endParaRPr>
        </a:p>
      </dsp:txBody>
      <dsp:txXfrm>
        <a:off x="885757" y="2042318"/>
        <a:ext cx="9603014" cy="814440"/>
      </dsp:txXfrm>
    </dsp:sp>
    <dsp:sp modelId="{3B4A2B1D-CB1A-4B24-8CF2-93430CC577FA}">
      <dsp:nvSpPr>
        <dsp:cNvPr id="0" name=""/>
        <dsp:cNvSpPr/>
      </dsp:nvSpPr>
      <dsp:spPr>
        <a:xfrm>
          <a:off x="0" y="3060369"/>
          <a:ext cx="10515600" cy="766532"/>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5209581-87CF-4537-886D-23FF752637B2}">
      <dsp:nvSpPr>
        <dsp:cNvPr id="0" name=""/>
        <dsp:cNvSpPr/>
      </dsp:nvSpPr>
      <dsp:spPr>
        <a:xfrm>
          <a:off x="231876" y="3232839"/>
          <a:ext cx="422005" cy="421592"/>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26C5D83-FEEF-4A10-B663-7FF6751E92FC}">
      <dsp:nvSpPr>
        <dsp:cNvPr id="0" name=""/>
        <dsp:cNvSpPr/>
      </dsp:nvSpPr>
      <dsp:spPr>
        <a:xfrm>
          <a:off x="885757" y="3060369"/>
          <a:ext cx="9603014" cy="8144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195" tIns="86195" rIns="86195" bIns="86195" numCol="1" spcCol="1270" anchor="ctr" anchorCtr="0">
          <a:noAutofit/>
        </a:bodyPr>
        <a:lstStyle/>
        <a:p>
          <a:pPr marL="0" lvl="0" indent="0" algn="l" defTabSz="755650">
            <a:lnSpc>
              <a:spcPct val="90000"/>
            </a:lnSpc>
            <a:spcBef>
              <a:spcPct val="0"/>
            </a:spcBef>
            <a:spcAft>
              <a:spcPct val="35000"/>
            </a:spcAft>
            <a:buNone/>
          </a:pPr>
          <a:r>
            <a:rPr lang="en-GB" sz="1700" kern="1200">
              <a:latin typeface="Arial" panose="020B0604020202020204" pitchFamily="34" charset="0"/>
              <a:cs typeface="Arial" panose="020B0604020202020204" pitchFamily="34" charset="0"/>
            </a:rPr>
            <a:t>Emphasising inference and deep understanding in reading of any text is therefore key to developing comprehension at KS3 across all subjects. </a:t>
          </a:r>
          <a:endParaRPr lang="en-US" sz="1700" kern="1200">
            <a:latin typeface="Arial" panose="020B0604020202020204" pitchFamily="34" charset="0"/>
            <a:cs typeface="Arial" panose="020B0604020202020204" pitchFamily="34" charset="0"/>
          </a:endParaRPr>
        </a:p>
      </dsp:txBody>
      <dsp:txXfrm>
        <a:off x="885757" y="3060369"/>
        <a:ext cx="9603014" cy="814440"/>
      </dsp:txXfrm>
    </dsp:sp>
    <dsp:sp modelId="{92DC53D4-2275-48BC-AAF6-FF132C2F2848}">
      <dsp:nvSpPr>
        <dsp:cNvPr id="0" name=""/>
        <dsp:cNvSpPr/>
      </dsp:nvSpPr>
      <dsp:spPr>
        <a:xfrm>
          <a:off x="0" y="4078420"/>
          <a:ext cx="10515600" cy="766532"/>
        </a:xfrm>
        <a:prstGeom prst="roundRect">
          <a:avLst>
            <a:gd name="adj" fmla="val 1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3E9BB10-910A-4034-B103-788681024B4C}">
      <dsp:nvSpPr>
        <dsp:cNvPr id="0" name=""/>
        <dsp:cNvSpPr/>
      </dsp:nvSpPr>
      <dsp:spPr>
        <a:xfrm>
          <a:off x="231876" y="4250890"/>
          <a:ext cx="422005" cy="421592"/>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A37FE2D-A301-445B-ACF9-31A3E266EC23}">
      <dsp:nvSpPr>
        <dsp:cNvPr id="0" name=""/>
        <dsp:cNvSpPr/>
      </dsp:nvSpPr>
      <dsp:spPr>
        <a:xfrm>
          <a:off x="885757" y="4078420"/>
          <a:ext cx="9603014" cy="8144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195" tIns="86195" rIns="86195" bIns="86195" numCol="1" spcCol="1270" anchor="ctr" anchorCtr="0">
          <a:noAutofit/>
        </a:bodyPr>
        <a:lstStyle/>
        <a:p>
          <a:pPr marL="0" lvl="0" indent="0" algn="l" defTabSz="755650">
            <a:lnSpc>
              <a:spcPct val="90000"/>
            </a:lnSpc>
            <a:spcBef>
              <a:spcPct val="0"/>
            </a:spcBef>
            <a:spcAft>
              <a:spcPct val="35000"/>
            </a:spcAft>
            <a:buNone/>
          </a:pPr>
          <a:r>
            <a:rPr lang="en-GB" sz="1700" kern="1200" dirty="0">
              <a:latin typeface="Arial" panose="020B0604020202020204" pitchFamily="34" charset="0"/>
              <a:cs typeface="Arial" panose="020B0604020202020204" pitchFamily="34" charset="0"/>
            </a:rPr>
            <a:t>Teachers can effectively model the inference-making process through think-aloud modelling.</a:t>
          </a:r>
          <a:endParaRPr lang="en-US" sz="1700" kern="1200" dirty="0">
            <a:latin typeface="Arial" panose="020B0604020202020204" pitchFamily="34" charset="0"/>
            <a:cs typeface="Arial" panose="020B0604020202020204" pitchFamily="34" charset="0"/>
          </a:endParaRPr>
        </a:p>
      </dsp:txBody>
      <dsp:txXfrm>
        <a:off x="885757" y="4078420"/>
        <a:ext cx="9603014" cy="814440"/>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D921533-F125-4977-B401-DE162E47D0C3}" type="datetimeFigureOut">
              <a:rPr lang="en-GB" smtClean="0"/>
              <a:t>22/05/2025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25872A-79D7-4122-87B5-83A35DE03063}" type="slidenum">
              <a:rPr lang="en-GB" smtClean="0"/>
              <a:t>‹#›</a:t>
            </a:fld>
            <a:endParaRPr lang="en-GB"/>
          </a:p>
        </p:txBody>
      </p:sp>
    </p:spTree>
    <p:extLst>
      <p:ext uri="{BB962C8B-B14F-4D97-AF65-F5344CB8AC3E}">
        <p14:creationId xmlns:p14="http://schemas.microsoft.com/office/powerpoint/2010/main" val="27693860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625872A-79D7-4122-87B5-83A35DE03063}" type="slidenum">
              <a:rPr lang="en-GB" smtClean="0"/>
              <a:t>3</a:t>
            </a:fld>
            <a:endParaRPr lang="en-GB"/>
          </a:p>
        </p:txBody>
      </p:sp>
    </p:spTree>
    <p:extLst>
      <p:ext uri="{BB962C8B-B14F-4D97-AF65-F5344CB8AC3E}">
        <p14:creationId xmlns:p14="http://schemas.microsoft.com/office/powerpoint/2010/main" val="145543021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7" name="Text Box 2">
            <a:extLst>
              <a:ext uri="{FF2B5EF4-FFF2-40B4-BE49-F238E27FC236}">
                <a16:creationId xmlns:a16="http://schemas.microsoft.com/office/drawing/2014/main" id="{77728B54-37D3-ACE7-7E90-B578FD338A84}"/>
              </a:ext>
            </a:extLst>
          </p:cNvPr>
          <p:cNvSpPr txBox="1">
            <a:spLocks noChangeArrowheads="1"/>
          </p:cNvSpPr>
          <p:nvPr userDrawn="1"/>
        </p:nvSpPr>
        <p:spPr bwMode="auto">
          <a:xfrm>
            <a:off x="0" y="1809367"/>
            <a:ext cx="4247515" cy="352425"/>
          </a:xfrm>
          <a:prstGeom prst="rect">
            <a:avLst/>
          </a:prstGeom>
          <a:solidFill>
            <a:srgbClr val="1F3244"/>
          </a:solidFill>
          <a:ln w="9525">
            <a:noFill/>
            <a:miter lim="800000"/>
            <a:headEnd/>
            <a:tailEnd/>
          </a:ln>
        </p:spPr>
        <p:txBody>
          <a:bodyPr rot="0" vert="horz" wrap="square" lIns="91440" tIns="45720" rIns="91440" bIns="45720" anchor="ctr" anchorCtr="0">
            <a:noAutofit/>
          </a:bodyPr>
          <a:lstStyle/>
          <a:p>
            <a:pPr algn="ctr" hangingPunct="0">
              <a:spcBef>
                <a:spcPts val="0"/>
              </a:spcBef>
              <a:spcAft>
                <a:spcPts val="200"/>
              </a:spcAft>
            </a:pPr>
            <a:r>
              <a:rPr lang="en-GB" sz="1800" b="0" kern="0" dirty="0">
                <a:solidFill>
                  <a:srgbClr val="FFFFFF"/>
                </a:solidFill>
                <a:effectLst/>
                <a:latin typeface="Arial" panose="020B0604020202020204" pitchFamily="34" charset="0"/>
                <a:ea typeface="Times New Roman" panose="02020603050405020304" pitchFamily="18" charset="0"/>
              </a:rPr>
              <a:t>HIAS OPEN RESOURCE</a:t>
            </a:r>
            <a:endParaRPr lang="en-GB" sz="1800" b="1" kern="0" dirty="0">
              <a:solidFill>
                <a:srgbClr val="FFFFFF"/>
              </a:solidFill>
              <a:effectLst/>
              <a:latin typeface="Arial" panose="020B0604020202020204" pitchFamily="34" charset="0"/>
              <a:ea typeface="Times New Roman" panose="02020603050405020304" pitchFamily="18" charset="0"/>
            </a:endParaRPr>
          </a:p>
        </p:txBody>
      </p:sp>
      <p:sp>
        <p:nvSpPr>
          <p:cNvPr id="8" name="Text Box 1093077983">
            <a:extLst>
              <a:ext uri="{FF2B5EF4-FFF2-40B4-BE49-F238E27FC236}">
                <a16:creationId xmlns:a16="http://schemas.microsoft.com/office/drawing/2014/main" id="{C7A85B47-2BD8-6747-DF3F-AC979F4B1CF4}"/>
              </a:ext>
            </a:extLst>
          </p:cNvPr>
          <p:cNvSpPr txBox="1">
            <a:spLocks/>
          </p:cNvSpPr>
          <p:nvPr userDrawn="1"/>
        </p:nvSpPr>
        <p:spPr>
          <a:xfrm>
            <a:off x="10103160" y="6221904"/>
            <a:ext cx="1539240" cy="395605"/>
          </a:xfrm>
          <a:prstGeom prst="rect">
            <a:avLst/>
          </a:prstGeom>
          <a:noFill/>
          <a:ln w="6350">
            <a:noFill/>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r">
              <a:lnSpc>
                <a:spcPct val="115000"/>
              </a:lnSpc>
              <a:spcAft>
                <a:spcPts val="1000"/>
              </a:spcAft>
            </a:pPr>
            <a:r>
              <a:rPr lang="en-GB" sz="1600" b="1" dirty="0">
                <a:solidFill>
                  <a:srgbClr val="1F3244"/>
                </a:solidFill>
                <a:effectLst/>
                <a:latin typeface="Arial" panose="020B0604020202020204" pitchFamily="34" charset="0"/>
                <a:ea typeface="Calibri" panose="020F0502020204030204" pitchFamily="34" charset="0"/>
                <a:cs typeface="Arial" panose="020B0604020202020204" pitchFamily="34" charset="0"/>
              </a:rPr>
              <a:t>hants.gov.uk</a:t>
            </a:r>
            <a:endParaRPr lang="en-GB" sz="1200" dirty="0">
              <a:effectLst/>
              <a:latin typeface="Arial" panose="020B0604020202020204" pitchFamily="34" charset="0"/>
              <a:ea typeface="Calibri" panose="020F0502020204030204" pitchFamily="34" charset="0"/>
              <a:cs typeface="Arial" panose="020B0604020202020204" pitchFamily="34" charset="0"/>
            </a:endParaRPr>
          </a:p>
        </p:txBody>
      </p:sp>
      <p:sp>
        <p:nvSpPr>
          <p:cNvPr id="9" name="TextBox 8">
            <a:extLst>
              <a:ext uri="{FF2B5EF4-FFF2-40B4-BE49-F238E27FC236}">
                <a16:creationId xmlns:a16="http://schemas.microsoft.com/office/drawing/2014/main" id="{47164807-8B4E-3DC7-32FE-12D4F98A331C}"/>
              </a:ext>
            </a:extLst>
          </p:cNvPr>
          <p:cNvSpPr txBox="1"/>
          <p:nvPr userDrawn="1"/>
        </p:nvSpPr>
        <p:spPr>
          <a:xfrm>
            <a:off x="353747" y="6274185"/>
            <a:ext cx="2198341" cy="257891"/>
          </a:xfrm>
          <a:prstGeom prst="rect">
            <a:avLst/>
          </a:prstGeom>
          <a:noFill/>
        </p:spPr>
        <p:txBody>
          <a:bodyPr wrap="square">
            <a:spAutoFit/>
          </a:bodyPr>
          <a:lstStyle/>
          <a:p>
            <a:pPr>
              <a:lnSpc>
                <a:spcPct val="115000"/>
              </a:lnSpc>
              <a:spcBef>
                <a:spcPts val="1000"/>
              </a:spcBef>
            </a:pPr>
            <a:r>
              <a:rPr lang="en-GB" sz="1000" b="0" i="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Hampshire County Council</a:t>
            </a:r>
            <a:endParaRPr lang="en-GB" sz="1000" b="1" i="1" dirty="0">
              <a:solidFill>
                <a:schemeClr val="tx1"/>
              </a:solidFill>
              <a:effectLst/>
              <a:latin typeface="Calibri Light" panose="020F0302020204030204" pitchFamily="34" charset="0"/>
              <a:ea typeface="Times New Roman" panose="02020603050405020304" pitchFamily="18" charset="0"/>
              <a:cs typeface="Times New Roman" panose="02020603050405020304" pitchFamily="18" charset="0"/>
            </a:endParaRPr>
          </a:p>
        </p:txBody>
      </p:sp>
      <p:pic>
        <p:nvPicPr>
          <p:cNvPr id="10" name="Picture 9" descr="A blue and white sign with white text&#10;&#10;Description automatically generated">
            <a:extLst>
              <a:ext uri="{FF2B5EF4-FFF2-40B4-BE49-F238E27FC236}">
                <a16:creationId xmlns:a16="http://schemas.microsoft.com/office/drawing/2014/main" id="{9F0E0B87-8A9B-5BAC-E877-2BD871710B0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56000" y="540000"/>
            <a:ext cx="1886400" cy="962064"/>
          </a:xfrm>
          <a:prstGeom prst="rect">
            <a:avLst/>
          </a:prstGeom>
        </p:spPr>
      </p:pic>
    </p:spTree>
    <p:extLst>
      <p:ext uri="{BB962C8B-B14F-4D97-AF65-F5344CB8AC3E}">
        <p14:creationId xmlns:p14="http://schemas.microsoft.com/office/powerpoint/2010/main" val="9067756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Content">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C0DCD4B-9579-2C52-D611-08CAEF62B801}"/>
              </a:ext>
            </a:extLst>
          </p:cNvPr>
          <p:cNvSpPr txBox="1"/>
          <p:nvPr userDrawn="1"/>
        </p:nvSpPr>
        <p:spPr>
          <a:xfrm>
            <a:off x="353747" y="6274185"/>
            <a:ext cx="2198341" cy="257891"/>
          </a:xfrm>
          <a:prstGeom prst="rect">
            <a:avLst/>
          </a:prstGeom>
          <a:noFill/>
        </p:spPr>
        <p:txBody>
          <a:bodyPr wrap="square">
            <a:spAutoFit/>
          </a:bodyPr>
          <a:lstStyle/>
          <a:p>
            <a:pPr>
              <a:lnSpc>
                <a:spcPct val="115000"/>
              </a:lnSpc>
              <a:spcBef>
                <a:spcPts val="1000"/>
              </a:spcBef>
            </a:pPr>
            <a:r>
              <a:rPr lang="en-GB" sz="1000" b="0" i="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Hampshire County Council</a:t>
            </a:r>
            <a:endParaRPr lang="en-GB" sz="1000" b="1" i="1" dirty="0">
              <a:solidFill>
                <a:schemeClr val="tx1"/>
              </a:solidFill>
              <a:effectLst/>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6" name="Text Box 1093077983">
            <a:extLst>
              <a:ext uri="{FF2B5EF4-FFF2-40B4-BE49-F238E27FC236}">
                <a16:creationId xmlns:a16="http://schemas.microsoft.com/office/drawing/2014/main" id="{933E6601-BE5E-F407-0883-C0A9A9634EFF}"/>
              </a:ext>
            </a:extLst>
          </p:cNvPr>
          <p:cNvSpPr txBox="1">
            <a:spLocks/>
          </p:cNvSpPr>
          <p:nvPr userDrawn="1"/>
        </p:nvSpPr>
        <p:spPr>
          <a:xfrm>
            <a:off x="10103159" y="6221904"/>
            <a:ext cx="1735093" cy="395605"/>
          </a:xfrm>
          <a:prstGeom prst="rect">
            <a:avLst/>
          </a:prstGeom>
          <a:noFill/>
          <a:ln w="6350">
            <a:noFill/>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r">
              <a:lnSpc>
                <a:spcPct val="115000"/>
              </a:lnSpc>
              <a:spcAft>
                <a:spcPts val="1000"/>
              </a:spcAft>
            </a:pPr>
            <a:fld id="{3C00743A-6E6A-4BD9-A12C-3C6F1E13A3EC}" type="slidenum">
              <a:rPr lang="en-GB" sz="1000" smtClean="0">
                <a:effectLst/>
                <a:latin typeface="Arial" panose="020B0604020202020204" pitchFamily="34" charset="0"/>
                <a:ea typeface="Calibri" panose="020F0502020204030204" pitchFamily="34" charset="0"/>
                <a:cs typeface="Arial" panose="020B0604020202020204" pitchFamily="34" charset="0"/>
              </a:rPr>
              <a:t>‹#›</a:t>
            </a:fld>
            <a:endParaRPr lang="en-GB" sz="1000" dirty="0">
              <a:effectLst/>
              <a:latin typeface="Arial" panose="020B0604020202020204" pitchFamily="34" charset="0"/>
              <a:ea typeface="Calibri" panose="020F0502020204030204" pitchFamily="34" charset="0"/>
              <a:cs typeface="Arial" panose="020B0604020202020204" pitchFamily="34" charset="0"/>
            </a:endParaRPr>
          </a:p>
        </p:txBody>
      </p:sp>
      <p:sp>
        <p:nvSpPr>
          <p:cNvPr id="7" name="Text Box 2">
            <a:extLst>
              <a:ext uri="{FF2B5EF4-FFF2-40B4-BE49-F238E27FC236}">
                <a16:creationId xmlns:a16="http://schemas.microsoft.com/office/drawing/2014/main" id="{6EE4010D-EACE-FF98-9501-2254F2203C60}"/>
              </a:ext>
            </a:extLst>
          </p:cNvPr>
          <p:cNvSpPr txBox="1">
            <a:spLocks noChangeArrowheads="1"/>
          </p:cNvSpPr>
          <p:nvPr userDrawn="1"/>
        </p:nvSpPr>
        <p:spPr bwMode="auto">
          <a:xfrm>
            <a:off x="0" y="180001"/>
            <a:ext cx="4247515" cy="288000"/>
          </a:xfrm>
          <a:prstGeom prst="rect">
            <a:avLst/>
          </a:prstGeom>
          <a:solidFill>
            <a:srgbClr val="1F3244"/>
          </a:solidFill>
          <a:ln w="9525">
            <a:noFill/>
            <a:miter lim="800000"/>
            <a:headEnd/>
            <a:tailEnd/>
          </a:ln>
        </p:spPr>
        <p:txBody>
          <a:bodyPr rot="0" vert="horz" wrap="square" lIns="91440" tIns="45720" rIns="91440" bIns="45720" anchor="t" anchorCtr="0">
            <a:noAutofit/>
          </a:bodyPr>
          <a:lstStyle/>
          <a:p>
            <a:pPr algn="ctr" hangingPunct="0">
              <a:spcBef>
                <a:spcPts val="700"/>
              </a:spcBef>
            </a:pPr>
            <a:r>
              <a:rPr lang="en-GB" sz="1200" b="0" kern="0" dirty="0">
                <a:solidFill>
                  <a:srgbClr val="FFFFFF"/>
                </a:solidFill>
                <a:effectLst/>
                <a:latin typeface="Arial" panose="020B0604020202020204" pitchFamily="34" charset="0"/>
                <a:ea typeface="Times New Roman" panose="02020603050405020304" pitchFamily="18" charset="0"/>
              </a:rPr>
              <a:t>HIAS OPEN RESOURCE</a:t>
            </a:r>
            <a:endParaRPr lang="en-GB" sz="1200" b="1" kern="0" dirty="0">
              <a:solidFill>
                <a:srgbClr val="FFFFFF"/>
              </a:solidFill>
              <a:effectLst/>
              <a:latin typeface="Arial"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209966805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CBC6E16-C334-E330-F909-4B791248327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CCB8C42-0D4C-2932-2835-80DFF2EFCAA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EE37DF9-DBF0-EE45-7175-EB54B2E1518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C8C7C3-2E19-4984-A90F-A1CE91F7A559}" type="datetimeFigureOut">
              <a:rPr lang="en-GB" smtClean="0"/>
              <a:t>22/05/2025</a:t>
            </a:fld>
            <a:endParaRPr lang="en-GB"/>
          </a:p>
        </p:txBody>
      </p:sp>
      <p:sp>
        <p:nvSpPr>
          <p:cNvPr id="5" name="Footer Placeholder 4">
            <a:extLst>
              <a:ext uri="{FF2B5EF4-FFF2-40B4-BE49-F238E27FC236}">
                <a16:creationId xmlns:a16="http://schemas.microsoft.com/office/drawing/2014/main" id="{F4AA0626-62DD-32E8-C3B7-B7F25BB4A7C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C177405B-7C57-D0CA-A898-0F99039AF50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B0B187-6E23-47C3-BFC7-E3738DBB3BE4}" type="slidenum">
              <a:rPr lang="en-GB" smtClean="0"/>
              <a:t>‹#›</a:t>
            </a:fld>
            <a:endParaRPr lang="en-GB"/>
          </a:p>
        </p:txBody>
      </p:sp>
    </p:spTree>
    <p:extLst>
      <p:ext uri="{BB962C8B-B14F-4D97-AF65-F5344CB8AC3E}">
        <p14:creationId xmlns:p14="http://schemas.microsoft.com/office/powerpoint/2010/main" val="4058854441"/>
      </p:ext>
    </p:extLst>
  </p:cSld>
  <p:clrMap bg1="lt1" tx1="dk1" bg2="lt2" tx2="dk2" accent1="accent1" accent2="accent2" accent3="accent3" accent4="accent4" accent5="accent5" accent6="accent6" hlink="hlink" folHlink="folHlink"/>
  <p:sldLayoutIdLst>
    <p:sldLayoutId id="2147483649" r:id="rId1"/>
    <p:sldLayoutId id="2147483655"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www.youtube.com/watch?v=60dtdnaaPV4&amp;list=PLXjcCX3hH9LUJ2rOfYcKkkUkH898128VQ&amp;index=8" TargetMode="External"/><Relationship Id="rId2" Type="http://schemas.openxmlformats.org/officeDocument/2006/relationships/hyperlink" Target="https://www.gov.uk/government/publications/supporting-all-readers-in-secondary-school"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cdn.savemyexams.com/uploads/2022/10/june-2018-paper-3-prerelease-materials-aqa-gcse-geo.pdf" TargetMode="External"/><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hyperlink" Target="https://geography.hias.hants.gov.uk/course/view.php?id=159" TargetMode="External"/><Relationship Id="rId13" Type="http://schemas.openxmlformats.org/officeDocument/2006/relationships/hyperlink" Target="https://art.hias.hants.gov.uk/course/view.php?id=35" TargetMode="External"/><Relationship Id="rId18" Type="http://schemas.openxmlformats.org/officeDocument/2006/relationships/hyperlink" Target="https://hias-moodle.mylearningapp.com/course/view.php?id=176" TargetMode="External"/><Relationship Id="rId3" Type="http://schemas.openxmlformats.org/officeDocument/2006/relationships/hyperlink" Target="mailto:htlcdev@hants.gov.uk" TargetMode="External"/><Relationship Id="rId7" Type="http://schemas.openxmlformats.org/officeDocument/2006/relationships/hyperlink" Target="https://science.hias.hants.gov.uk/course/view.php?id=155" TargetMode="External"/><Relationship Id="rId12" Type="http://schemas.openxmlformats.org/officeDocument/2006/relationships/hyperlink" Target="https://computing.hias.hants.gov.uk/course/view.php?id=43" TargetMode="External"/><Relationship Id="rId17" Type="http://schemas.openxmlformats.org/officeDocument/2006/relationships/hyperlink" Target="https://sen.hias.hants.gov.uk/course/view.php?id=5" TargetMode="External"/><Relationship Id="rId2" Type="http://schemas.openxmlformats.org/officeDocument/2006/relationships/hyperlink" Target="mailto:Joanna.Kenyon@hants.gov.uk" TargetMode="External"/><Relationship Id="rId16" Type="http://schemas.openxmlformats.org/officeDocument/2006/relationships/hyperlink" Target="https://hias-moodle.mylearningapp.com/course/view.php?id=223" TargetMode="External"/><Relationship Id="rId1" Type="http://schemas.openxmlformats.org/officeDocument/2006/relationships/slideLayout" Target="../slideLayouts/slideLayout2.xml"/><Relationship Id="rId6" Type="http://schemas.openxmlformats.org/officeDocument/2006/relationships/hyperlink" Target="https://maths.hias.hants.gov.uk/course/view.php?id=218" TargetMode="External"/><Relationship Id="rId11" Type="http://schemas.openxmlformats.org/officeDocument/2006/relationships/hyperlink" Target="https://leadership.hias.hants.gov.uk/course/view.php?id=144" TargetMode="External"/><Relationship Id="rId5" Type="http://schemas.openxmlformats.org/officeDocument/2006/relationships/hyperlink" Target="https://english.hias.hants.gov.uk/course/view.php?id=740" TargetMode="External"/><Relationship Id="rId15" Type="http://schemas.openxmlformats.org/officeDocument/2006/relationships/hyperlink" Target="https://assessment.hias.hants.gov.uk/course/view.php?id=20" TargetMode="External"/><Relationship Id="rId10" Type="http://schemas.openxmlformats.org/officeDocument/2006/relationships/hyperlink" Target="https://history.hias.hants.gov.uk/course/view.php?id=91" TargetMode="External"/><Relationship Id="rId19" Type="http://schemas.openxmlformats.org/officeDocument/2006/relationships/hyperlink" Target="https://languages.hias.hants.gov.uk/course/view.php?id=3" TargetMode="External"/><Relationship Id="rId4" Type="http://schemas.openxmlformats.org/officeDocument/2006/relationships/hyperlink" Target="https://hias-moodle.mylearningapp.com/mod/page/view.php?id=481" TargetMode="External"/><Relationship Id="rId9" Type="http://schemas.openxmlformats.org/officeDocument/2006/relationships/hyperlink" Target="https://re.hias.hants.gov.uk/course/view.php?id=118" TargetMode="External"/><Relationship Id="rId14" Type="http://schemas.openxmlformats.org/officeDocument/2006/relationships/hyperlink" Target="https://designandtechnology.hias.hants.gov.uk/course/view.php?id=36"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3350FEB-D083-DEAD-7C75-A94DD4D45FB3}"/>
              </a:ext>
            </a:extLst>
          </p:cNvPr>
          <p:cNvSpPr txBox="1"/>
          <p:nvPr/>
        </p:nvSpPr>
        <p:spPr>
          <a:xfrm>
            <a:off x="900000" y="4608000"/>
            <a:ext cx="7393119" cy="830997"/>
          </a:xfrm>
          <a:prstGeom prst="rect">
            <a:avLst/>
          </a:prstGeom>
          <a:noFill/>
        </p:spPr>
        <p:txBody>
          <a:bodyPr wrap="square" rtlCol="0">
            <a:spAutoFit/>
          </a:bodyPr>
          <a:lstStyle/>
          <a:p>
            <a:pPr>
              <a:lnSpc>
                <a:spcPct val="100000"/>
              </a:lnSpc>
              <a:spcBef>
                <a:spcPts val="0"/>
              </a:spcBef>
            </a:pPr>
            <a:r>
              <a:rPr lang="en-GB" sz="1600" b="0" i="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Joanna Kenyon</a:t>
            </a:r>
            <a:endParaRPr lang="en-GB" sz="1600" b="1" i="1" dirty="0">
              <a:solidFill>
                <a:schemeClr val="tx1"/>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a:lnSpc>
                <a:spcPct val="100000"/>
              </a:lnSpc>
              <a:spcBef>
                <a:spcPts val="0"/>
              </a:spcBef>
            </a:pPr>
            <a:r>
              <a:rPr lang="en-GB" sz="1600" b="0" i="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May 2025</a:t>
            </a:r>
            <a:endParaRPr lang="en-GB" sz="1600" b="1" i="1" dirty="0">
              <a:solidFill>
                <a:schemeClr val="tx1"/>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a:lnSpc>
                <a:spcPct val="100000"/>
              </a:lnSpc>
              <a:spcBef>
                <a:spcPts val="0"/>
              </a:spcBef>
            </a:pPr>
            <a:r>
              <a:rPr lang="en-GB" sz="1600" b="0" i="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Final version</a:t>
            </a:r>
            <a:endParaRPr lang="en-GB" sz="1600" b="1" i="1" dirty="0">
              <a:solidFill>
                <a:schemeClr val="tx1"/>
              </a:solidFill>
              <a:effectLst/>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1B739687-9660-C01A-4536-790D0D81CB6E}"/>
              </a:ext>
            </a:extLst>
          </p:cNvPr>
          <p:cNvSpPr txBox="1"/>
          <p:nvPr/>
        </p:nvSpPr>
        <p:spPr>
          <a:xfrm>
            <a:off x="900000" y="2808000"/>
            <a:ext cx="10214314" cy="1107996"/>
          </a:xfrm>
          <a:prstGeom prst="rect">
            <a:avLst/>
          </a:prstGeom>
          <a:noFill/>
        </p:spPr>
        <p:txBody>
          <a:bodyPr wrap="square" rtlCol="0">
            <a:spAutoFit/>
          </a:bodyPr>
          <a:lstStyle/>
          <a:p>
            <a:pPr>
              <a:lnSpc>
                <a:spcPct val="100000"/>
              </a:lnSpc>
              <a:spcBef>
                <a:spcPts val="0"/>
              </a:spcBef>
              <a:spcAft>
                <a:spcPts val="0"/>
              </a:spcAft>
            </a:pPr>
            <a:r>
              <a:rPr lang="en-GB" sz="2600" b="1" dirty="0">
                <a:latin typeface="Arial" panose="020B0604020202020204" pitchFamily="34" charset="0"/>
                <a:ea typeface="Times New Roman" panose="02020603050405020304" pitchFamily="18" charset="0"/>
                <a:cs typeface="Arial" panose="020B0604020202020204" pitchFamily="34" charset="0"/>
              </a:rPr>
              <a:t>Further active reading strategies for comprehension </a:t>
            </a:r>
          </a:p>
          <a:p>
            <a:pPr>
              <a:lnSpc>
                <a:spcPct val="100000"/>
              </a:lnSpc>
              <a:spcBef>
                <a:spcPts val="0"/>
              </a:spcBef>
              <a:spcAft>
                <a:spcPts val="0"/>
              </a:spcAft>
            </a:pPr>
            <a:r>
              <a:rPr lang="en-GB" sz="2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a:t>
            </a:r>
          </a:p>
          <a:p>
            <a:pPr>
              <a:lnSpc>
                <a:spcPct val="100000"/>
              </a:lnSpc>
              <a:spcBef>
                <a:spcPts val="0"/>
              </a:spcBef>
              <a:spcAft>
                <a:spcPts val="0"/>
              </a:spcAft>
              <a:tabLst>
                <a:tab pos="2865755" algn="ctr"/>
                <a:tab pos="5731510" algn="r"/>
                <a:tab pos="457200" algn="l"/>
              </a:tabLst>
            </a:pPr>
            <a:r>
              <a:rPr lang="en-GB" sz="20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Supporting all readers in secondary schools</a:t>
            </a:r>
            <a:endParaRPr lang="en-GB" sz="2000" b="1" i="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4247217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9523316-6314-A5A6-41C2-51AD54304942}"/>
              </a:ext>
            </a:extLst>
          </p:cNvPr>
          <p:cNvSpPr txBox="1"/>
          <p:nvPr/>
        </p:nvSpPr>
        <p:spPr>
          <a:xfrm>
            <a:off x="540000" y="900000"/>
            <a:ext cx="8554720" cy="3570208"/>
          </a:xfrm>
          <a:prstGeom prst="rect">
            <a:avLst/>
          </a:prstGeom>
          <a:noFill/>
        </p:spPr>
        <p:txBody>
          <a:bodyPr wrap="square">
            <a:spAutoFit/>
          </a:bodyPr>
          <a:lstStyle/>
          <a:p>
            <a:r>
              <a:rPr lang="en-GB" sz="2800" b="1" dirty="0">
                <a:solidFill>
                  <a:srgbClr val="0088CE"/>
                </a:solidFill>
                <a:latin typeface="Arial" panose="020B0604020202020204" pitchFamily="34" charset="0"/>
                <a:cs typeface="Arial" panose="020B0604020202020204" pitchFamily="34" charset="0"/>
              </a:rPr>
              <a:t>Overview</a:t>
            </a:r>
          </a:p>
          <a:p>
            <a:endParaRPr lang="en-GB" dirty="0">
              <a:latin typeface="Arial" panose="020B0604020202020204" pitchFamily="34" charset="0"/>
              <a:cs typeface="Arial" panose="020B0604020202020204" pitchFamily="34" charset="0"/>
            </a:endParaRPr>
          </a:p>
          <a:p>
            <a:r>
              <a:rPr lang="en-GB" b="1" dirty="0">
                <a:latin typeface="Arial" panose="020B0604020202020204" pitchFamily="34" charset="0"/>
                <a:cs typeface="Arial" panose="020B0604020202020204" pitchFamily="34" charset="0"/>
              </a:rPr>
              <a:t>This document contains…</a:t>
            </a:r>
          </a:p>
          <a:p>
            <a:r>
              <a:rPr lang="en-GB" dirty="0">
                <a:latin typeface="Arial" panose="020B0604020202020204" pitchFamily="34" charset="0"/>
                <a:cs typeface="Arial" panose="020B0604020202020204" pitchFamily="34" charset="0"/>
              </a:rPr>
              <a:t>Slides that could be used as part of a CPD sequence for teachers in school, supporting understanding of reading in secondary schools</a:t>
            </a:r>
          </a:p>
          <a:p>
            <a:endParaRPr lang="en-GB" dirty="0">
              <a:latin typeface="Arial" panose="020B0604020202020204" pitchFamily="34" charset="0"/>
              <a:cs typeface="Arial" panose="020B0604020202020204" pitchFamily="34" charset="0"/>
            </a:endParaRPr>
          </a:p>
          <a:p>
            <a:r>
              <a:rPr lang="en-GB" b="1" dirty="0">
                <a:latin typeface="Arial" panose="020B0604020202020204" pitchFamily="34" charset="0"/>
                <a:cs typeface="Arial" panose="020B0604020202020204" pitchFamily="34" charset="0"/>
              </a:rPr>
              <a:t>Points to consider when using this resource</a:t>
            </a:r>
          </a:p>
          <a:p>
            <a:r>
              <a:rPr lang="en-GB" dirty="0">
                <a:latin typeface="Arial" panose="020B0604020202020204" pitchFamily="34" charset="0"/>
                <a:cs typeface="Arial" panose="020B0604020202020204" pitchFamily="34" charset="0"/>
              </a:rPr>
              <a:t>The resources in this series are intended as a companion piece to the DfE’s series of training videos and guidance </a:t>
            </a:r>
            <a:r>
              <a:rPr lang="en-GB" i="1" dirty="0">
                <a:latin typeface="Arial" panose="020B0604020202020204" pitchFamily="34" charset="0"/>
                <a:cs typeface="Arial" panose="020B0604020202020204" pitchFamily="34" charset="0"/>
                <a:hlinkClick r:id="rId2"/>
              </a:rPr>
              <a:t>Supporting all readers in secondary school</a:t>
            </a:r>
            <a:r>
              <a:rPr lang="en-GB" i="1" dirty="0">
                <a:latin typeface="Arial" panose="020B0604020202020204" pitchFamily="34" charset="0"/>
                <a:cs typeface="Arial" panose="020B0604020202020204" pitchFamily="34" charset="0"/>
              </a:rPr>
              <a:t>, </a:t>
            </a:r>
            <a:r>
              <a:rPr lang="en-GB" dirty="0">
                <a:latin typeface="Arial" panose="020B0604020202020204" pitchFamily="34" charset="0"/>
                <a:cs typeface="Arial" panose="020B0604020202020204" pitchFamily="34" charset="0"/>
              </a:rPr>
              <a:t>providing additional detail. This resource expands on ideas shared in video 8, </a:t>
            </a:r>
            <a:r>
              <a:rPr lang="en-GB" i="1" dirty="0">
                <a:latin typeface="Arial" panose="020B0604020202020204" pitchFamily="34" charset="0"/>
                <a:cs typeface="Arial" panose="020B0604020202020204" pitchFamily="34" charset="0"/>
                <a:hlinkClick r:id="rId3"/>
              </a:rPr>
              <a:t>Teaching reading comprehension</a:t>
            </a:r>
            <a:r>
              <a:rPr lang="en-GB" i="1" dirty="0">
                <a:latin typeface="Arial" panose="020B0604020202020204" pitchFamily="34" charset="0"/>
                <a:cs typeface="Arial" panose="020B0604020202020204" pitchFamily="34" charset="0"/>
              </a:rPr>
              <a:t> </a:t>
            </a:r>
            <a:r>
              <a:rPr lang="en-GB" dirty="0">
                <a:latin typeface="Arial" panose="020B0604020202020204" pitchFamily="34" charset="0"/>
                <a:cs typeface="Arial" panose="020B0604020202020204" pitchFamily="34" charset="0"/>
              </a:rPr>
              <a:t>and provides links to research.</a:t>
            </a:r>
          </a:p>
          <a:p>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509002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txBox="1">
            <a:spLocks/>
          </p:cNvSpPr>
          <p:nvPr/>
        </p:nvSpPr>
        <p:spPr>
          <a:xfrm>
            <a:off x="838200" y="684777"/>
            <a:ext cx="10515600" cy="1157289"/>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altLang="en-US" sz="2800" b="1" i="1" dirty="0">
                <a:solidFill>
                  <a:srgbClr val="0088CE"/>
                </a:solidFill>
                <a:latin typeface="Arial" panose="020B0604020202020204" pitchFamily="34" charset="0"/>
                <a:cs typeface="Arial" panose="020B0604020202020204" pitchFamily="34" charset="0"/>
              </a:rPr>
              <a:t>Think-</a:t>
            </a:r>
            <a:r>
              <a:rPr lang="en-GB" altLang="en-US" sz="2800" b="1" i="1" dirty="0" err="1">
                <a:solidFill>
                  <a:srgbClr val="0088CE"/>
                </a:solidFill>
                <a:latin typeface="Arial" panose="020B0604020202020204" pitchFamily="34" charset="0"/>
                <a:cs typeface="Arial" panose="020B0604020202020204" pitchFamily="34" charset="0"/>
              </a:rPr>
              <a:t>Alouds</a:t>
            </a:r>
            <a:r>
              <a:rPr lang="en-GB" altLang="en-US" sz="2800" b="1" dirty="0">
                <a:solidFill>
                  <a:srgbClr val="0088CE"/>
                </a:solidFill>
                <a:latin typeface="Arial" panose="020B0604020202020204" pitchFamily="34" charset="0"/>
                <a:cs typeface="Arial" panose="020B0604020202020204" pitchFamily="34" charset="0"/>
              </a:rPr>
              <a:t> – modelling the thinking behind the reading  </a:t>
            </a:r>
          </a:p>
        </p:txBody>
      </p:sp>
      <p:pic>
        <p:nvPicPr>
          <p:cNvPr id="25603" name="Picture 2" descr="http://images.slideplayer.com/24/6998141/slides/slide_24.jpg"/>
          <p:cNvPicPr>
            <a:picLocks noChangeAspect="1" noChangeArrowheads="1"/>
          </p:cNvPicPr>
          <p:nvPr/>
        </p:nvPicPr>
        <p:blipFill rotWithShape="1">
          <a:blip r:embed="rId3">
            <a:extLst>
              <a:ext uri="{28A0092B-C50C-407E-A947-70E740481C1C}">
                <a14:useLocalDpi xmlns:a14="http://schemas.microsoft.com/office/drawing/2010/main" val="0"/>
              </a:ext>
            </a:extLst>
          </a:blip>
          <a:srcRect l="7859" t="23886" r="1349" b="11836"/>
          <a:stretch/>
        </p:blipFill>
        <p:spPr bwMode="auto">
          <a:xfrm>
            <a:off x="3855355" y="1459208"/>
            <a:ext cx="8398789" cy="4457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B22730E7-6A81-8CDF-B289-E0E342899A2B}"/>
              </a:ext>
            </a:extLst>
          </p:cNvPr>
          <p:cNvSpPr txBox="1"/>
          <p:nvPr/>
        </p:nvSpPr>
        <p:spPr>
          <a:xfrm>
            <a:off x="900344" y="1442198"/>
            <a:ext cx="3265714" cy="4339650"/>
          </a:xfrm>
          <a:prstGeom prst="rect">
            <a:avLst/>
          </a:prstGeom>
          <a:solidFill>
            <a:schemeClr val="accent5">
              <a:lumMod val="20000"/>
              <a:lumOff val="80000"/>
            </a:schemeClr>
          </a:solidFill>
        </p:spPr>
        <p:txBody>
          <a:bodyPr wrap="square" rtlCol="0">
            <a:spAutoFit/>
          </a:bodyPr>
          <a:lstStyle/>
          <a:p>
            <a:r>
              <a:rPr lang="en-GB" dirty="0">
                <a:latin typeface="Arial" panose="020B0604020202020204" pitchFamily="34" charset="0"/>
                <a:cs typeface="Arial" panose="020B0604020202020204" pitchFamily="34" charset="0"/>
              </a:rPr>
              <a:t>A </a:t>
            </a:r>
            <a:r>
              <a:rPr lang="en-GB" i="1" dirty="0">
                <a:latin typeface="Arial" panose="020B0604020202020204" pitchFamily="34" charset="0"/>
                <a:cs typeface="Arial" panose="020B0604020202020204" pitchFamily="34" charset="0"/>
              </a:rPr>
              <a:t>think-aloud </a:t>
            </a:r>
            <a:r>
              <a:rPr lang="en-GB" dirty="0">
                <a:latin typeface="Arial" panose="020B0604020202020204" pitchFamily="34" charset="0"/>
                <a:cs typeface="Arial" panose="020B0604020202020204" pitchFamily="34" charset="0"/>
              </a:rPr>
              <a:t>is a way of capturing understanding of text, articulating ideas, questions, clarification of vocabulary, predictions while reading. This modelling approach supports children to understand the thought processes of a confident reader. </a:t>
            </a:r>
          </a:p>
          <a:p>
            <a:endParaRPr lang="en-GB" sz="1600" dirty="0">
              <a:solidFill>
                <a:srgbClr val="0088CE"/>
              </a:solidFill>
              <a:latin typeface="Arial" panose="020B0604020202020204" pitchFamily="34" charset="0"/>
              <a:cs typeface="Arial" panose="020B0604020202020204" pitchFamily="34" charset="0"/>
            </a:endParaRPr>
          </a:p>
          <a:p>
            <a:r>
              <a:rPr lang="en-GB" sz="1600" b="0" i="0" dirty="0">
                <a:solidFill>
                  <a:srgbClr val="0088CE"/>
                </a:solidFill>
                <a:effectLst/>
                <a:latin typeface="Arial" panose="020B0604020202020204" pitchFamily="34" charset="0"/>
                <a:cs typeface="Arial" panose="020B0604020202020204" pitchFamily="34" charset="0"/>
              </a:rPr>
              <a:t>Davey, B. (1983). Think Aloud: </a:t>
            </a:r>
            <a:r>
              <a:rPr lang="en-GB" sz="1600" b="0" i="0" dirty="0" err="1">
                <a:solidFill>
                  <a:srgbClr val="0088CE"/>
                </a:solidFill>
                <a:effectLst/>
                <a:latin typeface="Arial" panose="020B0604020202020204" pitchFamily="34" charset="0"/>
                <a:cs typeface="Arial" panose="020B0604020202020204" pitchFamily="34" charset="0"/>
              </a:rPr>
              <a:t>Modeling</a:t>
            </a:r>
            <a:r>
              <a:rPr lang="en-GB" sz="1600" b="0" i="0" dirty="0">
                <a:solidFill>
                  <a:srgbClr val="0088CE"/>
                </a:solidFill>
                <a:effectLst/>
                <a:latin typeface="Arial" panose="020B0604020202020204" pitchFamily="34" charset="0"/>
                <a:cs typeface="Arial" panose="020B0604020202020204" pitchFamily="34" charset="0"/>
              </a:rPr>
              <a:t> the Cognitive Processes of Reading Comprehension. </a:t>
            </a:r>
            <a:r>
              <a:rPr lang="en-GB" sz="1600" b="0" i="1" dirty="0">
                <a:solidFill>
                  <a:srgbClr val="0088CE"/>
                </a:solidFill>
                <a:effectLst/>
                <a:latin typeface="Arial" panose="020B0604020202020204" pitchFamily="34" charset="0"/>
                <a:cs typeface="Arial" panose="020B0604020202020204" pitchFamily="34" charset="0"/>
              </a:rPr>
              <a:t>Journal of Reading</a:t>
            </a:r>
            <a:r>
              <a:rPr lang="en-GB" sz="1600" b="0" i="0" dirty="0">
                <a:solidFill>
                  <a:srgbClr val="0088CE"/>
                </a:solidFill>
                <a:effectLst/>
                <a:latin typeface="Arial" panose="020B0604020202020204" pitchFamily="34" charset="0"/>
                <a:cs typeface="Arial" panose="020B0604020202020204" pitchFamily="34" charset="0"/>
              </a:rPr>
              <a:t>, 27(1), 44-47 </a:t>
            </a:r>
            <a:endParaRPr lang="en-GB" sz="1600" dirty="0">
              <a:solidFill>
                <a:srgbClr val="0088CE"/>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32247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78D86FD-E5A2-6023-68D6-E128697AA0ED}"/>
              </a:ext>
            </a:extLst>
          </p:cNvPr>
          <p:cNvSpPr txBox="1">
            <a:spLocks/>
          </p:cNvSpPr>
          <p:nvPr/>
        </p:nvSpPr>
        <p:spPr>
          <a:xfrm>
            <a:off x="838200" y="615496"/>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800" b="1" dirty="0">
                <a:solidFill>
                  <a:srgbClr val="0088CE"/>
                </a:solidFill>
                <a:latin typeface="Arial" panose="020B0604020202020204" pitchFamily="34" charset="0"/>
                <a:cs typeface="Arial" panose="020B0604020202020204" pitchFamily="34" charset="0"/>
              </a:rPr>
              <a:t>Annotations to show thought processes in a </a:t>
            </a:r>
            <a:r>
              <a:rPr lang="en-GB" sz="2800" b="1" i="1" dirty="0">
                <a:solidFill>
                  <a:srgbClr val="0088CE"/>
                </a:solidFill>
                <a:latin typeface="Arial" panose="020B0604020202020204" pitchFamily="34" charset="0"/>
                <a:cs typeface="Arial" panose="020B0604020202020204" pitchFamily="34" charset="0"/>
              </a:rPr>
              <a:t>think-aloud</a:t>
            </a:r>
            <a:r>
              <a:rPr lang="en-GB" sz="2800" b="1" dirty="0">
                <a:solidFill>
                  <a:srgbClr val="0088CE"/>
                </a:solidFill>
                <a:latin typeface="Arial" panose="020B0604020202020204" pitchFamily="34" charset="0"/>
                <a:cs typeface="Arial" panose="020B0604020202020204" pitchFamily="34" charset="0"/>
              </a:rPr>
              <a:t> approach</a:t>
            </a:r>
          </a:p>
        </p:txBody>
      </p:sp>
      <p:pic>
        <p:nvPicPr>
          <p:cNvPr id="4" name="Picture 3" descr="A close up of text on a white background&#10;&#10;Description automatically generated">
            <a:extLst>
              <a:ext uri="{FF2B5EF4-FFF2-40B4-BE49-F238E27FC236}">
                <a16:creationId xmlns:a16="http://schemas.microsoft.com/office/drawing/2014/main" id="{710A3AFC-9863-5BB4-D948-6612A7A0CC7A}"/>
              </a:ext>
            </a:extLst>
          </p:cNvPr>
          <p:cNvPicPr>
            <a:picLocks noChangeAspect="1"/>
          </p:cNvPicPr>
          <p:nvPr/>
        </p:nvPicPr>
        <p:blipFill>
          <a:blip r:embed="rId2" cstate="print">
            <a:extLst>
              <a:ext uri="{28A0092B-C50C-407E-A947-70E740481C1C}">
                <a14:useLocalDpi xmlns:a14="http://schemas.microsoft.com/office/drawing/2010/main" val="0"/>
              </a:ext>
            </a:extLst>
          </a:blip>
          <a:srcRect t="3951"/>
          <a:stretch/>
        </p:blipFill>
        <p:spPr>
          <a:xfrm>
            <a:off x="2667374" y="1941059"/>
            <a:ext cx="7162425" cy="4680592"/>
          </a:xfrm>
          <a:prstGeom prst="rect">
            <a:avLst/>
          </a:prstGeom>
        </p:spPr>
      </p:pic>
      <p:sp>
        <p:nvSpPr>
          <p:cNvPr id="6" name="TextBox 5">
            <a:extLst>
              <a:ext uri="{FF2B5EF4-FFF2-40B4-BE49-F238E27FC236}">
                <a16:creationId xmlns:a16="http://schemas.microsoft.com/office/drawing/2014/main" id="{9C3C15EB-1686-E73C-271F-66055078E8F4}"/>
              </a:ext>
            </a:extLst>
          </p:cNvPr>
          <p:cNvSpPr txBox="1"/>
          <p:nvPr/>
        </p:nvSpPr>
        <p:spPr>
          <a:xfrm>
            <a:off x="228600" y="2351314"/>
            <a:ext cx="2275488" cy="3693319"/>
          </a:xfrm>
          <a:prstGeom prst="rect">
            <a:avLst/>
          </a:prstGeom>
          <a:solidFill>
            <a:schemeClr val="accent5">
              <a:lumMod val="20000"/>
              <a:lumOff val="80000"/>
            </a:schemeClr>
          </a:solidFill>
        </p:spPr>
        <p:txBody>
          <a:bodyPr wrap="square" rtlCol="0">
            <a:spAutoFit/>
          </a:bodyPr>
          <a:lstStyle/>
          <a:p>
            <a:r>
              <a:rPr lang="en-GB" dirty="0">
                <a:latin typeface="Arial" panose="020B0604020202020204" pitchFamily="34" charset="0"/>
                <a:cs typeface="Arial" panose="020B0604020202020204" pitchFamily="34" charset="0"/>
              </a:rPr>
              <a:t>Teachers should demonstrate the kind of disciplinary thinking and annotation that is required for the subject – students’ notes are often poor and do not support comprehension unless this process is modelled for them by an expert.</a:t>
            </a:r>
          </a:p>
        </p:txBody>
      </p:sp>
      <p:sp>
        <p:nvSpPr>
          <p:cNvPr id="5" name="TextBox 4">
            <a:extLst>
              <a:ext uri="{FF2B5EF4-FFF2-40B4-BE49-F238E27FC236}">
                <a16:creationId xmlns:a16="http://schemas.microsoft.com/office/drawing/2014/main" id="{80323011-478C-17E7-1BA0-5519A4F88CE3}"/>
              </a:ext>
            </a:extLst>
          </p:cNvPr>
          <p:cNvSpPr txBox="1"/>
          <p:nvPr/>
        </p:nvSpPr>
        <p:spPr>
          <a:xfrm>
            <a:off x="9862457" y="1941059"/>
            <a:ext cx="2253344" cy="4801314"/>
          </a:xfrm>
          <a:prstGeom prst="rect">
            <a:avLst/>
          </a:prstGeom>
          <a:solidFill>
            <a:schemeClr val="bg1"/>
          </a:solidFill>
        </p:spPr>
        <p:txBody>
          <a:bodyPr wrap="square" rtlCol="0">
            <a:spAutoFit/>
          </a:bodyPr>
          <a:lstStyle/>
          <a:p>
            <a:r>
              <a:rPr lang="en-GB" dirty="0">
                <a:latin typeface="Arial" panose="020B0604020202020204" pitchFamily="34" charset="0"/>
                <a:cs typeface="Arial" panose="020B0604020202020204" pitchFamily="34" charset="0"/>
              </a:rPr>
              <a:t>This example demonstrates the </a:t>
            </a:r>
            <a:r>
              <a:rPr lang="en-GB" i="1" dirty="0">
                <a:latin typeface="Arial" panose="020B0604020202020204" pitchFamily="34" charset="0"/>
                <a:cs typeface="Arial" panose="020B0604020202020204" pitchFamily="34" charset="0"/>
              </a:rPr>
              <a:t>think-aloud</a:t>
            </a:r>
            <a:r>
              <a:rPr lang="en-GB" dirty="0">
                <a:latin typeface="Arial" panose="020B0604020202020204" pitchFamily="34" charset="0"/>
                <a:cs typeface="Arial" panose="020B0604020202020204" pitchFamily="34" charset="0"/>
              </a:rPr>
              <a:t> process aimed at securing initial understanding using the pre-released material from an AQA Geography GCSE paper (2018). A more subject specific approach would be even more beneficial.</a:t>
            </a:r>
          </a:p>
          <a:p>
            <a:endParaRPr lang="en-GB" dirty="0">
              <a:latin typeface="Arial" panose="020B0604020202020204" pitchFamily="34" charset="0"/>
              <a:cs typeface="Arial" panose="020B0604020202020204" pitchFamily="34" charset="0"/>
            </a:endParaRPr>
          </a:p>
          <a:p>
            <a:r>
              <a:rPr lang="en-GB" sz="1200" dirty="0">
                <a:latin typeface="Arial" panose="020B0604020202020204" pitchFamily="34" charset="0"/>
                <a:cs typeface="Arial" panose="020B0604020202020204" pitchFamily="34" charset="0"/>
              </a:rPr>
              <a:t>Accessed online</a:t>
            </a:r>
          </a:p>
          <a:p>
            <a:r>
              <a:rPr lang="en-GB" sz="1200" dirty="0">
                <a:latin typeface="Arial" panose="020B0604020202020204" pitchFamily="34" charset="0"/>
                <a:cs typeface="Arial" panose="020B0604020202020204" pitchFamily="34" charset="0"/>
                <a:hlinkClick r:id="rId3"/>
              </a:rPr>
              <a:t>june-2018-paper-3-prerelease-materials-aqa-gcse-geo.pdf</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480575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78D72A5-BDD8-810D-C2C3-0984B63004B3}"/>
              </a:ext>
            </a:extLst>
          </p:cNvPr>
          <p:cNvPicPr>
            <a:picLocks noChangeAspect="1"/>
          </p:cNvPicPr>
          <p:nvPr/>
        </p:nvPicPr>
        <p:blipFill>
          <a:blip r:embed="rId2"/>
          <a:stretch>
            <a:fillRect/>
          </a:stretch>
        </p:blipFill>
        <p:spPr>
          <a:xfrm>
            <a:off x="2744111" y="535900"/>
            <a:ext cx="9120406" cy="6322100"/>
          </a:xfrm>
          <a:prstGeom prst="rect">
            <a:avLst/>
          </a:prstGeom>
          <a:ln>
            <a:solidFill>
              <a:schemeClr val="tx1"/>
            </a:solidFill>
          </a:ln>
        </p:spPr>
      </p:pic>
      <p:sp>
        <p:nvSpPr>
          <p:cNvPr id="3" name="TextBox 2">
            <a:extLst>
              <a:ext uri="{FF2B5EF4-FFF2-40B4-BE49-F238E27FC236}">
                <a16:creationId xmlns:a16="http://schemas.microsoft.com/office/drawing/2014/main" id="{21B4F022-5151-F8FF-70D2-F874DA13532B}"/>
              </a:ext>
            </a:extLst>
          </p:cNvPr>
          <p:cNvSpPr txBox="1"/>
          <p:nvPr/>
        </p:nvSpPr>
        <p:spPr>
          <a:xfrm>
            <a:off x="195943" y="535900"/>
            <a:ext cx="2427514" cy="5693866"/>
          </a:xfrm>
          <a:prstGeom prst="rect">
            <a:avLst/>
          </a:prstGeom>
          <a:solidFill>
            <a:schemeClr val="accent5">
              <a:lumMod val="20000"/>
              <a:lumOff val="80000"/>
            </a:schemeClr>
          </a:solidFill>
        </p:spPr>
        <p:txBody>
          <a:bodyPr wrap="square" rtlCol="0">
            <a:spAutoFit/>
          </a:bodyPr>
          <a:lstStyle/>
          <a:p>
            <a:r>
              <a:rPr lang="en-GB" dirty="0">
                <a:latin typeface="Arial" panose="020B0604020202020204" pitchFamily="34" charset="0"/>
                <a:cs typeface="Arial" panose="020B0604020202020204" pitchFamily="34" charset="0"/>
              </a:rPr>
              <a:t>A </a:t>
            </a:r>
            <a:r>
              <a:rPr lang="en-GB" i="1" dirty="0">
                <a:latin typeface="Arial" panose="020B0604020202020204" pitchFamily="34" charset="0"/>
                <a:cs typeface="Arial" panose="020B0604020202020204" pitchFamily="34" charset="0"/>
              </a:rPr>
              <a:t>think-aloud </a:t>
            </a:r>
            <a:r>
              <a:rPr lang="en-GB" dirty="0">
                <a:latin typeface="Arial" panose="020B0604020202020204" pitchFamily="34" charset="0"/>
                <a:cs typeface="Arial" panose="020B0604020202020204" pitchFamily="34" charset="0"/>
              </a:rPr>
              <a:t>annotation approach can also reveal to the teacher the </a:t>
            </a:r>
            <a:r>
              <a:rPr lang="en-GB" b="1" dirty="0">
                <a:latin typeface="Arial" panose="020B0604020202020204" pitchFamily="34" charset="0"/>
                <a:cs typeface="Arial" panose="020B0604020202020204" pitchFamily="34" charset="0"/>
              </a:rPr>
              <a:t>misconceptions</a:t>
            </a:r>
            <a:r>
              <a:rPr lang="en-GB" dirty="0">
                <a:latin typeface="Arial" panose="020B0604020202020204" pitchFamily="34" charset="0"/>
                <a:cs typeface="Arial" panose="020B0604020202020204" pitchFamily="34" charset="0"/>
              </a:rPr>
              <a:t> held by the student. </a:t>
            </a:r>
          </a:p>
          <a:p>
            <a:endParaRPr lang="en-GB" sz="1600" dirty="0">
              <a:latin typeface="Arial" panose="020B0604020202020204" pitchFamily="34" charset="0"/>
              <a:cs typeface="Arial" panose="020B0604020202020204" pitchFamily="34" charset="0"/>
            </a:endParaRPr>
          </a:p>
          <a:p>
            <a:r>
              <a:rPr lang="en-GB" sz="1600" dirty="0">
                <a:latin typeface="Arial" panose="020B0604020202020204" pitchFamily="34" charset="0"/>
                <a:cs typeface="Arial" panose="020B0604020202020204" pitchFamily="34" charset="0"/>
              </a:rPr>
              <a:t>This example includes the commentary made by a group of secondary school literacy leaders when asked to </a:t>
            </a:r>
            <a:r>
              <a:rPr lang="en-GB" sz="1600" i="1" dirty="0">
                <a:latin typeface="Arial" panose="020B0604020202020204" pitchFamily="34" charset="0"/>
                <a:cs typeface="Arial" panose="020B0604020202020204" pitchFamily="34" charset="0"/>
              </a:rPr>
              <a:t>think-aloud</a:t>
            </a:r>
            <a:r>
              <a:rPr lang="en-GB" sz="1600" dirty="0">
                <a:latin typeface="Arial" panose="020B0604020202020204" pitchFamily="34" charset="0"/>
                <a:cs typeface="Arial" panose="020B0604020202020204" pitchFamily="34" charset="0"/>
              </a:rPr>
              <a:t> around a maths problem aimed at Year 6 pupils.</a:t>
            </a:r>
          </a:p>
          <a:p>
            <a:endParaRPr lang="en-GB" sz="1600" dirty="0">
              <a:latin typeface="Arial" panose="020B0604020202020204" pitchFamily="34" charset="0"/>
              <a:cs typeface="Arial" panose="020B0604020202020204" pitchFamily="34" charset="0"/>
            </a:endParaRPr>
          </a:p>
          <a:p>
            <a:r>
              <a:rPr lang="en-GB" sz="1600" dirty="0">
                <a:latin typeface="Arial" panose="020B0604020202020204" pitchFamily="34" charset="0"/>
                <a:cs typeface="Arial" panose="020B0604020202020204" pitchFamily="34" charset="0"/>
              </a:rPr>
              <a:t>Explicit modelling of a maths-specific approach to thinking about a problem-solving question is clearly needed here!</a:t>
            </a:r>
          </a:p>
        </p:txBody>
      </p:sp>
    </p:spTree>
    <p:extLst>
      <p:ext uri="{BB962C8B-B14F-4D97-AF65-F5344CB8AC3E}">
        <p14:creationId xmlns:p14="http://schemas.microsoft.com/office/powerpoint/2010/main" val="30401352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55EF760-31F7-FC3F-81F7-D9D0EEB2F9DD}"/>
              </a:ext>
            </a:extLst>
          </p:cNvPr>
          <p:cNvSpPr txBox="1">
            <a:spLocks/>
          </p:cNvSpPr>
          <p:nvPr/>
        </p:nvSpPr>
        <p:spPr>
          <a:xfrm>
            <a:off x="841248" y="256032"/>
            <a:ext cx="10506456" cy="1014984"/>
          </a:xfrm>
          <a:prstGeom prst="rect">
            <a:avLst/>
          </a:prstGeom>
        </p:spPr>
        <p:txBody>
          <a:bodyPr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800" b="1" dirty="0">
                <a:solidFill>
                  <a:srgbClr val="0088CE"/>
                </a:solidFill>
                <a:latin typeface="Arial" panose="020B0604020202020204" pitchFamily="34" charset="0"/>
                <a:cs typeface="Arial" panose="020B0604020202020204" pitchFamily="34" charset="0"/>
              </a:rPr>
              <a:t>Modelling inferences</a:t>
            </a:r>
          </a:p>
        </p:txBody>
      </p:sp>
      <p:graphicFrame>
        <p:nvGraphicFramePr>
          <p:cNvPr id="9" name="Content Placeholder 6">
            <a:extLst>
              <a:ext uri="{FF2B5EF4-FFF2-40B4-BE49-F238E27FC236}">
                <a16:creationId xmlns:a16="http://schemas.microsoft.com/office/drawing/2014/main" id="{D08EFDE3-578B-7BB5-BD88-AB771BD7AF4A}"/>
              </a:ext>
            </a:extLst>
          </p:cNvPr>
          <p:cNvGraphicFramePr>
            <a:graphicFrameLocks/>
          </p:cNvGraphicFramePr>
          <p:nvPr>
            <p:extLst>
              <p:ext uri="{D42A27DB-BD31-4B8C-83A1-F6EECF244321}">
                <p14:modId xmlns:p14="http://schemas.microsoft.com/office/powerpoint/2010/main" val="185107221"/>
              </p:ext>
            </p:extLst>
          </p:nvPr>
        </p:nvGraphicFramePr>
        <p:xfrm>
          <a:off x="841248" y="1349322"/>
          <a:ext cx="10515600" cy="489907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02811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9">
            <a:extLst>
              <a:ext uri="{FF2B5EF4-FFF2-40B4-BE49-F238E27FC236}">
                <a16:creationId xmlns:a16="http://schemas.microsoft.com/office/drawing/2014/main" id="{E5C65FFE-BBAA-A11B-7E77-55ECAF1CC0C7}"/>
              </a:ext>
            </a:extLst>
          </p:cNvPr>
          <p:cNvSpPr txBox="1">
            <a:spLocks/>
          </p:cNvSpPr>
          <p:nvPr/>
        </p:nvSpPr>
        <p:spPr>
          <a:xfrm>
            <a:off x="214009" y="633866"/>
            <a:ext cx="10515600" cy="1325563"/>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800" b="1" dirty="0">
                <a:solidFill>
                  <a:srgbClr val="0088CE"/>
                </a:solidFill>
                <a:latin typeface="Arial" panose="020B0604020202020204" pitchFamily="34" charset="0"/>
                <a:cs typeface="Arial" panose="020B0604020202020204" pitchFamily="34" charset="0"/>
              </a:rPr>
              <a:t>Inference sums: additional scaffolds to support students in making inferences</a:t>
            </a:r>
          </a:p>
        </p:txBody>
      </p:sp>
      <p:pic>
        <p:nvPicPr>
          <p:cNvPr id="5" name="Picture 4">
            <a:extLst>
              <a:ext uri="{FF2B5EF4-FFF2-40B4-BE49-F238E27FC236}">
                <a16:creationId xmlns:a16="http://schemas.microsoft.com/office/drawing/2014/main" id="{3C6E6103-06A4-EA95-83CA-E6FEEA7DF433}"/>
              </a:ext>
            </a:extLst>
          </p:cNvPr>
          <p:cNvPicPr>
            <a:picLocks noChangeAspect="1"/>
          </p:cNvPicPr>
          <p:nvPr/>
        </p:nvPicPr>
        <p:blipFill>
          <a:blip r:embed="rId2"/>
          <a:stretch>
            <a:fillRect/>
          </a:stretch>
        </p:blipFill>
        <p:spPr>
          <a:xfrm>
            <a:off x="214009" y="1959430"/>
            <a:ext cx="6057423" cy="3066369"/>
          </a:xfrm>
          <a:prstGeom prst="rect">
            <a:avLst/>
          </a:prstGeom>
          <a:ln>
            <a:noFill/>
          </a:ln>
          <a:effectLst>
            <a:outerShdw blurRad="292100" dist="139700" dir="2700000" algn="tl" rotWithShape="0">
              <a:srgbClr val="333333">
                <a:alpha val="65000"/>
              </a:srgbClr>
            </a:outerShdw>
          </a:effectLst>
        </p:spPr>
      </p:pic>
      <p:pic>
        <p:nvPicPr>
          <p:cNvPr id="3" name="Picture 2">
            <a:extLst>
              <a:ext uri="{FF2B5EF4-FFF2-40B4-BE49-F238E27FC236}">
                <a16:creationId xmlns:a16="http://schemas.microsoft.com/office/drawing/2014/main" id="{568B3023-B6BC-836A-0EC1-01A3B794C822}"/>
              </a:ext>
            </a:extLst>
          </p:cNvPr>
          <p:cNvPicPr>
            <a:picLocks noChangeAspect="1"/>
          </p:cNvPicPr>
          <p:nvPr/>
        </p:nvPicPr>
        <p:blipFill>
          <a:blip r:embed="rId3"/>
          <a:stretch>
            <a:fillRect/>
          </a:stretch>
        </p:blipFill>
        <p:spPr>
          <a:xfrm>
            <a:off x="6430854" y="1854314"/>
            <a:ext cx="5761146" cy="3276600"/>
          </a:xfrm>
          <a:prstGeom prst="rect">
            <a:avLst/>
          </a:prstGeom>
        </p:spPr>
      </p:pic>
      <p:sp>
        <p:nvSpPr>
          <p:cNvPr id="7" name="Callout: Up Arrow 6">
            <a:extLst>
              <a:ext uri="{FF2B5EF4-FFF2-40B4-BE49-F238E27FC236}">
                <a16:creationId xmlns:a16="http://schemas.microsoft.com/office/drawing/2014/main" id="{7907A1BA-ADE8-992D-DDC9-22F5DA3F1C16}"/>
              </a:ext>
            </a:extLst>
          </p:cNvPr>
          <p:cNvSpPr/>
          <p:nvPr/>
        </p:nvSpPr>
        <p:spPr>
          <a:xfrm>
            <a:off x="6436616" y="5049271"/>
            <a:ext cx="1545771" cy="1727086"/>
          </a:xfrm>
          <a:prstGeom prst="upArrowCallout">
            <a:avLst/>
          </a:prstGeom>
          <a:solidFill>
            <a:srgbClr val="FFFF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Arial#"/>
              </a:rPr>
              <a:t>Information stated explicitly in the text</a:t>
            </a:r>
          </a:p>
        </p:txBody>
      </p:sp>
      <p:sp>
        <p:nvSpPr>
          <p:cNvPr id="8" name="Callout: Up Arrow 7">
            <a:extLst>
              <a:ext uri="{FF2B5EF4-FFF2-40B4-BE49-F238E27FC236}">
                <a16:creationId xmlns:a16="http://schemas.microsoft.com/office/drawing/2014/main" id="{DF268445-B80C-D97C-993A-ED52415B28D9}"/>
              </a:ext>
            </a:extLst>
          </p:cNvPr>
          <p:cNvSpPr/>
          <p:nvPr/>
        </p:nvSpPr>
        <p:spPr>
          <a:xfrm>
            <a:off x="8609298" y="5049271"/>
            <a:ext cx="1404257" cy="1727086"/>
          </a:xfrm>
          <a:prstGeom prst="upArrowCallout">
            <a:avLst/>
          </a:prstGeom>
          <a:solidFill>
            <a:schemeClr val="accent5">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Arial#"/>
              </a:rPr>
              <a:t>Background knowledge</a:t>
            </a:r>
          </a:p>
        </p:txBody>
      </p:sp>
      <p:sp>
        <p:nvSpPr>
          <p:cNvPr id="9" name="Callout: Up Arrow 8">
            <a:extLst>
              <a:ext uri="{FF2B5EF4-FFF2-40B4-BE49-F238E27FC236}">
                <a16:creationId xmlns:a16="http://schemas.microsoft.com/office/drawing/2014/main" id="{0E502CB9-81ED-47FF-5158-56C8A466DBDA}"/>
              </a:ext>
            </a:extLst>
          </p:cNvPr>
          <p:cNvSpPr/>
          <p:nvPr/>
        </p:nvSpPr>
        <p:spPr>
          <a:xfrm>
            <a:off x="10711543" y="5130913"/>
            <a:ext cx="1404257" cy="1645443"/>
          </a:xfrm>
          <a:prstGeom prst="upArrowCallout">
            <a:avLst/>
          </a:prstGeom>
          <a:solidFill>
            <a:srgbClr val="FFCCC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Arial" panose="020B0604020202020204" pitchFamily="34" charset="0"/>
                <a:cs typeface="Arial" panose="020B0604020202020204" pitchFamily="34" charset="0"/>
              </a:rPr>
              <a:t>Inferences</a:t>
            </a:r>
          </a:p>
        </p:txBody>
      </p:sp>
    </p:spTree>
    <p:extLst>
      <p:ext uri="{BB962C8B-B14F-4D97-AF65-F5344CB8AC3E}">
        <p14:creationId xmlns:p14="http://schemas.microsoft.com/office/powerpoint/2010/main" val="38200601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7E623A4-FD65-B0FD-0605-71E977F431BD}"/>
              </a:ext>
            </a:extLst>
          </p:cNvPr>
          <p:cNvSpPr txBox="1"/>
          <p:nvPr/>
        </p:nvSpPr>
        <p:spPr>
          <a:xfrm>
            <a:off x="540000" y="900000"/>
            <a:ext cx="10789920" cy="5262979"/>
          </a:xfrm>
          <a:prstGeom prst="rect">
            <a:avLst/>
          </a:prstGeom>
          <a:noFill/>
        </p:spPr>
        <p:txBody>
          <a:bodyPr wrap="square">
            <a:spAutoFit/>
          </a:bodyPr>
          <a:lstStyle/>
          <a:p>
            <a:pPr>
              <a:tabLst>
                <a:tab pos="2865755" algn="ctr"/>
                <a:tab pos="5731510" algn="r"/>
              </a:tabLst>
            </a:pPr>
            <a:r>
              <a:rPr lang="en-GB" b="1" dirty="0">
                <a:solidFill>
                  <a:srgbClr val="0088CE"/>
                </a:solidFill>
                <a:latin typeface="Arial" panose="020B0604020202020204" pitchFamily="34" charset="0"/>
                <a:cs typeface="Arial" panose="020B0604020202020204" pitchFamily="34" charset="0"/>
              </a:rPr>
              <a:t>HIAS English Team</a:t>
            </a:r>
          </a:p>
          <a:p>
            <a:pPr>
              <a:tabLst>
                <a:tab pos="2865755" algn="ctr"/>
                <a:tab pos="5731510" algn="r"/>
              </a:tabLst>
            </a:pPr>
            <a:r>
              <a:rPr lang="en-GB" sz="1200" dirty="0">
                <a:latin typeface="Arial" panose="020B0604020202020204" pitchFamily="34" charset="0"/>
                <a:cs typeface="Arial" panose="020B0604020202020204" pitchFamily="34" charset="0"/>
              </a:rPr>
              <a:t> </a:t>
            </a:r>
          </a:p>
          <a:p>
            <a:pPr>
              <a:tabLst>
                <a:tab pos="2865755" algn="ctr"/>
                <a:tab pos="5731510" algn="r"/>
              </a:tabLst>
            </a:pPr>
            <a:r>
              <a:rPr lang="en-GB" sz="1200" dirty="0">
                <a:latin typeface="Arial" panose="020B0604020202020204" pitchFamily="34" charset="0"/>
                <a:cs typeface="Arial" panose="020B0604020202020204" pitchFamily="34" charset="0"/>
              </a:rPr>
              <a:t>Please contact Joanna Kenyon </a:t>
            </a:r>
            <a:r>
              <a:rPr lang="en-GB" sz="1200" dirty="0">
                <a:latin typeface="Arial" panose="020B0604020202020204" pitchFamily="34" charset="0"/>
                <a:cs typeface="Arial" panose="020B0604020202020204" pitchFamily="34" charset="0"/>
                <a:hlinkClick r:id="rId2"/>
              </a:rPr>
              <a:t>Joanna.Kenyon@hants.gov.uk</a:t>
            </a:r>
            <a:r>
              <a:rPr lang="en-GB" sz="1200" dirty="0">
                <a:latin typeface="Arial" panose="020B0604020202020204" pitchFamily="34" charset="0"/>
                <a:cs typeface="Arial" panose="020B0604020202020204" pitchFamily="34" charset="0"/>
              </a:rPr>
              <a:t> for support with secondary reading, whole school literacy and English. </a:t>
            </a:r>
          </a:p>
          <a:p>
            <a:pPr>
              <a:tabLst>
                <a:tab pos="2865755" algn="ctr"/>
                <a:tab pos="5731510" algn="r"/>
              </a:tabLst>
            </a:pPr>
            <a:r>
              <a:rPr lang="en-GB" sz="1200" dirty="0">
                <a:latin typeface="Arial" panose="020B0604020202020204" pitchFamily="34" charset="0"/>
                <a:cs typeface="Arial" panose="020B0604020202020204" pitchFamily="34" charset="0"/>
              </a:rPr>
              <a:t> </a:t>
            </a:r>
          </a:p>
          <a:p>
            <a:pPr>
              <a:tabLst>
                <a:tab pos="2865755" algn="ctr"/>
                <a:tab pos="5731510" algn="r"/>
              </a:tabLst>
            </a:pPr>
            <a:r>
              <a:rPr lang="en-GB" sz="1200" dirty="0">
                <a:latin typeface="Arial" panose="020B0604020202020204" pitchFamily="34" charset="0"/>
                <a:cs typeface="Arial" panose="020B0604020202020204" pitchFamily="34" charset="0"/>
              </a:rPr>
              <a:t>For further details on the full range of services available please contact us using the following email: </a:t>
            </a:r>
            <a:r>
              <a:rPr lang="en-GB" sz="1200" dirty="0">
                <a:latin typeface="Arial" panose="020B0604020202020204" pitchFamily="34" charset="0"/>
                <a:cs typeface="Arial" panose="020B0604020202020204" pitchFamily="34" charset="0"/>
                <a:hlinkClick r:id="rId3"/>
              </a:rPr>
              <a:t>htlcdev@hants.gov.uk</a:t>
            </a:r>
            <a:r>
              <a:rPr lang="en-GB" sz="1200" dirty="0">
                <a:latin typeface="Arial" panose="020B0604020202020204" pitchFamily="34" charset="0"/>
                <a:cs typeface="Arial" panose="020B0604020202020204" pitchFamily="34" charset="0"/>
              </a:rPr>
              <a:t> </a:t>
            </a:r>
          </a:p>
          <a:p>
            <a:pPr>
              <a:tabLst>
                <a:tab pos="2865755" algn="ctr"/>
                <a:tab pos="5731510" algn="r"/>
              </a:tabLst>
            </a:pPr>
            <a:r>
              <a:rPr lang="en-GB" sz="1200" dirty="0">
                <a:latin typeface="Arial" panose="020B0604020202020204" pitchFamily="34" charset="0"/>
                <a:cs typeface="Arial" panose="020B0604020202020204" pitchFamily="34" charset="0"/>
              </a:rPr>
              <a:t> </a:t>
            </a:r>
          </a:p>
          <a:p>
            <a:pPr>
              <a:tabLst>
                <a:tab pos="2865755" algn="ctr"/>
                <a:tab pos="5731510" algn="r"/>
              </a:tabLst>
            </a:pPr>
            <a:r>
              <a:rPr lang="en-GB" b="1" dirty="0">
                <a:solidFill>
                  <a:srgbClr val="0088CE"/>
                </a:solidFill>
                <a:latin typeface="Arial" panose="020B0604020202020204" pitchFamily="34" charset="0"/>
                <a:cs typeface="Arial" panose="020B0604020202020204" pitchFamily="34" charset="0"/>
              </a:rPr>
              <a:t>Upcoming Courses</a:t>
            </a:r>
          </a:p>
          <a:p>
            <a:pPr>
              <a:tabLst>
                <a:tab pos="2865755" algn="ctr"/>
                <a:tab pos="5731510" algn="r"/>
              </a:tabLst>
            </a:pPr>
            <a:r>
              <a:rPr lang="en-GB" sz="1200" dirty="0">
                <a:latin typeface="Arial" panose="020B0604020202020204" pitchFamily="34" charset="0"/>
                <a:cs typeface="Arial" panose="020B0604020202020204" pitchFamily="34" charset="0"/>
              </a:rPr>
              <a:t> </a:t>
            </a:r>
          </a:p>
          <a:p>
            <a:pPr>
              <a:tabLst>
                <a:tab pos="2865755" algn="ctr"/>
                <a:tab pos="5731510" algn="r"/>
              </a:tabLst>
            </a:pPr>
            <a:r>
              <a:rPr lang="en-GB" sz="1200" dirty="0">
                <a:latin typeface="Arial" panose="020B0604020202020204" pitchFamily="34" charset="0"/>
                <a:cs typeface="Arial" panose="020B0604020202020204" pitchFamily="34" charset="0"/>
              </a:rPr>
              <a:t>Keep up-to-date with our learning opportunities for each subject through our Upcoming Course pages linked below. To browse the full catalogue of learning offers, visit our new Learning Zone. Full details of how to access the site to make a booking are provided </a:t>
            </a:r>
            <a:r>
              <a:rPr lang="en-GB" sz="1200" dirty="0">
                <a:latin typeface="Arial" panose="020B0604020202020204" pitchFamily="34" charset="0"/>
                <a:cs typeface="Arial" panose="020B0604020202020204" pitchFamily="34" charset="0"/>
                <a:hlinkClick r:id="rId4"/>
              </a:rPr>
              <a:t>here</a:t>
            </a:r>
            <a:r>
              <a:rPr lang="en-GB" sz="1200" dirty="0">
                <a:latin typeface="Arial" panose="020B0604020202020204" pitchFamily="34" charset="0"/>
                <a:cs typeface="Arial" panose="020B0604020202020204" pitchFamily="34" charset="0"/>
              </a:rPr>
              <a:t>.</a:t>
            </a:r>
          </a:p>
          <a:p>
            <a:pPr>
              <a:tabLst>
                <a:tab pos="2865755" algn="ctr"/>
                <a:tab pos="5731510" algn="r"/>
              </a:tabLst>
            </a:pPr>
            <a:r>
              <a:rPr lang="en-GB" sz="1200" dirty="0">
                <a:latin typeface="Arial" panose="020B0604020202020204" pitchFamily="34" charset="0"/>
                <a:cs typeface="Arial" panose="020B0604020202020204" pitchFamily="34" charset="0"/>
              </a:rPr>
              <a:t> </a:t>
            </a:r>
          </a:p>
          <a:p>
            <a:pPr marL="182563" lvl="0" indent="-182563">
              <a:buFont typeface="Symbol" panose="05050102010706020507" pitchFamily="18" charset="2"/>
              <a:buChar char=""/>
              <a:tabLst>
                <a:tab pos="2865755" algn="ctr"/>
                <a:tab pos="5731510" algn="r"/>
              </a:tabLst>
            </a:pPr>
            <a:r>
              <a:rPr lang="en-GB" sz="1200" dirty="0">
                <a:latin typeface="Arial" panose="020B0604020202020204" pitchFamily="34" charset="0"/>
                <a:cs typeface="Arial" panose="020B0604020202020204" pitchFamily="34" charset="0"/>
                <a:hlinkClick r:id="rId5"/>
              </a:rPr>
              <a:t>English</a:t>
            </a:r>
            <a:endParaRPr lang="en-GB" sz="1200" dirty="0">
              <a:latin typeface="Arial" panose="020B0604020202020204" pitchFamily="34" charset="0"/>
              <a:cs typeface="Arial" panose="020B0604020202020204" pitchFamily="34" charset="0"/>
            </a:endParaRPr>
          </a:p>
          <a:p>
            <a:pPr marL="182563" lvl="0" indent="-182563">
              <a:buFont typeface="Symbol" panose="05050102010706020507" pitchFamily="18" charset="2"/>
              <a:buChar char=""/>
              <a:tabLst>
                <a:tab pos="2865755" algn="ctr"/>
                <a:tab pos="5731510" algn="r"/>
              </a:tabLst>
            </a:pPr>
            <a:r>
              <a:rPr lang="en-GB" sz="1200" dirty="0">
                <a:latin typeface="Arial" panose="020B0604020202020204" pitchFamily="34" charset="0"/>
                <a:cs typeface="Arial" panose="020B0604020202020204" pitchFamily="34" charset="0"/>
                <a:hlinkClick r:id="rId6"/>
              </a:rPr>
              <a:t>Maths</a:t>
            </a:r>
            <a:endParaRPr lang="en-GB" sz="1200" dirty="0">
              <a:latin typeface="Arial" panose="020B0604020202020204" pitchFamily="34" charset="0"/>
              <a:cs typeface="Arial" panose="020B0604020202020204" pitchFamily="34" charset="0"/>
            </a:endParaRPr>
          </a:p>
          <a:p>
            <a:pPr marL="182563" lvl="0" indent="-182563">
              <a:buFont typeface="Symbol" panose="05050102010706020507" pitchFamily="18" charset="2"/>
              <a:buChar char=""/>
              <a:tabLst>
                <a:tab pos="2865755" algn="ctr"/>
                <a:tab pos="5731510" algn="r"/>
              </a:tabLst>
            </a:pPr>
            <a:r>
              <a:rPr lang="en-GB" sz="1200" dirty="0">
                <a:latin typeface="Arial" panose="020B0604020202020204" pitchFamily="34" charset="0"/>
                <a:cs typeface="Arial" panose="020B0604020202020204" pitchFamily="34" charset="0"/>
                <a:hlinkClick r:id="rId7"/>
              </a:rPr>
              <a:t>Science</a:t>
            </a:r>
            <a:endParaRPr lang="en-GB" sz="1200" dirty="0">
              <a:latin typeface="Arial" panose="020B0604020202020204" pitchFamily="34" charset="0"/>
              <a:cs typeface="Arial" panose="020B0604020202020204" pitchFamily="34" charset="0"/>
            </a:endParaRPr>
          </a:p>
          <a:p>
            <a:pPr marL="182563" lvl="0" indent="-182563">
              <a:buFont typeface="Symbol" panose="05050102010706020507" pitchFamily="18" charset="2"/>
              <a:buChar char=""/>
              <a:tabLst>
                <a:tab pos="2865755" algn="ctr"/>
                <a:tab pos="5731510" algn="r"/>
              </a:tabLst>
            </a:pPr>
            <a:r>
              <a:rPr lang="en-GB" sz="1200" dirty="0">
                <a:latin typeface="Arial" panose="020B0604020202020204" pitchFamily="34" charset="0"/>
                <a:cs typeface="Arial" panose="020B0604020202020204" pitchFamily="34" charset="0"/>
                <a:hlinkClick r:id="rId8"/>
              </a:rPr>
              <a:t>Geography</a:t>
            </a:r>
            <a:endParaRPr lang="en-GB" sz="1200" dirty="0">
              <a:latin typeface="Arial" panose="020B0604020202020204" pitchFamily="34" charset="0"/>
              <a:cs typeface="Arial" panose="020B0604020202020204" pitchFamily="34" charset="0"/>
            </a:endParaRPr>
          </a:p>
          <a:p>
            <a:pPr marL="182563" lvl="0" indent="-182563">
              <a:buFont typeface="Symbol" panose="05050102010706020507" pitchFamily="18" charset="2"/>
              <a:buChar char=""/>
              <a:tabLst>
                <a:tab pos="2865755" algn="ctr"/>
                <a:tab pos="5731510" algn="r"/>
              </a:tabLst>
            </a:pPr>
            <a:r>
              <a:rPr lang="en-GB" sz="1200" dirty="0">
                <a:latin typeface="Arial" panose="020B0604020202020204" pitchFamily="34" charset="0"/>
                <a:cs typeface="Arial" panose="020B0604020202020204" pitchFamily="34" charset="0"/>
                <a:hlinkClick r:id="rId9"/>
              </a:rPr>
              <a:t>RE</a:t>
            </a:r>
            <a:endParaRPr lang="en-GB" sz="1200" dirty="0">
              <a:latin typeface="Arial" panose="020B0604020202020204" pitchFamily="34" charset="0"/>
              <a:cs typeface="Arial" panose="020B0604020202020204" pitchFamily="34" charset="0"/>
            </a:endParaRPr>
          </a:p>
          <a:p>
            <a:pPr marL="182563" lvl="0" indent="-182563">
              <a:buFont typeface="Symbol" panose="05050102010706020507" pitchFamily="18" charset="2"/>
              <a:buChar char=""/>
              <a:tabLst>
                <a:tab pos="2865755" algn="ctr"/>
                <a:tab pos="5731510" algn="r"/>
              </a:tabLst>
            </a:pPr>
            <a:r>
              <a:rPr lang="en-GB" sz="1200" dirty="0">
                <a:latin typeface="Arial" panose="020B0604020202020204" pitchFamily="34" charset="0"/>
                <a:cs typeface="Arial" panose="020B0604020202020204" pitchFamily="34" charset="0"/>
                <a:hlinkClick r:id="rId10"/>
              </a:rPr>
              <a:t>History</a:t>
            </a:r>
            <a:endParaRPr lang="en-GB" sz="1200" dirty="0">
              <a:latin typeface="Arial" panose="020B0604020202020204" pitchFamily="34" charset="0"/>
              <a:cs typeface="Arial" panose="020B0604020202020204" pitchFamily="34" charset="0"/>
            </a:endParaRPr>
          </a:p>
          <a:p>
            <a:pPr marL="182563" lvl="0" indent="-182563">
              <a:buFont typeface="Symbol" panose="05050102010706020507" pitchFamily="18" charset="2"/>
              <a:buChar char=""/>
              <a:tabLst>
                <a:tab pos="2865755" algn="ctr"/>
                <a:tab pos="5731510" algn="r"/>
              </a:tabLst>
            </a:pPr>
            <a:r>
              <a:rPr lang="en-GB" sz="1200" dirty="0">
                <a:latin typeface="Arial" panose="020B0604020202020204" pitchFamily="34" charset="0"/>
                <a:cs typeface="Arial" panose="020B0604020202020204" pitchFamily="34" charset="0"/>
                <a:hlinkClick r:id="rId11"/>
              </a:rPr>
              <a:t>Leadership</a:t>
            </a:r>
            <a:endParaRPr lang="en-GB" sz="1200" dirty="0">
              <a:latin typeface="Arial" panose="020B0604020202020204" pitchFamily="34" charset="0"/>
              <a:cs typeface="Arial" panose="020B0604020202020204" pitchFamily="34" charset="0"/>
            </a:endParaRPr>
          </a:p>
          <a:p>
            <a:pPr marL="182563" lvl="0" indent="-182563">
              <a:buFont typeface="Symbol" panose="05050102010706020507" pitchFamily="18" charset="2"/>
              <a:buChar char=""/>
              <a:tabLst>
                <a:tab pos="2865755" algn="ctr"/>
                <a:tab pos="5731510" algn="r"/>
              </a:tabLst>
            </a:pPr>
            <a:r>
              <a:rPr lang="en-GB" sz="1200" dirty="0">
                <a:latin typeface="Arial" panose="020B0604020202020204" pitchFamily="34" charset="0"/>
                <a:cs typeface="Arial" panose="020B0604020202020204" pitchFamily="34" charset="0"/>
                <a:hlinkClick r:id="rId12"/>
              </a:rPr>
              <a:t>Computing</a:t>
            </a:r>
            <a:endParaRPr lang="en-GB" sz="1200" dirty="0">
              <a:latin typeface="Arial" panose="020B0604020202020204" pitchFamily="34" charset="0"/>
              <a:cs typeface="Arial" panose="020B0604020202020204" pitchFamily="34" charset="0"/>
            </a:endParaRPr>
          </a:p>
          <a:p>
            <a:pPr marL="182563" lvl="0" indent="-182563">
              <a:buFont typeface="Symbol" panose="05050102010706020507" pitchFamily="18" charset="2"/>
              <a:buChar char=""/>
              <a:tabLst>
                <a:tab pos="2865755" algn="ctr"/>
                <a:tab pos="5731510" algn="r"/>
              </a:tabLst>
            </a:pPr>
            <a:r>
              <a:rPr lang="en-GB" sz="1200" dirty="0">
                <a:latin typeface="Arial" panose="020B0604020202020204" pitchFamily="34" charset="0"/>
                <a:cs typeface="Arial" panose="020B0604020202020204" pitchFamily="34" charset="0"/>
                <a:hlinkClick r:id="rId13"/>
              </a:rPr>
              <a:t>Art</a:t>
            </a:r>
            <a:endParaRPr lang="en-GB" sz="1200" dirty="0">
              <a:latin typeface="Arial" panose="020B0604020202020204" pitchFamily="34" charset="0"/>
              <a:cs typeface="Arial" panose="020B0604020202020204" pitchFamily="34" charset="0"/>
            </a:endParaRPr>
          </a:p>
          <a:p>
            <a:pPr marL="182563" lvl="0" indent="-182563">
              <a:buFont typeface="Symbol" panose="05050102010706020507" pitchFamily="18" charset="2"/>
              <a:buChar char=""/>
              <a:tabLst>
                <a:tab pos="2865755" algn="ctr"/>
                <a:tab pos="5731510" algn="r"/>
              </a:tabLst>
            </a:pPr>
            <a:r>
              <a:rPr lang="en-GB" sz="1200" dirty="0">
                <a:latin typeface="Arial" panose="020B0604020202020204" pitchFamily="34" charset="0"/>
                <a:cs typeface="Arial" panose="020B0604020202020204" pitchFamily="34" charset="0"/>
                <a:hlinkClick r:id="rId14"/>
              </a:rPr>
              <a:t>D&amp;T</a:t>
            </a:r>
            <a:endParaRPr lang="en-GB" sz="1200" dirty="0">
              <a:latin typeface="Arial" panose="020B0604020202020204" pitchFamily="34" charset="0"/>
              <a:cs typeface="Arial" panose="020B0604020202020204" pitchFamily="34" charset="0"/>
            </a:endParaRPr>
          </a:p>
          <a:p>
            <a:pPr marL="182563" lvl="0" indent="-182563">
              <a:buFont typeface="Symbol" panose="05050102010706020507" pitchFamily="18" charset="2"/>
              <a:buChar char=""/>
              <a:tabLst>
                <a:tab pos="2865755" algn="ctr"/>
                <a:tab pos="5731510" algn="r"/>
              </a:tabLst>
            </a:pPr>
            <a:r>
              <a:rPr lang="en-GB" sz="1200" dirty="0">
                <a:latin typeface="Arial" panose="020B0604020202020204" pitchFamily="34" charset="0"/>
                <a:cs typeface="Arial" panose="020B0604020202020204" pitchFamily="34" charset="0"/>
                <a:hlinkClick r:id="rId15"/>
              </a:rPr>
              <a:t>Assessment</a:t>
            </a:r>
            <a:endParaRPr lang="en-GB" sz="1200" dirty="0">
              <a:latin typeface="Arial" panose="020B0604020202020204" pitchFamily="34" charset="0"/>
              <a:cs typeface="Arial" panose="020B0604020202020204" pitchFamily="34" charset="0"/>
            </a:endParaRPr>
          </a:p>
          <a:p>
            <a:pPr marL="182563" lvl="0" indent="-182563">
              <a:buFont typeface="Symbol" panose="05050102010706020507" pitchFamily="18" charset="2"/>
              <a:buChar char=""/>
              <a:tabLst>
                <a:tab pos="2865755" algn="ctr"/>
                <a:tab pos="5731510" algn="r"/>
              </a:tabLst>
            </a:pPr>
            <a:r>
              <a:rPr lang="en-GB" sz="1200" dirty="0">
                <a:latin typeface="Arial" panose="020B0604020202020204" pitchFamily="34" charset="0"/>
                <a:cs typeface="Arial" panose="020B0604020202020204" pitchFamily="34" charset="0"/>
                <a:hlinkClick r:id="rId16"/>
              </a:rPr>
              <a:t>Support Staff</a:t>
            </a:r>
            <a:endParaRPr lang="en-GB" sz="1200" dirty="0">
              <a:latin typeface="Arial" panose="020B0604020202020204" pitchFamily="34" charset="0"/>
              <a:cs typeface="Arial" panose="020B0604020202020204" pitchFamily="34" charset="0"/>
            </a:endParaRPr>
          </a:p>
          <a:p>
            <a:pPr marL="182563" lvl="0" indent="-182563">
              <a:buFont typeface="Symbol" panose="05050102010706020507" pitchFamily="18" charset="2"/>
              <a:buChar char=""/>
              <a:tabLst>
                <a:tab pos="2865755" algn="ctr"/>
                <a:tab pos="5731510" algn="r"/>
              </a:tabLst>
            </a:pPr>
            <a:r>
              <a:rPr lang="en-GB" sz="1200" dirty="0">
                <a:latin typeface="Arial" panose="020B0604020202020204" pitchFamily="34" charset="0"/>
                <a:cs typeface="Arial" panose="020B0604020202020204" pitchFamily="34" charset="0"/>
                <a:hlinkClick r:id="rId17"/>
              </a:rPr>
              <a:t>SEN</a:t>
            </a:r>
            <a:endParaRPr lang="en-GB" sz="1200" dirty="0">
              <a:latin typeface="Arial" panose="020B0604020202020204" pitchFamily="34" charset="0"/>
              <a:cs typeface="Arial" panose="020B0604020202020204" pitchFamily="34" charset="0"/>
            </a:endParaRPr>
          </a:p>
          <a:p>
            <a:pPr marL="182563" lvl="0" indent="-182563">
              <a:buFont typeface="Symbol" panose="05050102010706020507" pitchFamily="18" charset="2"/>
              <a:buChar char=""/>
              <a:tabLst>
                <a:tab pos="2865755" algn="ctr"/>
                <a:tab pos="5731510" algn="r"/>
              </a:tabLst>
            </a:pPr>
            <a:r>
              <a:rPr lang="en-GB" sz="1200" dirty="0">
                <a:latin typeface="Arial" panose="020B0604020202020204" pitchFamily="34" charset="0"/>
                <a:cs typeface="Arial" panose="020B0604020202020204" pitchFamily="34" charset="0"/>
                <a:hlinkClick r:id="rId18"/>
              </a:rPr>
              <a:t>TED</a:t>
            </a:r>
            <a:endParaRPr lang="en-GB" sz="1200" dirty="0">
              <a:latin typeface="Arial" panose="020B0604020202020204" pitchFamily="34" charset="0"/>
              <a:cs typeface="Arial" panose="020B0604020202020204" pitchFamily="34" charset="0"/>
            </a:endParaRPr>
          </a:p>
          <a:p>
            <a:pPr marL="182563" lvl="0" indent="-182563">
              <a:buFont typeface="Symbol" panose="05050102010706020507" pitchFamily="18" charset="2"/>
              <a:buChar char=""/>
              <a:tabLst>
                <a:tab pos="2865755" algn="ctr"/>
                <a:tab pos="5731510" algn="r"/>
              </a:tabLst>
            </a:pPr>
            <a:r>
              <a:rPr lang="en-GB" sz="1200" dirty="0">
                <a:latin typeface="Arial" panose="020B0604020202020204" pitchFamily="34" charset="0"/>
                <a:cs typeface="Arial" panose="020B0604020202020204" pitchFamily="34" charset="0"/>
                <a:hlinkClick r:id="rId19"/>
              </a:rPr>
              <a:t>MFL</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44696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E3FCF5F-FF63-E57C-3189-BACAAF75DD8D}"/>
              </a:ext>
            </a:extLst>
          </p:cNvPr>
          <p:cNvSpPr txBox="1"/>
          <p:nvPr/>
        </p:nvSpPr>
        <p:spPr>
          <a:xfrm>
            <a:off x="540000" y="900000"/>
            <a:ext cx="10779760" cy="3508653"/>
          </a:xfrm>
          <a:prstGeom prst="rect">
            <a:avLst/>
          </a:prstGeom>
          <a:noFill/>
        </p:spPr>
        <p:txBody>
          <a:bodyPr wrap="square">
            <a:spAutoFit/>
          </a:bodyPr>
          <a:lstStyle/>
          <a:p>
            <a:pPr>
              <a:tabLst>
                <a:tab pos="2865755" algn="ctr"/>
                <a:tab pos="5731510" algn="r"/>
              </a:tabLst>
            </a:pPr>
            <a:r>
              <a:rPr lang="en-GB" b="1" dirty="0">
                <a:solidFill>
                  <a:srgbClr val="0088CE"/>
                </a:solidFill>
                <a:effectLst/>
                <a:latin typeface="Arial" panose="020B0604020202020204" pitchFamily="34" charset="0"/>
                <a:ea typeface="Calibri" panose="020F0502020204030204" pitchFamily="34" charset="0"/>
                <a:cs typeface="Arial" panose="020B0604020202020204" pitchFamily="34" charset="0"/>
              </a:rPr>
              <a:t>Terms and conditions</a:t>
            </a:r>
            <a:endParaRPr lang="en-GB" b="1" dirty="0">
              <a:effectLst/>
              <a:latin typeface="Arial" panose="020B0604020202020204" pitchFamily="34" charset="0"/>
              <a:ea typeface="Calibri" panose="020F0502020204030204" pitchFamily="34" charset="0"/>
              <a:cs typeface="Arial" panose="020B0604020202020204" pitchFamily="34" charset="0"/>
            </a:endParaRPr>
          </a:p>
          <a:p>
            <a:pPr>
              <a:tabLst>
                <a:tab pos="2865755" algn="ctr"/>
                <a:tab pos="5731510" algn="r"/>
              </a:tabLst>
            </a:pPr>
            <a:r>
              <a:rPr lang="en-GB" sz="1200" dirty="0">
                <a:effectLst/>
                <a:latin typeface="Arial" panose="020B0604020202020204" pitchFamily="34" charset="0"/>
                <a:ea typeface="Calibri" panose="020F0502020204030204" pitchFamily="34" charset="0"/>
                <a:cs typeface="Arial" panose="020B0604020202020204" pitchFamily="34" charset="0"/>
              </a:rPr>
              <a:t> </a:t>
            </a:r>
          </a:p>
          <a:p>
            <a:pPr>
              <a:tabLst>
                <a:tab pos="2865755" algn="ctr"/>
                <a:tab pos="5731510" algn="r"/>
              </a:tabLst>
            </a:pPr>
            <a:r>
              <a:rPr lang="en-GB" sz="1200" b="1" dirty="0">
                <a:solidFill>
                  <a:srgbClr val="0088CE"/>
                </a:solidFill>
                <a:effectLst/>
                <a:latin typeface="Arial" panose="020B0604020202020204" pitchFamily="34" charset="0"/>
                <a:ea typeface="Calibri" panose="020F0502020204030204" pitchFamily="34" charset="0"/>
                <a:cs typeface="Arial" panose="020B0604020202020204" pitchFamily="34" charset="0"/>
              </a:rPr>
              <a:t>Terms of </a:t>
            </a:r>
            <a:r>
              <a:rPr lang="en-GB" sz="1200" b="1" dirty="0">
                <a:solidFill>
                  <a:srgbClr val="0088CE"/>
                </a:solidFill>
                <a:latin typeface="Arial" panose="020B0604020202020204" pitchFamily="34" charset="0"/>
                <a:ea typeface="Calibri" panose="020F0502020204030204" pitchFamily="34" charset="0"/>
                <a:cs typeface="Arial" panose="020B0604020202020204" pitchFamily="34" charset="0"/>
              </a:rPr>
              <a:t>use</a:t>
            </a:r>
            <a:endParaRPr lang="en-GB" sz="1200" b="1" dirty="0">
              <a:solidFill>
                <a:srgbClr val="0088CE"/>
              </a:solidFill>
              <a:effectLst/>
              <a:latin typeface="Arial" panose="020B0604020202020204" pitchFamily="34" charset="0"/>
              <a:ea typeface="Calibri" panose="020F0502020204030204" pitchFamily="34" charset="0"/>
              <a:cs typeface="Arial" panose="020B0604020202020204" pitchFamily="34" charset="0"/>
            </a:endParaRPr>
          </a:p>
          <a:p>
            <a:pPr>
              <a:tabLst>
                <a:tab pos="2865755" algn="ctr"/>
                <a:tab pos="5731510" algn="r"/>
              </a:tabLst>
            </a:pPr>
            <a:r>
              <a:rPr lang="en-GB" sz="1200" dirty="0">
                <a:effectLst/>
                <a:latin typeface="Arial" panose="020B0604020202020204" pitchFamily="34" charset="0"/>
                <a:ea typeface="Calibri" panose="020F0502020204030204" pitchFamily="34" charset="0"/>
                <a:cs typeface="Arial" panose="020B0604020202020204" pitchFamily="34" charset="0"/>
              </a:rPr>
              <a:t>This file is for personal or classroom use only. By using it, you agree that you will not copy or reproduce this file except for your own personal, non-commercial use. HIAS have the right to modify the terms of this agreement at any time; the modification will be effective immediately and shall replace all prior agreements. </a:t>
            </a:r>
          </a:p>
          <a:p>
            <a:pPr>
              <a:tabLst>
                <a:tab pos="2865755" algn="ctr"/>
                <a:tab pos="5731510" algn="r"/>
              </a:tabLst>
            </a:pPr>
            <a:r>
              <a:rPr lang="en-GB" sz="1200" dirty="0">
                <a:effectLst/>
                <a:latin typeface="Arial" panose="020B0604020202020204" pitchFamily="34" charset="0"/>
                <a:ea typeface="Calibri" panose="020F0502020204030204" pitchFamily="34" charset="0"/>
                <a:cs typeface="Arial" panose="020B0604020202020204" pitchFamily="34" charset="0"/>
              </a:rPr>
              <a:t> </a:t>
            </a:r>
          </a:p>
          <a:p>
            <a:pPr>
              <a:tabLst>
                <a:tab pos="2865755" algn="ctr"/>
                <a:tab pos="5731510" algn="r"/>
              </a:tabLst>
            </a:pPr>
            <a:r>
              <a:rPr lang="en-GB" sz="1200" b="1" dirty="0">
                <a:solidFill>
                  <a:srgbClr val="0088CE"/>
                </a:solidFill>
                <a:effectLst/>
                <a:latin typeface="Arial" panose="020B0604020202020204" pitchFamily="34" charset="0"/>
                <a:ea typeface="Calibri" panose="020F0502020204030204" pitchFamily="34" charset="0"/>
                <a:cs typeface="Arial" panose="020B0604020202020204" pitchFamily="34" charset="0"/>
              </a:rPr>
              <a:t>You are welcome to:</a:t>
            </a:r>
            <a:endParaRPr lang="en-GB" sz="1200" dirty="0">
              <a:solidFill>
                <a:srgbClr val="0088CE"/>
              </a:solidFill>
              <a:effectLst/>
              <a:latin typeface="Arial" panose="020B0604020202020204" pitchFamily="34" charset="0"/>
              <a:ea typeface="Calibri" panose="020F0502020204030204" pitchFamily="34" charset="0"/>
              <a:cs typeface="Arial" panose="020B0604020202020204" pitchFamily="34" charset="0"/>
            </a:endParaRPr>
          </a:p>
          <a:p>
            <a:pPr marL="182563" lvl="0" indent="-182563" fontAlgn="base" hangingPunct="0">
              <a:buFont typeface="Arial" panose="020B0604020202020204" pitchFamily="34" charset="0"/>
              <a:buChar char="•"/>
              <a:tabLst>
                <a:tab pos="2865755" algn="ctr"/>
                <a:tab pos="5731510" algn="r"/>
              </a:tabLst>
            </a:pPr>
            <a:r>
              <a:rPr lang="en-GB" sz="1200" dirty="0">
                <a:effectLst/>
                <a:latin typeface="Arial" panose="020B0604020202020204" pitchFamily="34" charset="0"/>
                <a:ea typeface="Calibri" panose="020F0502020204030204" pitchFamily="34" charset="0"/>
                <a:cs typeface="Arial" panose="020B0604020202020204" pitchFamily="34" charset="0"/>
              </a:rPr>
              <a:t>download this resource</a:t>
            </a:r>
          </a:p>
          <a:p>
            <a:pPr marL="182563" lvl="0" indent="-182563" fontAlgn="base" hangingPunct="0">
              <a:buFont typeface="Arial" panose="020B0604020202020204" pitchFamily="34" charset="0"/>
              <a:buChar char="•"/>
              <a:tabLst>
                <a:tab pos="2865755" algn="ctr"/>
                <a:tab pos="5731510" algn="r"/>
              </a:tabLst>
            </a:pPr>
            <a:r>
              <a:rPr lang="en-GB" sz="1200" dirty="0">
                <a:effectLst/>
                <a:latin typeface="Arial" panose="020B0604020202020204" pitchFamily="34" charset="0"/>
                <a:ea typeface="Calibri" panose="020F0502020204030204" pitchFamily="34" charset="0"/>
                <a:cs typeface="Arial" panose="020B0604020202020204" pitchFamily="34" charset="0"/>
              </a:rPr>
              <a:t>save this resource on your computer</a:t>
            </a:r>
          </a:p>
          <a:p>
            <a:pPr marL="182563" lvl="0" indent="-182563" fontAlgn="base" hangingPunct="0">
              <a:buFont typeface="Arial" panose="020B0604020202020204" pitchFamily="34" charset="0"/>
              <a:buChar char="•"/>
              <a:tabLst>
                <a:tab pos="2865755" algn="ctr"/>
                <a:tab pos="5731510" algn="r"/>
              </a:tabLst>
            </a:pPr>
            <a:r>
              <a:rPr lang="en-GB" sz="1200" dirty="0">
                <a:effectLst/>
                <a:latin typeface="Arial" panose="020B0604020202020204" pitchFamily="34" charset="0"/>
                <a:ea typeface="Calibri" panose="020F0502020204030204" pitchFamily="34" charset="0"/>
                <a:cs typeface="Arial" panose="020B0604020202020204" pitchFamily="34" charset="0"/>
              </a:rPr>
              <a:t>print as many copies as you would like to use in your school</a:t>
            </a:r>
          </a:p>
          <a:p>
            <a:pPr marL="182563" lvl="0" indent="-182563" fontAlgn="base" hangingPunct="0">
              <a:buFont typeface="Arial" panose="020B0604020202020204" pitchFamily="34" charset="0"/>
              <a:buChar char="•"/>
              <a:tabLst>
                <a:tab pos="2865755" algn="ctr"/>
                <a:tab pos="5731510" algn="r"/>
              </a:tabLst>
            </a:pPr>
            <a:r>
              <a:rPr lang="en-GB" sz="1200" dirty="0">
                <a:effectLst/>
                <a:latin typeface="Arial" panose="020B0604020202020204" pitchFamily="34" charset="0"/>
                <a:ea typeface="Calibri" panose="020F0502020204030204" pitchFamily="34" charset="0"/>
                <a:cs typeface="Arial" panose="020B0604020202020204" pitchFamily="34" charset="0"/>
              </a:rPr>
              <a:t>amend this electronic resource so long as you acknowledge its source and do not share as your own work.</a:t>
            </a:r>
          </a:p>
          <a:p>
            <a:pPr>
              <a:tabLst>
                <a:tab pos="2865755" algn="ctr"/>
                <a:tab pos="5731510" algn="r"/>
              </a:tabLst>
            </a:pPr>
            <a:r>
              <a:rPr lang="en-GB" sz="1200" dirty="0">
                <a:effectLst/>
                <a:latin typeface="Arial" panose="020B0604020202020204" pitchFamily="34" charset="0"/>
                <a:ea typeface="Calibri" panose="020F0502020204030204" pitchFamily="34" charset="0"/>
                <a:cs typeface="Arial" panose="020B0604020202020204" pitchFamily="34" charset="0"/>
              </a:rPr>
              <a:t> </a:t>
            </a:r>
          </a:p>
          <a:p>
            <a:pPr>
              <a:tabLst>
                <a:tab pos="2865755" algn="ctr"/>
                <a:tab pos="5731510" algn="r"/>
              </a:tabLst>
            </a:pPr>
            <a:r>
              <a:rPr lang="en-GB" sz="1200" b="1" dirty="0">
                <a:solidFill>
                  <a:srgbClr val="0088CE"/>
                </a:solidFill>
                <a:effectLst/>
                <a:latin typeface="Arial" panose="020B0604020202020204" pitchFamily="34" charset="0"/>
                <a:ea typeface="Calibri" panose="020F0502020204030204" pitchFamily="34" charset="0"/>
                <a:cs typeface="Arial" panose="020B0604020202020204" pitchFamily="34" charset="0"/>
              </a:rPr>
              <a:t>You may not:</a:t>
            </a:r>
            <a:endParaRPr lang="en-GB" sz="1200" dirty="0">
              <a:solidFill>
                <a:srgbClr val="0088CE"/>
              </a:solidFill>
              <a:effectLst/>
              <a:latin typeface="Arial" panose="020B0604020202020204" pitchFamily="34" charset="0"/>
              <a:ea typeface="Calibri" panose="020F0502020204030204" pitchFamily="34" charset="0"/>
              <a:cs typeface="Arial" panose="020B0604020202020204" pitchFamily="34" charset="0"/>
            </a:endParaRPr>
          </a:p>
          <a:p>
            <a:pPr marL="182563" lvl="0" indent="-182563" fontAlgn="base" hangingPunct="0">
              <a:buFont typeface="Arial" panose="020B0604020202020204" pitchFamily="34" charset="0"/>
              <a:buChar char="•"/>
              <a:tabLst>
                <a:tab pos="2865755" algn="ctr"/>
                <a:tab pos="5731510" algn="r"/>
              </a:tabLst>
            </a:pPr>
            <a:r>
              <a:rPr lang="en-GB" sz="1200" dirty="0">
                <a:effectLst/>
                <a:latin typeface="Arial" panose="020B0604020202020204" pitchFamily="34" charset="0"/>
                <a:ea typeface="Calibri" panose="020F0502020204030204" pitchFamily="34" charset="0"/>
                <a:cs typeface="Arial" panose="020B0604020202020204" pitchFamily="34" charset="0"/>
              </a:rPr>
              <a:t>claim this resource as your own</a:t>
            </a:r>
          </a:p>
          <a:p>
            <a:pPr marL="182563" lvl="0" indent="-182563" fontAlgn="base" hangingPunct="0">
              <a:buFont typeface="Arial" panose="020B0604020202020204" pitchFamily="34" charset="0"/>
              <a:buChar char="•"/>
              <a:tabLst>
                <a:tab pos="2865755" algn="ctr"/>
                <a:tab pos="5731510" algn="r"/>
              </a:tabLst>
            </a:pPr>
            <a:r>
              <a:rPr lang="en-GB" sz="1200" dirty="0">
                <a:effectLst/>
                <a:latin typeface="Arial" panose="020B0604020202020204" pitchFamily="34" charset="0"/>
                <a:ea typeface="Calibri" panose="020F0502020204030204" pitchFamily="34" charset="0"/>
                <a:cs typeface="Arial" panose="020B0604020202020204" pitchFamily="34" charset="0"/>
              </a:rPr>
              <a:t>sell or in any way profit from this resource</a:t>
            </a:r>
          </a:p>
          <a:p>
            <a:pPr marL="182563" lvl="0" indent="-182563" fontAlgn="base" hangingPunct="0">
              <a:buFont typeface="Arial" panose="020B0604020202020204" pitchFamily="34" charset="0"/>
              <a:buChar char="•"/>
              <a:tabLst>
                <a:tab pos="2865755" algn="ctr"/>
                <a:tab pos="5731510" algn="r"/>
              </a:tabLst>
            </a:pPr>
            <a:r>
              <a:rPr lang="en-GB" sz="1200" dirty="0">
                <a:effectLst/>
                <a:latin typeface="Arial" panose="020B0604020202020204" pitchFamily="34" charset="0"/>
                <a:ea typeface="Calibri" panose="020F0502020204030204" pitchFamily="34" charset="0"/>
                <a:cs typeface="Arial" panose="020B0604020202020204" pitchFamily="34" charset="0"/>
              </a:rPr>
              <a:t>store or distribute this resource on any other website or another location where others are able to electronically retrieve it</a:t>
            </a:r>
          </a:p>
          <a:p>
            <a:pPr marL="182563" lvl="0" indent="-182563" fontAlgn="base" hangingPunct="0">
              <a:buFont typeface="Arial" panose="020B0604020202020204" pitchFamily="34" charset="0"/>
              <a:buChar char="•"/>
            </a:pPr>
            <a:r>
              <a:rPr lang="en-GB" sz="1200" dirty="0">
                <a:effectLst/>
                <a:latin typeface="Arial" panose="020B0604020202020204" pitchFamily="34" charset="0"/>
                <a:ea typeface="Calibri" panose="020F0502020204030204" pitchFamily="34" charset="0"/>
                <a:cs typeface="Arial" panose="020B0604020202020204" pitchFamily="34" charset="0"/>
              </a:rPr>
              <a:t>email this resource to anyone outside your school or transmit it in any other fashion.</a:t>
            </a:r>
          </a:p>
        </p:txBody>
      </p:sp>
    </p:spTree>
    <p:extLst>
      <p:ext uri="{BB962C8B-B14F-4D97-AF65-F5344CB8AC3E}">
        <p14:creationId xmlns:p14="http://schemas.microsoft.com/office/powerpoint/2010/main" val="224238358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8A98446DD4B35408626C5CD05C780AF" ma:contentTypeVersion="20" ma:contentTypeDescription="Create a new document." ma:contentTypeScope="" ma:versionID="8db0291a8cd2da25de2b35d25a2c184a">
  <xsd:schema xmlns:xsd="http://www.w3.org/2001/XMLSchema" xmlns:xs="http://www.w3.org/2001/XMLSchema" xmlns:p="http://schemas.microsoft.com/office/2006/metadata/properties" xmlns:ns1="http://schemas.microsoft.com/sharepoint/v3" xmlns:ns3="d6c9f295-6866-40ba-9ed9-513ce23f1344" xmlns:ns4="7877a85d-1b44-49b4-b533-86f3b630674e" targetNamespace="http://schemas.microsoft.com/office/2006/metadata/properties" ma:root="true" ma:fieldsID="2cae423840b62b44b5ecb0b8b19d4274" ns1:_="" ns3:_="" ns4:_="">
    <xsd:import namespace="http://schemas.microsoft.com/sharepoint/v3"/>
    <xsd:import namespace="d6c9f295-6866-40ba-9ed9-513ce23f1344"/>
    <xsd:import namespace="7877a85d-1b44-49b4-b533-86f3b630674e"/>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3:MediaServiceGenerationTime" minOccurs="0"/>
                <xsd:element ref="ns3:MediaServiceEventHashCode" minOccurs="0"/>
                <xsd:element ref="ns4:SharedWithUsers" minOccurs="0"/>
                <xsd:element ref="ns4:SharedWithDetails" minOccurs="0"/>
                <xsd:element ref="ns4:SharingHintHash" minOccurs="0"/>
                <xsd:element ref="ns3:MediaServiceAutoKeyPoints" minOccurs="0"/>
                <xsd:element ref="ns3:MediaServiceKeyPoints" minOccurs="0"/>
                <xsd:element ref="ns3:MediaLengthInSeconds" minOccurs="0"/>
                <xsd:element ref="ns1:_ip_UnifiedCompliancePolicyProperties" minOccurs="0"/>
                <xsd:element ref="ns1:_ip_UnifiedCompliancePolicyUIAction" minOccurs="0"/>
                <xsd:element ref="ns3:_activity" minOccurs="0"/>
                <xsd:element ref="ns3:MediaServiceObjectDetectorVersions" minOccurs="0"/>
                <xsd:element ref="ns3:MediaServiceSystemTag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2" nillable="true" ma:displayName="Unified Compliance Policy Properties" ma:hidden="true" ma:internalName="_ip_UnifiedCompliancePolicyProperties">
      <xsd:simpleType>
        <xsd:restriction base="dms:Note"/>
      </xsd:simpleType>
    </xsd:element>
    <xsd:element name="_ip_UnifiedCompliancePolicyUIAction" ma:index="23"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6c9f295-6866-40ba-9ed9-513ce23f134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MediaServiceLocation"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element name="_activity" ma:index="24" nillable="true" ma:displayName="_activity" ma:hidden="true" ma:internalName="_activity">
      <xsd:simpleType>
        <xsd:restriction base="dms:Note"/>
      </xsd:simple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ystemTags" ma:index="26" nillable="true" ma:displayName="MediaServiceSystemTags" ma:hidden="true" ma:internalName="MediaServiceSystemTags" ma:readOnly="true">
      <xsd:simpleType>
        <xsd:restriction base="dms:Note"/>
      </xsd:simpleType>
    </xsd:element>
    <xsd:element name="MediaServiceSearchProperties" ma:index="27"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877a85d-1b44-49b4-b533-86f3b630674e"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SharingHintHash" ma:index="18"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activity xmlns="d6c9f295-6866-40ba-9ed9-513ce23f1344" xsi:nil="true"/>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F0512E78-BF37-4F96-98EF-FB1E91951BF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d6c9f295-6866-40ba-9ed9-513ce23f1344"/>
    <ds:schemaRef ds:uri="7877a85d-1b44-49b4-b533-86f3b630674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85A019C-76D7-47B3-A6C7-400923E5C389}">
  <ds:schemaRefs>
    <ds:schemaRef ds:uri="http://schemas.microsoft.com/sharepoint/v3/contenttype/forms"/>
  </ds:schemaRefs>
</ds:datastoreItem>
</file>

<file path=customXml/itemProps3.xml><?xml version="1.0" encoding="utf-8"?>
<ds:datastoreItem xmlns:ds="http://schemas.openxmlformats.org/officeDocument/2006/customXml" ds:itemID="{6C94A1E3-C21C-4E6C-812D-D2543195C472}">
  <ds:schemaRefs>
    <ds:schemaRef ds:uri="http://purl.org/dc/terms/"/>
    <ds:schemaRef ds:uri="http://purl.org/dc/elements/1.1/"/>
    <ds:schemaRef ds:uri="http://schemas.microsoft.com/office/2006/documentManagement/types"/>
    <ds:schemaRef ds:uri="http://schemas.microsoft.com/sharepoint/v3"/>
    <ds:schemaRef ds:uri="http://www.w3.org/XML/1998/namespace"/>
    <ds:schemaRef ds:uri="http://purl.org/dc/dcmitype/"/>
    <ds:schemaRef ds:uri="7877a85d-1b44-49b4-b533-86f3b630674e"/>
    <ds:schemaRef ds:uri="d6c9f295-6866-40ba-9ed9-513ce23f1344"/>
    <ds:schemaRef ds:uri="http://schemas.microsoft.com/office/infopath/2007/PartnerControls"/>
    <ds:schemaRef ds:uri="http://schemas.openxmlformats.org/package/2006/metadata/core-propertie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otalTime>359</TotalTime>
  <Words>788</Words>
  <Application>Microsoft Office PowerPoint</Application>
  <PresentationFormat>Widescreen</PresentationFormat>
  <Paragraphs>80</Paragraphs>
  <Slides>9</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Arial</vt:lpstr>
      <vt:lpstr>Arial#</vt:lpstr>
      <vt:lpstr>Calibri</vt:lpstr>
      <vt:lpstr>Calibri Light</vt:lpstr>
      <vt:lpstr>Symbol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Hampshire County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Jenny Wei</dc:creator>
  <cp:lastModifiedBy>Wei, Jenny</cp:lastModifiedBy>
  <cp:revision>4</cp:revision>
  <dcterms:created xsi:type="dcterms:W3CDTF">2024-04-22T13:54:50Z</dcterms:created>
  <dcterms:modified xsi:type="dcterms:W3CDTF">2025-05-22T11:14:04Z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0x01010018A98446DD4B35408626C5CD05C780AF</vt:lpwstr>
  </property>
</Properties>
</file>