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62" r:id="rId6"/>
    <p:sldId id="258" r:id="rId7"/>
    <p:sldId id="264" r:id="rId8"/>
    <p:sldId id="263" r:id="rId9"/>
    <p:sldId id="266" r:id="rId10"/>
    <p:sldId id="261"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8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61EAE-DA05-4B54-87A0-CF32AA86385B}" v="3" dt="2025-05-22T09:10:46.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63" d="100"/>
          <a:sy n="63" d="100"/>
        </p:scale>
        <p:origin x="72"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921533-F125-4977-B401-DE162E47D0C3}" type="datetimeFigureOut">
              <a:rPr lang="en-GB" smtClean="0"/>
              <a:t>22/05/2025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5872A-79D7-4122-87B5-83A35DE03063}" type="slidenum">
              <a:rPr lang="en-GB" smtClean="0"/>
              <a:t>‹#›</a:t>
            </a:fld>
            <a:endParaRPr lang="en-GB"/>
          </a:p>
        </p:txBody>
      </p:sp>
    </p:spTree>
    <p:extLst>
      <p:ext uri="{BB962C8B-B14F-4D97-AF65-F5344CB8AC3E}">
        <p14:creationId xmlns:p14="http://schemas.microsoft.com/office/powerpoint/2010/main" val="276938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Vo</a:t>
            </a:r>
          </a:p>
        </p:txBody>
      </p:sp>
      <p:sp>
        <p:nvSpPr>
          <p:cNvPr id="4" name="Slide Number Placeholder 3"/>
          <p:cNvSpPr>
            <a:spLocks noGrp="1"/>
          </p:cNvSpPr>
          <p:nvPr>
            <p:ph type="sldNum" sz="quarter" idx="5"/>
          </p:nvPr>
        </p:nvSpPr>
        <p:spPr/>
        <p:txBody>
          <a:bodyPr/>
          <a:lstStyle/>
          <a:p>
            <a:fld id="{C625872A-79D7-4122-87B5-83A35DE03063}" type="slidenum">
              <a:rPr lang="en-GB" smtClean="0"/>
              <a:t>3</a:t>
            </a:fld>
            <a:endParaRPr lang="en-GB"/>
          </a:p>
        </p:txBody>
      </p:sp>
    </p:spTree>
    <p:extLst>
      <p:ext uri="{BB962C8B-B14F-4D97-AF65-F5344CB8AC3E}">
        <p14:creationId xmlns:p14="http://schemas.microsoft.com/office/powerpoint/2010/main" val="489972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77728B54-37D3-ACE7-7E90-B578FD338A84}"/>
              </a:ext>
            </a:extLst>
          </p:cNvPr>
          <p:cNvSpPr txBox="1">
            <a:spLocks noChangeArrowheads="1"/>
          </p:cNvSpPr>
          <p:nvPr userDrawn="1"/>
        </p:nvSpPr>
        <p:spPr bwMode="auto">
          <a:xfrm>
            <a:off x="0" y="1809367"/>
            <a:ext cx="4247515" cy="352425"/>
          </a:xfrm>
          <a:prstGeom prst="rect">
            <a:avLst/>
          </a:prstGeom>
          <a:solidFill>
            <a:srgbClr val="1F3244"/>
          </a:solidFill>
          <a:ln w="9525">
            <a:noFill/>
            <a:miter lim="800000"/>
            <a:headEnd/>
            <a:tailEnd/>
          </a:ln>
        </p:spPr>
        <p:txBody>
          <a:bodyPr rot="0" vert="horz" wrap="square" lIns="91440" tIns="45720" rIns="91440" bIns="45720" anchor="ctr" anchorCtr="0">
            <a:noAutofit/>
          </a:bodyPr>
          <a:lstStyle/>
          <a:p>
            <a:pPr algn="ctr" hangingPunct="0">
              <a:spcBef>
                <a:spcPts val="0"/>
              </a:spcBef>
              <a:spcAft>
                <a:spcPts val="200"/>
              </a:spcAft>
            </a:pPr>
            <a:r>
              <a:rPr lang="en-GB" sz="1800" b="0" kern="0" dirty="0">
                <a:solidFill>
                  <a:srgbClr val="FFFFFF"/>
                </a:solidFill>
                <a:effectLst/>
                <a:latin typeface="Arial" panose="020B0604020202020204" pitchFamily="34" charset="0"/>
                <a:ea typeface="Times New Roman" panose="02020603050405020304" pitchFamily="18" charset="0"/>
              </a:rPr>
              <a:t>HIAS OPEN RESOURCE</a:t>
            </a:r>
            <a:endParaRPr lang="en-GB" sz="1800" b="1" kern="0" dirty="0">
              <a:solidFill>
                <a:srgbClr val="FFFFFF"/>
              </a:solidFill>
              <a:effectLst/>
              <a:latin typeface="Arial" panose="020B0604020202020204" pitchFamily="34" charset="0"/>
              <a:ea typeface="Times New Roman" panose="02020603050405020304" pitchFamily="18" charset="0"/>
            </a:endParaRPr>
          </a:p>
        </p:txBody>
      </p:sp>
      <p:sp>
        <p:nvSpPr>
          <p:cNvPr id="8" name="Text Box 1093077983">
            <a:extLst>
              <a:ext uri="{FF2B5EF4-FFF2-40B4-BE49-F238E27FC236}">
                <a16:creationId xmlns:a16="http://schemas.microsoft.com/office/drawing/2014/main" id="{C7A85B47-2BD8-6747-DF3F-AC979F4B1CF4}"/>
              </a:ext>
            </a:extLst>
          </p:cNvPr>
          <p:cNvSpPr txBox="1">
            <a:spLocks/>
          </p:cNvSpPr>
          <p:nvPr userDrawn="1"/>
        </p:nvSpPr>
        <p:spPr>
          <a:xfrm>
            <a:off x="10103160" y="6221904"/>
            <a:ext cx="1539240" cy="395605"/>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15000"/>
              </a:lnSpc>
              <a:spcAft>
                <a:spcPts val="1000"/>
              </a:spcAft>
            </a:pPr>
            <a:r>
              <a:rPr lang="en-GB" sz="1600" b="1" dirty="0">
                <a:solidFill>
                  <a:srgbClr val="1F3244"/>
                </a:solidFill>
                <a:effectLst/>
                <a:latin typeface="Arial" panose="020B0604020202020204" pitchFamily="34" charset="0"/>
                <a:ea typeface="Calibri" panose="020F0502020204030204" pitchFamily="34" charset="0"/>
                <a:cs typeface="Arial" panose="020B0604020202020204" pitchFamily="34" charset="0"/>
              </a:rPr>
              <a:t>hants.gov.uk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47164807-8B4E-3DC7-32FE-12D4F98A331C}"/>
              </a:ext>
            </a:extLst>
          </p:cNvPr>
          <p:cNvSpPr txBox="1"/>
          <p:nvPr userDrawn="1"/>
        </p:nvSpPr>
        <p:spPr>
          <a:xfrm>
            <a:off x="353747" y="6274185"/>
            <a:ext cx="2198341" cy="257891"/>
          </a:xfrm>
          <a:prstGeom prst="rect">
            <a:avLst/>
          </a:prstGeom>
          <a:noFill/>
        </p:spPr>
        <p:txBody>
          <a:bodyPr wrap="square">
            <a:spAutoFit/>
          </a:bodyPr>
          <a:lstStyle/>
          <a:p>
            <a:pPr>
              <a:lnSpc>
                <a:spcPct val="115000"/>
              </a:lnSpc>
              <a:spcBef>
                <a:spcPts val="1000"/>
              </a:spcBef>
            </a:pPr>
            <a:r>
              <a:rPr lang="en-GB" sz="10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10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0" name="Picture 9" descr="A blue and white sign with white text&#10;&#10;Description automatically generated">
            <a:extLst>
              <a:ext uri="{FF2B5EF4-FFF2-40B4-BE49-F238E27FC236}">
                <a16:creationId xmlns:a16="http://schemas.microsoft.com/office/drawing/2014/main" id="{9F0E0B87-8A9B-5BAC-E877-2BD871710B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000" y="540000"/>
            <a:ext cx="1886400" cy="962064"/>
          </a:xfrm>
          <a:prstGeom prst="rect">
            <a:avLst/>
          </a:prstGeom>
        </p:spPr>
      </p:pic>
    </p:spTree>
    <p:extLst>
      <p:ext uri="{BB962C8B-B14F-4D97-AF65-F5344CB8AC3E}">
        <p14:creationId xmlns:p14="http://schemas.microsoft.com/office/powerpoint/2010/main" val="90677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0DCD4B-9579-2C52-D611-08CAEF62B801}"/>
              </a:ext>
            </a:extLst>
          </p:cNvPr>
          <p:cNvSpPr txBox="1"/>
          <p:nvPr userDrawn="1"/>
        </p:nvSpPr>
        <p:spPr>
          <a:xfrm>
            <a:off x="353747" y="6274185"/>
            <a:ext cx="2198341" cy="257891"/>
          </a:xfrm>
          <a:prstGeom prst="rect">
            <a:avLst/>
          </a:prstGeom>
          <a:noFill/>
        </p:spPr>
        <p:txBody>
          <a:bodyPr wrap="square">
            <a:spAutoFit/>
          </a:bodyPr>
          <a:lstStyle/>
          <a:p>
            <a:pPr>
              <a:lnSpc>
                <a:spcPct val="115000"/>
              </a:lnSpc>
              <a:spcBef>
                <a:spcPts val="1000"/>
              </a:spcBef>
            </a:pPr>
            <a:r>
              <a:rPr lang="en-GB" sz="10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10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ext Box 1093077983">
            <a:extLst>
              <a:ext uri="{FF2B5EF4-FFF2-40B4-BE49-F238E27FC236}">
                <a16:creationId xmlns:a16="http://schemas.microsoft.com/office/drawing/2014/main" id="{933E6601-BE5E-F407-0883-C0A9A9634EFF}"/>
              </a:ext>
            </a:extLst>
          </p:cNvPr>
          <p:cNvSpPr txBox="1">
            <a:spLocks/>
          </p:cNvSpPr>
          <p:nvPr userDrawn="1"/>
        </p:nvSpPr>
        <p:spPr>
          <a:xfrm>
            <a:off x="10103159" y="6221904"/>
            <a:ext cx="1735093" cy="395605"/>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15000"/>
              </a:lnSpc>
              <a:spcAft>
                <a:spcPts val="1000"/>
              </a:spcAft>
            </a:pPr>
            <a:fld id="{3C00743A-6E6A-4BD9-A12C-3C6F1E13A3EC}" type="slidenum">
              <a:rPr lang="en-GB" sz="1000" smtClean="0">
                <a:effectLst/>
                <a:latin typeface="Arial" panose="020B0604020202020204" pitchFamily="34" charset="0"/>
                <a:ea typeface="Calibri" panose="020F0502020204030204" pitchFamily="34" charset="0"/>
                <a:cs typeface="Arial" panose="020B0604020202020204" pitchFamily="34" charset="0"/>
              </a:rPr>
              <a:t>‹#›</a:t>
            </a:fld>
            <a:endParaRPr lang="en-GB"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 Box 2">
            <a:extLst>
              <a:ext uri="{FF2B5EF4-FFF2-40B4-BE49-F238E27FC236}">
                <a16:creationId xmlns:a16="http://schemas.microsoft.com/office/drawing/2014/main" id="{6EE4010D-EACE-FF98-9501-2254F2203C60}"/>
              </a:ext>
            </a:extLst>
          </p:cNvPr>
          <p:cNvSpPr txBox="1">
            <a:spLocks noChangeArrowheads="1"/>
          </p:cNvSpPr>
          <p:nvPr userDrawn="1"/>
        </p:nvSpPr>
        <p:spPr bwMode="auto">
          <a:xfrm>
            <a:off x="0" y="180001"/>
            <a:ext cx="4247515" cy="288000"/>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200" b="0" kern="0" dirty="0">
                <a:solidFill>
                  <a:srgbClr val="FFFFFF"/>
                </a:solidFill>
                <a:effectLst/>
                <a:latin typeface="Arial" panose="020B0604020202020204" pitchFamily="34" charset="0"/>
                <a:ea typeface="Times New Roman" panose="02020603050405020304" pitchFamily="18" charset="0"/>
              </a:rPr>
              <a:t>HIAS OPEN RESOURCE</a:t>
            </a:r>
            <a:endParaRPr lang="en-GB" sz="1200" b="1" kern="0" dirty="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996680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BC6E16-C334-E330-F909-4B79124832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CB8C42-0D4C-2932-2835-80DFF2EFCA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E37DF9-DBF0-EE45-7175-EB54B2E151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8C7C3-2E19-4984-A90F-A1CE91F7A559}" type="datetimeFigureOut">
              <a:rPr lang="en-GB" smtClean="0"/>
              <a:t>22/05/2025</a:t>
            </a:fld>
            <a:endParaRPr lang="en-GB"/>
          </a:p>
        </p:txBody>
      </p:sp>
      <p:sp>
        <p:nvSpPr>
          <p:cNvPr id="5" name="Footer Placeholder 4">
            <a:extLst>
              <a:ext uri="{FF2B5EF4-FFF2-40B4-BE49-F238E27FC236}">
                <a16:creationId xmlns:a16="http://schemas.microsoft.com/office/drawing/2014/main" id="{F4AA0626-62DD-32E8-C3B7-B7F25BB4A7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77405B-7C57-D0CA-A898-0F99039AF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0B187-6E23-47C3-BFC7-E3738DBB3BE4}" type="slidenum">
              <a:rPr lang="en-GB" smtClean="0"/>
              <a:t>‹#›</a:t>
            </a:fld>
            <a:endParaRPr lang="en-GB"/>
          </a:p>
        </p:txBody>
      </p:sp>
    </p:spTree>
    <p:extLst>
      <p:ext uri="{BB962C8B-B14F-4D97-AF65-F5344CB8AC3E}">
        <p14:creationId xmlns:p14="http://schemas.microsoft.com/office/powerpoint/2010/main" val="4058854441"/>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_OAL2_u-P1I&amp;list=PLXjcCX3hH9LUJ2rOfYcKkkUkH898128VQ&amp;index=5" TargetMode="External"/><Relationship Id="rId2" Type="http://schemas.openxmlformats.org/officeDocument/2006/relationships/hyperlink" Target="https://www.gov.uk/government/publications/supporting-all-readers-in-secondary-schoo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geography.hias.hants.gov.uk/course/view.php?id=159" TargetMode="External"/><Relationship Id="rId13" Type="http://schemas.openxmlformats.org/officeDocument/2006/relationships/hyperlink" Target="https://art.hias.hants.gov.uk/course/view.php?id=35" TargetMode="External"/><Relationship Id="rId18" Type="http://schemas.openxmlformats.org/officeDocument/2006/relationships/hyperlink" Target="https://hias-moodle.mylearningapp.com/course/view.php?id=176" TargetMode="External"/><Relationship Id="rId3" Type="http://schemas.openxmlformats.org/officeDocument/2006/relationships/hyperlink" Target="mailto:htlcdev@hants.gov.uk" TargetMode="External"/><Relationship Id="rId7" Type="http://schemas.openxmlformats.org/officeDocument/2006/relationships/hyperlink" Target="https://science.hias.hants.gov.uk/course/view.php?id=155" TargetMode="External"/><Relationship Id="rId12" Type="http://schemas.openxmlformats.org/officeDocument/2006/relationships/hyperlink" Target="https://computing.hias.hants.gov.uk/course/view.php?id=43" TargetMode="External"/><Relationship Id="rId17" Type="http://schemas.openxmlformats.org/officeDocument/2006/relationships/hyperlink" Target="https://sen.hias.hants.gov.uk/course/view.php?id=5" TargetMode="External"/><Relationship Id="rId2" Type="http://schemas.openxmlformats.org/officeDocument/2006/relationships/hyperlink" Target="mailto:Joanna.Kenyon@hants.gov.uk" TargetMode="External"/><Relationship Id="rId16" Type="http://schemas.openxmlformats.org/officeDocument/2006/relationships/hyperlink" Target="https://hias-moodle.mylearningapp.com/course/view.php?id=223" TargetMode="External"/><Relationship Id="rId1" Type="http://schemas.openxmlformats.org/officeDocument/2006/relationships/slideLayout" Target="../slideLayouts/slideLayout2.xml"/><Relationship Id="rId6" Type="http://schemas.openxmlformats.org/officeDocument/2006/relationships/hyperlink" Target="https://maths.hias.hants.gov.uk/course/view.php?id=218" TargetMode="External"/><Relationship Id="rId11" Type="http://schemas.openxmlformats.org/officeDocument/2006/relationships/hyperlink" Target="https://leadership.hias.hants.gov.uk/course/view.php?id=144" TargetMode="External"/><Relationship Id="rId5" Type="http://schemas.openxmlformats.org/officeDocument/2006/relationships/hyperlink" Target="https://english.hias.hants.gov.uk/course/view.php?id=740" TargetMode="External"/><Relationship Id="rId15" Type="http://schemas.openxmlformats.org/officeDocument/2006/relationships/hyperlink" Target="https://assessment.hias.hants.gov.uk/course/view.php?id=20" TargetMode="External"/><Relationship Id="rId10" Type="http://schemas.openxmlformats.org/officeDocument/2006/relationships/hyperlink" Target="https://history.hias.hants.gov.uk/course/view.php?id=91" TargetMode="External"/><Relationship Id="rId19" Type="http://schemas.openxmlformats.org/officeDocument/2006/relationships/hyperlink" Target="https://languages.hias.hants.gov.uk/course/view.php?id=3" TargetMode="External"/><Relationship Id="rId4" Type="http://schemas.openxmlformats.org/officeDocument/2006/relationships/hyperlink" Target="https://hias-moodle.mylearningapp.com/mod/page/view.php?id=481" TargetMode="External"/><Relationship Id="rId9" Type="http://schemas.openxmlformats.org/officeDocument/2006/relationships/hyperlink" Target="https://re.hias.hants.gov.uk/course/view.php?id=118" TargetMode="External"/><Relationship Id="rId14" Type="http://schemas.openxmlformats.org/officeDocument/2006/relationships/hyperlink" Target="https://designandtechnology.hias.hants.gov.uk/course/view.php?id=36"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350FEB-D083-DEAD-7C75-A94DD4D45FB3}"/>
              </a:ext>
            </a:extLst>
          </p:cNvPr>
          <p:cNvSpPr txBox="1"/>
          <p:nvPr/>
        </p:nvSpPr>
        <p:spPr>
          <a:xfrm>
            <a:off x="900000" y="4608000"/>
            <a:ext cx="7393119" cy="830997"/>
          </a:xfrm>
          <a:prstGeom prst="rect">
            <a:avLst/>
          </a:prstGeom>
          <a:noFill/>
        </p:spPr>
        <p:txBody>
          <a:bodyPr wrap="square" rtlCol="0">
            <a:spAutoFit/>
          </a:bodyPr>
          <a:lstStyle/>
          <a:p>
            <a:pPr>
              <a:lnSpc>
                <a:spcPct val="100000"/>
              </a:lnSpc>
              <a:spcBef>
                <a:spcPts val="0"/>
              </a:spcBef>
            </a:pPr>
            <a:r>
              <a:rPr lang="en-GB" sz="16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Joanna Kenyon</a:t>
            </a:r>
            <a:endParaRPr lang="en-GB" sz="16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en-GB" sz="16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May 2025</a:t>
            </a:r>
            <a:endParaRPr lang="en-GB" sz="16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en-GB" sz="16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Final version</a:t>
            </a:r>
            <a:endParaRPr lang="en-GB" sz="16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B739687-9660-C01A-4536-790D0D81CB6E}"/>
              </a:ext>
            </a:extLst>
          </p:cNvPr>
          <p:cNvSpPr txBox="1"/>
          <p:nvPr/>
        </p:nvSpPr>
        <p:spPr>
          <a:xfrm>
            <a:off x="900000" y="2808000"/>
            <a:ext cx="9670029" cy="1508105"/>
          </a:xfrm>
          <a:prstGeom prst="rect">
            <a:avLst/>
          </a:prstGeom>
          <a:noFill/>
        </p:spPr>
        <p:txBody>
          <a:bodyPr wrap="square" rtlCol="0">
            <a:spAutoFit/>
          </a:bodyPr>
          <a:lstStyle/>
          <a:p>
            <a:pPr>
              <a:lnSpc>
                <a:spcPct val="100000"/>
              </a:lnSpc>
              <a:spcBef>
                <a:spcPts val="0"/>
              </a:spcBef>
              <a:spcAft>
                <a:spcPts val="0"/>
              </a:spcAft>
            </a:pPr>
            <a:r>
              <a:rPr lang="en-GB" sz="2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Introducing students to features of text types within your subject area</a:t>
            </a:r>
          </a:p>
          <a:p>
            <a:pPr>
              <a:lnSpc>
                <a:spcPct val="100000"/>
              </a:lnSpc>
              <a:spcBef>
                <a:spcPts val="0"/>
              </a:spcBef>
              <a:spcAft>
                <a:spcPts val="0"/>
              </a:spcAft>
              <a:tabLst>
                <a:tab pos="2865755" algn="ctr"/>
                <a:tab pos="5731510" algn="r"/>
                <a:tab pos="457200" algn="l"/>
              </a:tabLs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nSpc>
                <a:spcPct val="100000"/>
              </a:lnSpc>
              <a:spcBef>
                <a:spcPts val="0"/>
              </a:spcBef>
              <a:spcAft>
                <a:spcPts val="0"/>
              </a:spcAft>
              <a:tabLst>
                <a:tab pos="2865755" algn="ctr"/>
                <a:tab pos="5731510" algn="r"/>
                <a:tab pos="457200" algn="l"/>
              </a:tabLs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Supporting all readers in the secondary school</a:t>
            </a:r>
            <a:endParaRPr lang="en-GB" sz="2000" b="1"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4721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516765-B61D-4EA2-9F65-6259C1851AC8}"/>
              </a:ext>
            </a:extLst>
          </p:cNvPr>
          <p:cNvSpPr txBox="1"/>
          <p:nvPr/>
        </p:nvSpPr>
        <p:spPr>
          <a:xfrm>
            <a:off x="540000" y="900000"/>
            <a:ext cx="8554720" cy="3570208"/>
          </a:xfrm>
          <a:prstGeom prst="rect">
            <a:avLst/>
          </a:prstGeom>
          <a:noFill/>
        </p:spPr>
        <p:txBody>
          <a:bodyPr wrap="square">
            <a:spAutoFit/>
          </a:bodyPr>
          <a:lstStyle/>
          <a:p>
            <a:r>
              <a:rPr lang="en-GB" sz="2800" b="1" dirty="0">
                <a:solidFill>
                  <a:srgbClr val="0088CE"/>
                </a:solidFill>
                <a:latin typeface="Arial" panose="020B0604020202020204" pitchFamily="34" charset="0"/>
                <a:cs typeface="Arial" panose="020B0604020202020204" pitchFamily="34" charset="0"/>
              </a:rPr>
              <a:t>Overview</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This document contains…</a:t>
            </a:r>
          </a:p>
          <a:p>
            <a:r>
              <a:rPr lang="en-GB" dirty="0">
                <a:latin typeface="Arial" panose="020B0604020202020204" pitchFamily="34" charset="0"/>
                <a:cs typeface="Arial" panose="020B0604020202020204" pitchFamily="34" charset="0"/>
              </a:rPr>
              <a:t>Slides that could be used as part of a CPD sequence for teachers in school, supporting understanding of reading in secondary schools</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Points to consider when using this resource</a:t>
            </a:r>
          </a:p>
          <a:p>
            <a:r>
              <a:rPr lang="en-GB" dirty="0">
                <a:latin typeface="Arial" panose="020B0604020202020204" pitchFamily="34" charset="0"/>
                <a:cs typeface="Arial" panose="020B0604020202020204" pitchFamily="34" charset="0"/>
              </a:rPr>
              <a:t>The resources in this series are intended as a companion piece to the DfE’s series of training videos and guidance </a:t>
            </a:r>
            <a:r>
              <a:rPr lang="en-GB" i="1" dirty="0">
                <a:latin typeface="Arial" panose="020B0604020202020204" pitchFamily="34" charset="0"/>
                <a:cs typeface="Arial" panose="020B0604020202020204" pitchFamily="34" charset="0"/>
                <a:hlinkClick r:id="rId2"/>
              </a:rPr>
              <a:t>Supporting all readers in secondary school</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providing additional detail. This resource expands on ideas shared in video 5, </a:t>
            </a:r>
            <a:r>
              <a:rPr lang="en-GB" i="1" dirty="0">
                <a:latin typeface="Arial" panose="020B0604020202020204" pitchFamily="34" charset="0"/>
                <a:cs typeface="Arial" panose="020B0604020202020204" pitchFamily="34" charset="0"/>
                <a:hlinkClick r:id="rId3"/>
              </a:rPr>
              <a:t>Identifying text features</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and provides links to research.</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2843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08F98-D885-42BF-BCB4-4D7772C859B0}"/>
              </a:ext>
            </a:extLst>
          </p:cNvPr>
          <p:cNvSpPr txBox="1">
            <a:spLocks/>
          </p:cNvSpPr>
          <p:nvPr/>
        </p:nvSpPr>
        <p:spPr>
          <a:xfrm>
            <a:off x="612648" y="365125"/>
            <a:ext cx="5295015" cy="1398361"/>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0088CE"/>
                </a:solidFill>
                <a:latin typeface="Arial" panose="020B0604020202020204" pitchFamily="34" charset="0"/>
                <a:cs typeface="Arial" panose="020B0604020202020204" pitchFamily="34" charset="0"/>
              </a:rPr>
              <a:t>Connect to experience of similar texts</a:t>
            </a:r>
          </a:p>
        </p:txBody>
      </p:sp>
      <p:sp>
        <p:nvSpPr>
          <p:cNvPr id="4" name="Content Placeholder 2">
            <a:extLst>
              <a:ext uri="{FF2B5EF4-FFF2-40B4-BE49-F238E27FC236}">
                <a16:creationId xmlns:a16="http://schemas.microsoft.com/office/drawing/2014/main" id="{59672754-D8CC-48F6-8742-5F898E4DF8E3}"/>
              </a:ext>
            </a:extLst>
          </p:cNvPr>
          <p:cNvSpPr txBox="1">
            <a:spLocks/>
          </p:cNvSpPr>
          <p:nvPr/>
        </p:nvSpPr>
        <p:spPr>
          <a:xfrm>
            <a:off x="612648" y="1960950"/>
            <a:ext cx="5295015" cy="43514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latin typeface="Arial" panose="020B0604020202020204" pitchFamily="34" charset="0"/>
                <a:cs typeface="Arial" panose="020B0604020202020204" pitchFamily="34" charset="0"/>
              </a:rPr>
              <a:t>Presentational features</a:t>
            </a:r>
          </a:p>
          <a:p>
            <a:pPr lvl="1"/>
            <a:r>
              <a:rPr lang="en-GB" sz="1800" dirty="0">
                <a:latin typeface="Arial" panose="020B0604020202020204" pitchFamily="34" charset="0"/>
                <a:cs typeface="Arial" panose="020B0604020202020204" pitchFamily="34" charset="0"/>
              </a:rPr>
              <a:t>Use of images, graphic organisers, colours and font choices</a:t>
            </a:r>
          </a:p>
          <a:p>
            <a:pPr lvl="1"/>
            <a:r>
              <a:rPr lang="en-GB" sz="1800" dirty="0">
                <a:latin typeface="Arial" panose="020B0604020202020204" pitchFamily="34" charset="0"/>
                <a:cs typeface="Arial" panose="020B0604020202020204" pitchFamily="34" charset="0"/>
              </a:rPr>
              <a:t>Visual sequencing – what do you look at first and last?</a:t>
            </a:r>
          </a:p>
          <a:p>
            <a:r>
              <a:rPr lang="en-GB" sz="2200" dirty="0">
                <a:latin typeface="Arial" panose="020B0604020202020204" pitchFamily="34" charset="0"/>
                <a:cs typeface="Arial" panose="020B0604020202020204" pitchFamily="34" charset="0"/>
              </a:rPr>
              <a:t>Organisational principles</a:t>
            </a:r>
          </a:p>
          <a:p>
            <a:pPr lvl="1"/>
            <a:r>
              <a:rPr lang="en-GB" sz="1800" dirty="0">
                <a:latin typeface="Arial" panose="020B0604020202020204" pitchFamily="34" charset="0"/>
                <a:cs typeface="Arial" panose="020B0604020202020204" pitchFamily="34" charset="0"/>
              </a:rPr>
              <a:t>Headings and subheadings</a:t>
            </a:r>
          </a:p>
          <a:p>
            <a:pPr lvl="1"/>
            <a:r>
              <a:rPr lang="en-GB" sz="1800" dirty="0">
                <a:latin typeface="Arial" panose="020B0604020202020204" pitchFamily="34" charset="0"/>
                <a:cs typeface="Arial" panose="020B0604020202020204" pitchFamily="34" charset="0"/>
              </a:rPr>
              <a:t>Bold and italics for key terms</a:t>
            </a:r>
          </a:p>
          <a:p>
            <a:pPr lvl="1"/>
            <a:r>
              <a:rPr lang="en-GB" sz="1800" dirty="0">
                <a:latin typeface="Arial" panose="020B0604020202020204" pitchFamily="34" charset="0"/>
                <a:cs typeface="Arial" panose="020B0604020202020204" pitchFamily="34" charset="0"/>
              </a:rPr>
              <a:t>Relationship between text and images</a:t>
            </a:r>
          </a:p>
          <a:p>
            <a:r>
              <a:rPr lang="en-GB" sz="2200" dirty="0">
                <a:latin typeface="Arial" panose="020B0604020202020204" pitchFamily="34" charset="0"/>
                <a:cs typeface="Arial" panose="020B0604020202020204" pitchFamily="34" charset="0"/>
              </a:rPr>
              <a:t>Expectations – the contract between the reader and the writer </a:t>
            </a:r>
          </a:p>
          <a:p>
            <a:pPr lvl="1"/>
            <a:r>
              <a:rPr lang="en-GB" sz="1800" dirty="0">
                <a:latin typeface="Arial" panose="020B0604020202020204" pitchFamily="34" charset="0"/>
                <a:cs typeface="Arial" panose="020B0604020202020204" pitchFamily="34" charset="0"/>
              </a:rPr>
              <a:t>The writer provides enough information for the reader to make sense of the information; the reader perseveres to find the information</a:t>
            </a:r>
          </a:p>
          <a:p>
            <a:endParaRPr lang="en-GB" sz="2200"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200"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p:txBody>
      </p:sp>
      <p:pic>
        <p:nvPicPr>
          <p:cNvPr id="9" name="Picture 8" descr="A picture containing calendar&#10;&#10;Description automatically generated">
            <a:extLst>
              <a:ext uri="{FF2B5EF4-FFF2-40B4-BE49-F238E27FC236}">
                <a16:creationId xmlns:a16="http://schemas.microsoft.com/office/drawing/2014/main" id="{410DB41F-B6D8-4D63-ABAB-8989BDCCF2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3" t="18497" r="2750" b="10095"/>
          <a:stretch/>
        </p:blipFill>
        <p:spPr>
          <a:xfrm rot="5400000">
            <a:off x="6255955" y="994015"/>
            <a:ext cx="2884488" cy="1621224"/>
          </a:xfrm>
          <a:prstGeom prst="rect">
            <a:avLst/>
          </a:prstGeom>
        </p:spPr>
      </p:pic>
      <p:pic>
        <p:nvPicPr>
          <p:cNvPr id="5" name="Picture 4" descr="A picture containing text, book&#10;&#10;Description automatically generated">
            <a:extLst>
              <a:ext uri="{FF2B5EF4-FFF2-40B4-BE49-F238E27FC236}">
                <a16:creationId xmlns:a16="http://schemas.microsoft.com/office/drawing/2014/main" id="{CB38E2AB-D325-4C8D-88FB-FB717A65EA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3156" y="362383"/>
            <a:ext cx="2329224" cy="2884489"/>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3C3B8666-DACF-4310-B1B8-D4BC8A8B62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8210" y="3426258"/>
            <a:ext cx="4527909" cy="2750705"/>
          </a:xfrm>
          <a:prstGeom prst="rect">
            <a:avLst/>
          </a:prstGeom>
        </p:spPr>
      </p:pic>
    </p:spTree>
    <p:extLst>
      <p:ext uri="{BB962C8B-B14F-4D97-AF65-F5344CB8AC3E}">
        <p14:creationId xmlns:p14="http://schemas.microsoft.com/office/powerpoint/2010/main" val="1509990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9528EF0-CAB1-220F-8EA0-266A261598D1}"/>
              </a:ext>
            </a:extLst>
          </p:cNvPr>
          <p:cNvPicPr>
            <a:picLocks noChangeAspect="1"/>
          </p:cNvPicPr>
          <p:nvPr/>
        </p:nvPicPr>
        <p:blipFill>
          <a:blip r:embed="rId2"/>
          <a:stretch>
            <a:fillRect/>
          </a:stretch>
        </p:blipFill>
        <p:spPr>
          <a:xfrm>
            <a:off x="4795336" y="0"/>
            <a:ext cx="7559950" cy="4938469"/>
          </a:xfrm>
          <a:prstGeom prst="rect">
            <a:avLst/>
          </a:prstGeom>
        </p:spPr>
      </p:pic>
      <p:sp>
        <p:nvSpPr>
          <p:cNvPr id="15" name="Title 1">
            <a:extLst>
              <a:ext uri="{FF2B5EF4-FFF2-40B4-BE49-F238E27FC236}">
                <a16:creationId xmlns:a16="http://schemas.microsoft.com/office/drawing/2014/main" id="{717EA4F7-1112-EA0A-9670-87454490CE9F}"/>
              </a:ext>
            </a:extLst>
          </p:cNvPr>
          <p:cNvSpPr txBox="1">
            <a:spLocks/>
          </p:cNvSpPr>
          <p:nvPr/>
        </p:nvSpPr>
        <p:spPr>
          <a:xfrm>
            <a:off x="291699" y="542367"/>
            <a:ext cx="4503637" cy="1589314"/>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0088CE"/>
                </a:solidFill>
                <a:latin typeface="Arial" panose="020B0604020202020204" pitchFamily="34" charset="0"/>
                <a:cs typeface="Arial" panose="020B0604020202020204" pitchFamily="34" charset="0"/>
              </a:rPr>
              <a:t>Are students familiar with the conventions of your subject’s textbooks? </a:t>
            </a:r>
          </a:p>
        </p:txBody>
      </p:sp>
      <p:sp>
        <p:nvSpPr>
          <p:cNvPr id="16" name="Content Placeholder 2">
            <a:extLst>
              <a:ext uri="{FF2B5EF4-FFF2-40B4-BE49-F238E27FC236}">
                <a16:creationId xmlns:a16="http://schemas.microsoft.com/office/drawing/2014/main" id="{762D04C5-742C-C40E-E26D-E882715A3B5C}"/>
              </a:ext>
            </a:extLst>
          </p:cNvPr>
          <p:cNvSpPr txBox="1">
            <a:spLocks/>
          </p:cNvSpPr>
          <p:nvPr/>
        </p:nvSpPr>
        <p:spPr>
          <a:xfrm>
            <a:off x="166333" y="2131681"/>
            <a:ext cx="4503637" cy="45611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latin typeface="Arial" panose="020B0604020202020204" pitchFamily="34" charset="0"/>
                <a:cs typeface="Arial" panose="020B0604020202020204" pitchFamily="34" charset="0"/>
              </a:rPr>
              <a:t>Don’t assume that all students have used textbooks in the form or for the purposes that you might use them in Year 7</a:t>
            </a:r>
          </a:p>
          <a:p>
            <a:r>
              <a:rPr lang="en-GB" sz="2200" dirty="0">
                <a:latin typeface="Arial" panose="020B0604020202020204" pitchFamily="34" charset="0"/>
                <a:cs typeface="Arial" panose="020B0604020202020204" pitchFamily="34" charset="0"/>
              </a:rPr>
              <a:t>Spend some time talking them through features that might seem obvious, such as:</a:t>
            </a:r>
          </a:p>
          <a:p>
            <a:pPr lvl="1"/>
            <a:r>
              <a:rPr lang="en-GB" sz="1800" dirty="0">
                <a:latin typeface="Arial" panose="020B0604020202020204" pitchFamily="34" charset="0"/>
                <a:cs typeface="Arial" panose="020B0604020202020204" pitchFamily="34" charset="0"/>
              </a:rPr>
              <a:t>On this page, you can see the heading ‘Uses of solids, liquids and gases’ followed by subheadings for ‘solids’ and ‘liquids’, meaning that ‘gases’ is on the next page (primary pupils are very used to double-page spreads)</a:t>
            </a:r>
          </a:p>
          <a:p>
            <a:endParaRPr lang="en-GB" sz="2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200"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9EA85FD-DD29-57E2-D799-4C6CF7999C1B}"/>
              </a:ext>
            </a:extLst>
          </p:cNvPr>
          <p:cNvSpPr txBox="1"/>
          <p:nvPr/>
        </p:nvSpPr>
        <p:spPr>
          <a:xfrm>
            <a:off x="5094514" y="4938469"/>
            <a:ext cx="6931153" cy="1754326"/>
          </a:xfrm>
          <a:prstGeom prst="rect">
            <a:avLst/>
          </a:prstGeom>
          <a:noFill/>
        </p:spPr>
        <p:txBody>
          <a:bodyPr wrap="square" rtlCol="0">
            <a:spAutoFit/>
          </a:bodyPr>
          <a:lstStyle/>
          <a:p>
            <a:r>
              <a:rPr lang="en-GB" dirty="0">
                <a:solidFill>
                  <a:srgbClr val="0088CE"/>
                </a:solidFill>
                <a:latin typeface="Arial" panose="020B0604020202020204" pitchFamily="34" charset="0"/>
                <a:cs typeface="Arial" panose="020B0604020202020204" pitchFamily="34" charset="0"/>
              </a:rPr>
              <a:t>Features such as </a:t>
            </a:r>
            <a:r>
              <a:rPr lang="en-GB" b="1" dirty="0">
                <a:solidFill>
                  <a:srgbClr val="0088CE"/>
                </a:solidFill>
                <a:latin typeface="Arial" panose="020B0604020202020204" pitchFamily="34" charset="0"/>
                <a:cs typeface="Arial" panose="020B0604020202020204" pitchFamily="34" charset="0"/>
              </a:rPr>
              <a:t>chapter previews, chapter summaries, fact boxes, use of bold and italics to highlight key words, illustrative images</a:t>
            </a:r>
            <a:r>
              <a:rPr lang="en-GB" dirty="0">
                <a:solidFill>
                  <a:srgbClr val="0088CE"/>
                </a:solidFill>
                <a:latin typeface="Arial" panose="020B0604020202020204" pitchFamily="34" charset="0"/>
                <a:cs typeface="Arial" panose="020B0604020202020204" pitchFamily="34" charset="0"/>
              </a:rPr>
              <a:t> etc are useful in supporting understanding of the material in the chapter. However, some students are likely to think that they can use just these features to avoid reading the rest of the content. Model reading the whole text!</a:t>
            </a:r>
          </a:p>
        </p:txBody>
      </p:sp>
    </p:spTree>
    <p:extLst>
      <p:ext uri="{BB962C8B-B14F-4D97-AF65-F5344CB8AC3E}">
        <p14:creationId xmlns:p14="http://schemas.microsoft.com/office/powerpoint/2010/main" val="312487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75FD78-3793-E54A-10E9-6C6DDEF40A31}"/>
              </a:ext>
            </a:extLst>
          </p:cNvPr>
          <p:cNvPicPr>
            <a:picLocks noChangeAspect="1"/>
          </p:cNvPicPr>
          <p:nvPr/>
        </p:nvPicPr>
        <p:blipFill>
          <a:blip r:embed="rId2"/>
          <a:stretch>
            <a:fillRect/>
          </a:stretch>
        </p:blipFill>
        <p:spPr>
          <a:xfrm>
            <a:off x="293914" y="609595"/>
            <a:ext cx="3892413" cy="5061857"/>
          </a:xfrm>
          <a:prstGeom prst="rect">
            <a:avLst/>
          </a:prstGeom>
        </p:spPr>
      </p:pic>
      <p:pic>
        <p:nvPicPr>
          <p:cNvPr id="5" name="Picture 4">
            <a:extLst>
              <a:ext uri="{FF2B5EF4-FFF2-40B4-BE49-F238E27FC236}">
                <a16:creationId xmlns:a16="http://schemas.microsoft.com/office/drawing/2014/main" id="{EC18ABAC-4A5B-A672-7CBC-3CF406456B40}"/>
              </a:ext>
            </a:extLst>
          </p:cNvPr>
          <p:cNvPicPr>
            <a:picLocks noChangeAspect="1"/>
          </p:cNvPicPr>
          <p:nvPr/>
        </p:nvPicPr>
        <p:blipFill>
          <a:blip r:embed="rId3"/>
          <a:stretch>
            <a:fillRect/>
          </a:stretch>
        </p:blipFill>
        <p:spPr>
          <a:xfrm>
            <a:off x="4186327" y="609594"/>
            <a:ext cx="3892413" cy="5061857"/>
          </a:xfrm>
          <a:prstGeom prst="rect">
            <a:avLst/>
          </a:prstGeom>
        </p:spPr>
      </p:pic>
      <p:pic>
        <p:nvPicPr>
          <p:cNvPr id="7" name="Picture 6">
            <a:extLst>
              <a:ext uri="{FF2B5EF4-FFF2-40B4-BE49-F238E27FC236}">
                <a16:creationId xmlns:a16="http://schemas.microsoft.com/office/drawing/2014/main" id="{0ED55751-7850-BEC1-754A-265A305FF2CF}"/>
              </a:ext>
            </a:extLst>
          </p:cNvPr>
          <p:cNvPicPr>
            <a:picLocks noChangeAspect="1"/>
          </p:cNvPicPr>
          <p:nvPr/>
        </p:nvPicPr>
        <p:blipFill>
          <a:blip r:embed="rId4"/>
          <a:stretch>
            <a:fillRect/>
          </a:stretch>
        </p:blipFill>
        <p:spPr>
          <a:xfrm>
            <a:off x="8078740" y="609593"/>
            <a:ext cx="3916641" cy="5061857"/>
          </a:xfrm>
          <a:prstGeom prst="rect">
            <a:avLst/>
          </a:prstGeom>
        </p:spPr>
      </p:pic>
      <p:sp>
        <p:nvSpPr>
          <p:cNvPr id="8" name="TextBox 7">
            <a:extLst>
              <a:ext uri="{FF2B5EF4-FFF2-40B4-BE49-F238E27FC236}">
                <a16:creationId xmlns:a16="http://schemas.microsoft.com/office/drawing/2014/main" id="{F9ED0973-605C-DA22-CF3D-FA7DE2EF3FC8}"/>
              </a:ext>
            </a:extLst>
          </p:cNvPr>
          <p:cNvSpPr txBox="1"/>
          <p:nvPr/>
        </p:nvSpPr>
        <p:spPr>
          <a:xfrm>
            <a:off x="293914" y="5671450"/>
            <a:ext cx="11701467" cy="46166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scientific article aimed at teenagers can be used to familiarise students with the structure of a science paper, including the abstract, methods, results, discussion and conclusion. This is a more important text type for students to read in science than (for example) biographies of famous scientists.</a:t>
            </a:r>
          </a:p>
        </p:txBody>
      </p:sp>
    </p:spTree>
    <p:extLst>
      <p:ext uri="{BB962C8B-B14F-4D97-AF65-F5344CB8AC3E}">
        <p14:creationId xmlns:p14="http://schemas.microsoft.com/office/powerpoint/2010/main" val="1782364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E3688-7545-BAA7-3BC2-27ACF648F38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9AB7B-464F-D0B8-C38B-0FE238D10DDE}"/>
              </a:ext>
            </a:extLst>
          </p:cNvPr>
          <p:cNvSpPr txBox="1"/>
          <p:nvPr/>
        </p:nvSpPr>
        <p:spPr>
          <a:xfrm>
            <a:off x="415972" y="1278278"/>
            <a:ext cx="11133770" cy="5369419"/>
          </a:xfrm>
          <a:prstGeom prst="rect">
            <a:avLst/>
          </a:prstGeom>
          <a:noFill/>
        </p:spPr>
        <p:txBody>
          <a:bodyPr wrap="square">
            <a:spAutoFit/>
          </a:bodyPr>
          <a:lstStyle/>
          <a:p>
            <a:pPr marL="914400" lvl="1" indent="-457200">
              <a:lnSpc>
                <a:spcPct val="115000"/>
              </a:lnSpc>
              <a:spcAft>
                <a:spcPts val="1000"/>
              </a:spcAft>
              <a:buFont typeface="Arial" panose="020B0604020202020204" pitchFamily="34" charset="0"/>
              <a:buChar char="•"/>
            </a:pPr>
            <a:r>
              <a:rPr lang="en-GB" sz="2400" dirty="0">
                <a:latin typeface="Arial" panose="020B0604020202020204" pitchFamily="34" charset="0"/>
                <a:ea typeface="Calibri" panose="020F0502020204030204" pitchFamily="34" charset="0"/>
                <a:cs typeface="Times New Roman" panose="02020603050405020304" pitchFamily="18" charset="0"/>
              </a:rPr>
              <a:t>How to interpret data from tables, graphs and grids, and how to connect this data to the written content</a:t>
            </a:r>
          </a:p>
          <a:p>
            <a:pPr marL="914400" lvl="1" indent="-457200">
              <a:lnSpc>
                <a:spcPct val="115000"/>
              </a:lnSpc>
              <a:spcAft>
                <a:spcPts val="1000"/>
              </a:spcAft>
              <a:buFont typeface="Arial" panose="020B0604020202020204" pitchFamily="34" charset="0"/>
              <a:buChar char="•"/>
            </a:pPr>
            <a:r>
              <a:rPr lang="en-GB" sz="2400" dirty="0">
                <a:latin typeface="Arial" panose="020B0604020202020204" pitchFamily="34" charset="0"/>
                <a:ea typeface="Calibri" panose="020F0502020204030204" pitchFamily="34" charset="0"/>
                <a:cs typeface="Times New Roman" panose="02020603050405020304" pitchFamily="18" charset="0"/>
              </a:rPr>
              <a:t>How to follow step-by-step information, particularly when this information is combined with description and commentary, as in some recipes or instructions</a:t>
            </a:r>
          </a:p>
          <a:p>
            <a:pPr marL="914400" lvl="1" indent="-457200">
              <a:lnSpc>
                <a:spcPct val="115000"/>
              </a:lnSpc>
              <a:spcAft>
                <a:spcPts val="1000"/>
              </a:spcAft>
              <a:buFont typeface="Arial" panose="020B0604020202020204" pitchFamily="34" charset="0"/>
              <a:buChar char="•"/>
            </a:pPr>
            <a:r>
              <a:rPr lang="en-GB" sz="2400" dirty="0">
                <a:latin typeface="Arial" panose="020B0604020202020204" pitchFamily="34" charset="0"/>
                <a:ea typeface="Calibri" panose="020F0502020204030204" pitchFamily="34" charset="0"/>
                <a:cs typeface="Times New Roman" panose="02020603050405020304" pitchFamily="18" charset="0"/>
              </a:rPr>
              <a:t>How to use indexes, glossaries, summary boxes, annotations of images, maps</a:t>
            </a:r>
          </a:p>
          <a:p>
            <a:pPr marL="914400" lvl="1" indent="-457200">
              <a:lnSpc>
                <a:spcPct val="115000"/>
              </a:lnSpc>
              <a:spcAft>
                <a:spcPts val="1000"/>
              </a:spcAft>
              <a:buFont typeface="Arial" panose="020B0604020202020204" pitchFamily="34" charset="0"/>
              <a:buChar char="•"/>
            </a:pPr>
            <a:r>
              <a:rPr lang="en-GB" sz="2400" dirty="0">
                <a:latin typeface="Arial" panose="020B0604020202020204" pitchFamily="34" charset="0"/>
                <a:ea typeface="Calibri" panose="020F0502020204030204" pitchFamily="34" charset="0"/>
                <a:cs typeface="Times New Roman" panose="02020603050405020304" pitchFamily="18" charset="0"/>
              </a:rPr>
              <a:t>How to distinguish facts and opinions, and how to connect these to the context within which they are written or expressed</a:t>
            </a:r>
          </a:p>
          <a:p>
            <a:pPr marL="914400" lvl="1" indent="-457200">
              <a:lnSpc>
                <a:spcPct val="115000"/>
              </a:lnSpc>
              <a:spcAft>
                <a:spcPts val="1000"/>
              </a:spcAft>
              <a:buFont typeface="Arial" panose="020B0604020202020204" pitchFamily="34" charset="0"/>
              <a:buChar char="•"/>
            </a:pPr>
            <a:r>
              <a:rPr lang="en-GB" sz="2400" dirty="0">
                <a:latin typeface="Arial" panose="020B0604020202020204" pitchFamily="34" charset="0"/>
                <a:ea typeface="Calibri" panose="020F0502020204030204" pitchFamily="34" charset="0"/>
                <a:cs typeface="Times New Roman" panose="02020603050405020304" pitchFamily="18" charset="0"/>
              </a:rPr>
              <a:t>How to connect information from different sections of the page/s </a:t>
            </a:r>
          </a:p>
          <a:p>
            <a:pPr marL="914400" lvl="1" indent="-457200">
              <a:lnSpc>
                <a:spcPct val="115000"/>
              </a:lnSpc>
              <a:spcAft>
                <a:spcPts val="1000"/>
              </a:spcAft>
              <a:buFont typeface="Arial" panose="020B0604020202020204" pitchFamily="34" charset="0"/>
              <a:buChar char="•"/>
            </a:pPr>
            <a:endParaRPr lang="en-GB"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A73257C6-F337-2F49-8CAC-EACD2EEC2154}"/>
              </a:ext>
            </a:extLst>
          </p:cNvPr>
          <p:cNvSpPr txBox="1">
            <a:spLocks/>
          </p:cNvSpPr>
          <p:nvPr/>
        </p:nvSpPr>
        <p:spPr>
          <a:xfrm>
            <a:off x="415972" y="61549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0088CE"/>
                </a:solidFill>
                <a:latin typeface="Arial" panose="020B0604020202020204" pitchFamily="34" charset="0"/>
                <a:cs typeface="Arial" panose="020B0604020202020204" pitchFamily="34" charset="0"/>
              </a:rPr>
              <a:t>Text-type features to explore</a:t>
            </a:r>
          </a:p>
        </p:txBody>
      </p:sp>
    </p:spTree>
    <p:extLst>
      <p:ext uri="{BB962C8B-B14F-4D97-AF65-F5344CB8AC3E}">
        <p14:creationId xmlns:p14="http://schemas.microsoft.com/office/powerpoint/2010/main" val="357894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E623A4-FD65-B0FD-0605-71E977F431BD}"/>
              </a:ext>
            </a:extLst>
          </p:cNvPr>
          <p:cNvSpPr txBox="1"/>
          <p:nvPr/>
        </p:nvSpPr>
        <p:spPr>
          <a:xfrm>
            <a:off x="540000" y="900000"/>
            <a:ext cx="10789920" cy="5262979"/>
          </a:xfrm>
          <a:prstGeom prst="rect">
            <a:avLst/>
          </a:prstGeom>
          <a:noFill/>
        </p:spPr>
        <p:txBody>
          <a:bodyPr wrap="square">
            <a:spAutoFit/>
          </a:bodyPr>
          <a:lstStyle/>
          <a:p>
            <a:pPr>
              <a:tabLst>
                <a:tab pos="2865755" algn="ctr"/>
                <a:tab pos="5731510" algn="r"/>
              </a:tabLst>
            </a:pPr>
            <a:r>
              <a:rPr lang="en-GB" b="1" dirty="0">
                <a:solidFill>
                  <a:srgbClr val="0088CE"/>
                </a:solidFill>
                <a:latin typeface="Arial" panose="020B0604020202020204" pitchFamily="34" charset="0"/>
                <a:cs typeface="Arial" panose="020B0604020202020204" pitchFamily="34" charset="0"/>
              </a:rPr>
              <a:t>HIAS English Team</a:t>
            </a:r>
          </a:p>
          <a:p>
            <a:pPr>
              <a:tabLst>
                <a:tab pos="2865755" algn="ctr"/>
                <a:tab pos="5731510" algn="r"/>
              </a:tabLst>
            </a:pPr>
            <a:r>
              <a:rPr lang="en-GB" sz="1200" dirty="0">
                <a:latin typeface="Arial" panose="020B0604020202020204" pitchFamily="34" charset="0"/>
                <a:cs typeface="Arial" panose="020B0604020202020204" pitchFamily="34" charset="0"/>
              </a:rPr>
              <a:t> </a:t>
            </a:r>
          </a:p>
          <a:p>
            <a:pPr>
              <a:tabLst>
                <a:tab pos="2865755" algn="ctr"/>
                <a:tab pos="5731510" algn="r"/>
              </a:tabLst>
            </a:pPr>
            <a:r>
              <a:rPr lang="en-GB" sz="1200" dirty="0">
                <a:latin typeface="Arial" panose="020B0604020202020204" pitchFamily="34" charset="0"/>
                <a:cs typeface="Arial" panose="020B0604020202020204" pitchFamily="34" charset="0"/>
              </a:rPr>
              <a:t>Please contact Joanna Kenyon </a:t>
            </a:r>
            <a:r>
              <a:rPr lang="en-GB" sz="1200" dirty="0">
                <a:latin typeface="Arial" panose="020B0604020202020204" pitchFamily="34" charset="0"/>
                <a:cs typeface="Arial" panose="020B0604020202020204" pitchFamily="34" charset="0"/>
                <a:hlinkClick r:id="rId2"/>
              </a:rPr>
              <a:t>Joanna.Kenyon@hants.gov.uk</a:t>
            </a:r>
            <a:r>
              <a:rPr lang="en-GB" sz="1200" dirty="0">
                <a:latin typeface="Arial" panose="020B0604020202020204" pitchFamily="34" charset="0"/>
                <a:cs typeface="Arial" panose="020B0604020202020204" pitchFamily="34" charset="0"/>
              </a:rPr>
              <a:t> for support with secondary reading, whole school literacy and English. </a:t>
            </a:r>
          </a:p>
          <a:p>
            <a:pPr>
              <a:tabLst>
                <a:tab pos="2865755" algn="ctr"/>
                <a:tab pos="5731510" algn="r"/>
              </a:tabLst>
            </a:pPr>
            <a:r>
              <a:rPr lang="en-GB" sz="1200" dirty="0">
                <a:latin typeface="Arial" panose="020B0604020202020204" pitchFamily="34" charset="0"/>
                <a:cs typeface="Arial" panose="020B0604020202020204" pitchFamily="34" charset="0"/>
              </a:rPr>
              <a:t> </a:t>
            </a:r>
          </a:p>
          <a:p>
            <a:pPr>
              <a:tabLst>
                <a:tab pos="2865755" algn="ctr"/>
                <a:tab pos="5731510" algn="r"/>
              </a:tabLst>
            </a:pPr>
            <a:r>
              <a:rPr lang="en-GB" sz="1200" dirty="0">
                <a:latin typeface="Arial" panose="020B0604020202020204" pitchFamily="34" charset="0"/>
                <a:cs typeface="Arial" panose="020B0604020202020204" pitchFamily="34" charset="0"/>
              </a:rPr>
              <a:t>For further details on the full range of services available please contact us using the following email: </a:t>
            </a:r>
            <a:r>
              <a:rPr lang="en-GB" sz="1200" dirty="0">
                <a:latin typeface="Arial" panose="020B0604020202020204" pitchFamily="34" charset="0"/>
                <a:cs typeface="Arial" panose="020B0604020202020204" pitchFamily="34" charset="0"/>
                <a:hlinkClick r:id="rId3"/>
              </a:rPr>
              <a:t>htlcdev@hants.gov.uk</a:t>
            </a:r>
            <a:r>
              <a:rPr lang="en-GB" sz="1200" dirty="0">
                <a:latin typeface="Arial" panose="020B0604020202020204" pitchFamily="34" charset="0"/>
                <a:cs typeface="Arial" panose="020B0604020202020204" pitchFamily="34" charset="0"/>
              </a:rPr>
              <a:t> </a:t>
            </a:r>
          </a:p>
          <a:p>
            <a:pPr>
              <a:tabLst>
                <a:tab pos="2865755" algn="ctr"/>
                <a:tab pos="5731510" algn="r"/>
              </a:tabLst>
            </a:pPr>
            <a:r>
              <a:rPr lang="en-GB" sz="1200" dirty="0">
                <a:latin typeface="Arial" panose="020B0604020202020204" pitchFamily="34" charset="0"/>
                <a:cs typeface="Arial" panose="020B0604020202020204" pitchFamily="34" charset="0"/>
              </a:rPr>
              <a:t> </a:t>
            </a:r>
          </a:p>
          <a:p>
            <a:pPr>
              <a:tabLst>
                <a:tab pos="2865755" algn="ctr"/>
                <a:tab pos="5731510" algn="r"/>
              </a:tabLst>
            </a:pPr>
            <a:r>
              <a:rPr lang="en-GB" b="1" dirty="0">
                <a:solidFill>
                  <a:srgbClr val="0088CE"/>
                </a:solidFill>
                <a:latin typeface="Arial" panose="020B0604020202020204" pitchFamily="34" charset="0"/>
                <a:cs typeface="Arial" panose="020B0604020202020204" pitchFamily="34" charset="0"/>
              </a:rPr>
              <a:t>Upcoming Courses</a:t>
            </a:r>
          </a:p>
          <a:p>
            <a:pPr>
              <a:tabLst>
                <a:tab pos="2865755" algn="ctr"/>
                <a:tab pos="5731510" algn="r"/>
              </a:tabLst>
            </a:pPr>
            <a:r>
              <a:rPr lang="en-GB" sz="1200" dirty="0">
                <a:latin typeface="Arial" panose="020B0604020202020204" pitchFamily="34" charset="0"/>
                <a:cs typeface="Arial" panose="020B0604020202020204" pitchFamily="34" charset="0"/>
              </a:rPr>
              <a:t> </a:t>
            </a:r>
          </a:p>
          <a:p>
            <a:pPr>
              <a:tabLst>
                <a:tab pos="2865755" algn="ctr"/>
                <a:tab pos="5731510" algn="r"/>
              </a:tabLst>
            </a:pPr>
            <a:r>
              <a:rPr lang="en-GB" sz="1200" dirty="0">
                <a:latin typeface="Arial" panose="020B0604020202020204" pitchFamily="34" charset="0"/>
                <a:cs typeface="Arial" panose="020B0604020202020204" pitchFamily="34" charset="0"/>
              </a:rPr>
              <a:t>Keep up-to-date with our learning opportunities for each subject through our Upcoming Course pages linked below. To browse the full catalogue of learning offers, visit our new Learning Zone. Full details of how to access the site to make a booking are provided </a:t>
            </a:r>
            <a:r>
              <a:rPr lang="en-GB" sz="1200" dirty="0">
                <a:latin typeface="Arial" panose="020B0604020202020204" pitchFamily="34" charset="0"/>
                <a:cs typeface="Arial" panose="020B0604020202020204" pitchFamily="34" charset="0"/>
                <a:hlinkClick r:id="rId4"/>
              </a:rPr>
              <a:t>here</a:t>
            </a:r>
            <a:r>
              <a:rPr lang="en-GB" sz="1200" dirty="0">
                <a:latin typeface="Arial" panose="020B0604020202020204" pitchFamily="34" charset="0"/>
                <a:cs typeface="Arial" panose="020B0604020202020204" pitchFamily="34" charset="0"/>
              </a:rPr>
              <a:t>.</a:t>
            </a:r>
          </a:p>
          <a:p>
            <a:pPr>
              <a:tabLst>
                <a:tab pos="2865755" algn="ctr"/>
                <a:tab pos="5731510" algn="r"/>
              </a:tabLst>
            </a:pPr>
            <a:r>
              <a:rPr lang="en-GB" sz="1200" dirty="0">
                <a:latin typeface="Arial" panose="020B0604020202020204" pitchFamily="34" charset="0"/>
                <a:cs typeface="Arial" panose="020B0604020202020204" pitchFamily="34" charset="0"/>
              </a:rPr>
              <a:t> </a:t>
            </a: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5"/>
              </a:rPr>
              <a:t>English</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6"/>
              </a:rPr>
              <a:t>Maths</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7"/>
              </a:rPr>
              <a:t>Science</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8"/>
              </a:rPr>
              <a:t>Geography</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9"/>
              </a:rPr>
              <a:t>RE</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0"/>
              </a:rPr>
              <a:t>History</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1"/>
              </a:rPr>
              <a:t>Leadership</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2"/>
              </a:rPr>
              <a:t>Computing</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3"/>
              </a:rPr>
              <a:t>Art</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4"/>
              </a:rPr>
              <a:t>D&amp;T</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5"/>
              </a:rPr>
              <a:t>Assessment</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6"/>
              </a:rPr>
              <a:t>Support Staff</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7"/>
              </a:rPr>
              <a:t>SEN</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8"/>
              </a:rPr>
              <a:t>TED</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9"/>
              </a:rPr>
              <a:t>MFL</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46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3FCF5F-FF63-E57C-3189-BACAAF75DD8D}"/>
              </a:ext>
            </a:extLst>
          </p:cNvPr>
          <p:cNvSpPr txBox="1"/>
          <p:nvPr/>
        </p:nvSpPr>
        <p:spPr>
          <a:xfrm>
            <a:off x="540000" y="900000"/>
            <a:ext cx="10779760" cy="3508653"/>
          </a:xfrm>
          <a:prstGeom prst="rect">
            <a:avLst/>
          </a:prstGeom>
          <a:noFill/>
        </p:spPr>
        <p:txBody>
          <a:bodyPr wrap="square">
            <a:spAutoFit/>
          </a:bodyPr>
          <a:lstStyle/>
          <a:p>
            <a:pPr>
              <a:tabLst>
                <a:tab pos="2865755" algn="ctr"/>
                <a:tab pos="5731510" algn="r"/>
              </a:tabLst>
            </a:pPr>
            <a:r>
              <a:rPr lang="en-GB" b="1" dirty="0">
                <a:solidFill>
                  <a:srgbClr val="0088CE"/>
                </a:solidFill>
                <a:effectLst/>
                <a:latin typeface="Arial" panose="020B0604020202020204" pitchFamily="34" charset="0"/>
                <a:ea typeface="Calibri" panose="020F0502020204030204" pitchFamily="34" charset="0"/>
                <a:cs typeface="Arial" panose="020B0604020202020204" pitchFamily="34" charset="0"/>
              </a:rPr>
              <a:t>Terms and conditions</a:t>
            </a:r>
            <a:endParaRPr lang="en-GB" b="1" dirty="0">
              <a:effectLst/>
              <a:latin typeface="Arial" panose="020B0604020202020204" pitchFamily="34" charset="0"/>
              <a:ea typeface="Calibri" panose="020F0502020204030204" pitchFamily="34" charset="0"/>
              <a:cs typeface="Arial" panose="020B0604020202020204" pitchFamily="34" charset="0"/>
            </a:endParaRPr>
          </a:p>
          <a:p>
            <a:pP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 </a:t>
            </a:r>
          </a:p>
          <a:p>
            <a:pPr>
              <a:tabLst>
                <a:tab pos="2865755" algn="ctr"/>
                <a:tab pos="5731510" algn="r"/>
              </a:tabLst>
            </a:pPr>
            <a:r>
              <a:rPr lang="en-GB" sz="1200" b="1" dirty="0">
                <a:solidFill>
                  <a:srgbClr val="0088CE"/>
                </a:solidFill>
                <a:effectLst/>
                <a:latin typeface="Arial" panose="020B0604020202020204" pitchFamily="34" charset="0"/>
                <a:ea typeface="Calibri" panose="020F0502020204030204" pitchFamily="34" charset="0"/>
                <a:cs typeface="Arial" panose="020B0604020202020204" pitchFamily="34" charset="0"/>
              </a:rPr>
              <a:t>Terms of </a:t>
            </a:r>
            <a:r>
              <a:rPr lang="en-GB" sz="1200" b="1" dirty="0">
                <a:solidFill>
                  <a:srgbClr val="0088CE"/>
                </a:solidFill>
                <a:latin typeface="Arial" panose="020B0604020202020204" pitchFamily="34" charset="0"/>
                <a:ea typeface="Calibri" panose="020F0502020204030204" pitchFamily="34" charset="0"/>
                <a:cs typeface="Arial" panose="020B0604020202020204" pitchFamily="34" charset="0"/>
              </a:rPr>
              <a:t>Use</a:t>
            </a:r>
            <a:endParaRPr lang="en-GB" sz="1200" b="1" dirty="0">
              <a:solidFill>
                <a:srgbClr val="0088CE"/>
              </a:solidFill>
              <a:effectLst/>
              <a:latin typeface="Arial" panose="020B0604020202020204" pitchFamily="34" charset="0"/>
              <a:ea typeface="Calibri" panose="020F0502020204030204" pitchFamily="34" charset="0"/>
              <a:cs typeface="Arial" panose="020B0604020202020204" pitchFamily="34" charset="0"/>
            </a:endParaRPr>
          </a:p>
          <a:p>
            <a:pP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This file is for personal or classroom use only. By using it, you agree that you will not copy or reproduce this file except for your own personal, non-commercial use. HIAS have the right to modify the terms of this agreement at any time; the modification will be effective immediately and shall replace all prior agreements. </a:t>
            </a:r>
          </a:p>
          <a:p>
            <a:pP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 </a:t>
            </a:r>
          </a:p>
          <a:p>
            <a:pPr>
              <a:tabLst>
                <a:tab pos="2865755" algn="ctr"/>
                <a:tab pos="5731510" algn="r"/>
              </a:tabLst>
            </a:pPr>
            <a:r>
              <a:rPr lang="en-GB" sz="1200" b="1" dirty="0">
                <a:solidFill>
                  <a:srgbClr val="0088CE"/>
                </a:solidFill>
                <a:effectLst/>
                <a:latin typeface="Arial" panose="020B0604020202020204" pitchFamily="34" charset="0"/>
                <a:ea typeface="Calibri" panose="020F0502020204030204" pitchFamily="34" charset="0"/>
                <a:cs typeface="Arial" panose="020B0604020202020204" pitchFamily="34" charset="0"/>
              </a:rPr>
              <a:t>You are welcome to:</a:t>
            </a:r>
            <a:endParaRPr lang="en-GB" sz="1200" dirty="0">
              <a:solidFill>
                <a:srgbClr val="0088CE"/>
              </a:solidFill>
              <a:effectLst/>
              <a:latin typeface="Arial" panose="020B0604020202020204" pitchFamily="34" charset="0"/>
              <a:ea typeface="Calibri" panose="020F0502020204030204" pitchFamily="34" charset="0"/>
              <a:cs typeface="Arial" panose="020B0604020202020204" pitchFamily="34" charset="0"/>
            </a:endParaRP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download this resource</a:t>
            </a: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save this resource on your computer</a:t>
            </a: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print as many copies as you would like to use in your school</a:t>
            </a: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amend this electronic resource so long as you acknowledge its source and do not share as your own work.</a:t>
            </a:r>
          </a:p>
          <a:p>
            <a:pP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 </a:t>
            </a:r>
          </a:p>
          <a:p>
            <a:pPr>
              <a:tabLst>
                <a:tab pos="2865755" algn="ctr"/>
                <a:tab pos="5731510" algn="r"/>
              </a:tabLst>
            </a:pPr>
            <a:r>
              <a:rPr lang="en-GB" sz="1200" b="1" dirty="0">
                <a:solidFill>
                  <a:srgbClr val="0088CE"/>
                </a:solidFill>
                <a:effectLst/>
                <a:latin typeface="Arial" panose="020B0604020202020204" pitchFamily="34" charset="0"/>
                <a:ea typeface="Calibri" panose="020F0502020204030204" pitchFamily="34" charset="0"/>
                <a:cs typeface="Arial" panose="020B0604020202020204" pitchFamily="34" charset="0"/>
              </a:rPr>
              <a:t>You may not:</a:t>
            </a:r>
            <a:endParaRPr lang="en-GB" sz="1200" dirty="0">
              <a:solidFill>
                <a:srgbClr val="0088CE"/>
              </a:solidFill>
              <a:effectLst/>
              <a:latin typeface="Arial" panose="020B0604020202020204" pitchFamily="34" charset="0"/>
              <a:ea typeface="Calibri" panose="020F0502020204030204" pitchFamily="34" charset="0"/>
              <a:cs typeface="Arial" panose="020B0604020202020204" pitchFamily="34" charset="0"/>
            </a:endParaRP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claim this resource as your own</a:t>
            </a: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sell or in any way profit from this resource</a:t>
            </a: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store or distribute this resource on any other website or another location where others are able to electronically retrieve it</a:t>
            </a:r>
          </a:p>
          <a:p>
            <a:pPr marL="182563" lvl="0" indent="-182563" fontAlgn="base" hangingPunct="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email this resource to anyone outside your school or transmit it in any other fashion.</a:t>
            </a:r>
          </a:p>
        </p:txBody>
      </p:sp>
    </p:spTree>
    <p:extLst>
      <p:ext uri="{BB962C8B-B14F-4D97-AF65-F5344CB8AC3E}">
        <p14:creationId xmlns:p14="http://schemas.microsoft.com/office/powerpoint/2010/main" val="2242383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A98446DD4B35408626C5CD05C780AF" ma:contentTypeVersion="20" ma:contentTypeDescription="Create a new document." ma:contentTypeScope="" ma:versionID="8db0291a8cd2da25de2b35d25a2c184a">
  <xsd:schema xmlns:xsd="http://www.w3.org/2001/XMLSchema" xmlns:xs="http://www.w3.org/2001/XMLSchema" xmlns:p="http://schemas.microsoft.com/office/2006/metadata/properties" xmlns:ns1="http://schemas.microsoft.com/sharepoint/v3" xmlns:ns3="d6c9f295-6866-40ba-9ed9-513ce23f1344" xmlns:ns4="7877a85d-1b44-49b4-b533-86f3b630674e" targetNamespace="http://schemas.microsoft.com/office/2006/metadata/properties" ma:root="true" ma:fieldsID="2cae423840b62b44b5ecb0b8b19d4274" ns1:_="" ns3:_="" ns4:_="">
    <xsd:import namespace="http://schemas.microsoft.com/sharepoint/v3"/>
    <xsd:import namespace="d6c9f295-6866-40ba-9ed9-513ce23f1344"/>
    <xsd:import namespace="7877a85d-1b44-49b4-b533-86f3b630674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1:_ip_UnifiedCompliancePolicyProperties" minOccurs="0"/>
                <xsd:element ref="ns1:_ip_UnifiedCompliancePolicyUIAc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c9f295-6866-40ba-9ed9-513ce23f13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77a85d-1b44-49b4-b533-86f3b630674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6c9f295-6866-40ba-9ed9-513ce23f1344"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70E7A53-98D4-46CF-BA0A-F2B3260E47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6c9f295-6866-40ba-9ed9-513ce23f1344"/>
    <ds:schemaRef ds:uri="7877a85d-1b44-49b4-b533-86f3b63067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E07DD6-1D29-4297-A926-60776C64D30D}">
  <ds:schemaRefs>
    <ds:schemaRef ds:uri="http://schemas.microsoft.com/sharepoint/v3/contenttype/forms"/>
  </ds:schemaRefs>
</ds:datastoreItem>
</file>

<file path=customXml/itemProps3.xml><?xml version="1.0" encoding="utf-8"?>
<ds:datastoreItem xmlns:ds="http://schemas.openxmlformats.org/officeDocument/2006/customXml" ds:itemID="{6768642A-9226-4626-B83B-8974D14F4F65}">
  <ds:schemaRefs>
    <ds:schemaRef ds:uri="http://schemas.openxmlformats.org/package/2006/metadata/core-properties"/>
    <ds:schemaRef ds:uri="http://purl.org/dc/elements/1.1/"/>
    <ds:schemaRef ds:uri="http://www.w3.org/XML/1998/namespace"/>
    <ds:schemaRef ds:uri="d6c9f295-6866-40ba-9ed9-513ce23f1344"/>
    <ds:schemaRef ds:uri="http://purl.org/dc/dcmitype/"/>
    <ds:schemaRef ds:uri="7877a85d-1b44-49b4-b533-86f3b630674e"/>
    <ds:schemaRef ds:uri="http://schemas.microsoft.com/sharepoint/v3"/>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97</TotalTime>
  <Words>807</Words>
  <Application>Microsoft Office PowerPoint</Application>
  <PresentationFormat>Widescreen</PresentationFormat>
  <Paragraphs>83</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Wei</dc:creator>
  <cp:lastModifiedBy>Wei, Jenny</cp:lastModifiedBy>
  <cp:revision>3</cp:revision>
  <dcterms:created xsi:type="dcterms:W3CDTF">2024-04-22T13:54:50Z</dcterms:created>
  <dcterms:modified xsi:type="dcterms:W3CDTF">2025-05-22T09:10:46Z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0x01010018A98446DD4B35408626C5CD05C780AF</vt:lpwstr>
  </property>
</Properties>
</file>