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61" r:id="rId6"/>
    <p:sldId id="2820" r:id="rId7"/>
    <p:sldId id="2822" r:id="rId8"/>
    <p:sldId id="2824" r:id="rId9"/>
    <p:sldId id="258" r:id="rId10"/>
    <p:sldId id="2440" r:id="rId11"/>
    <p:sldId id="2818" r:id="rId12"/>
    <p:sldId id="2438" r:id="rId13"/>
    <p:sldId id="262" r:id="rId14"/>
    <p:sldId id="26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8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208B49-DC69-4BA9-BCCA-D37F2C1DC135}" v="3" dt="2025-05-22T11:24:03.8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4660"/>
  </p:normalViewPr>
  <p:slideViewPr>
    <p:cSldViewPr snapToGrid="0">
      <p:cViewPr varScale="1">
        <p:scale>
          <a:sx n="67" d="100"/>
          <a:sy n="67" d="100"/>
        </p:scale>
        <p:origin x="82" y="103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D32121-8288-4F72-9D08-71633F9DD1B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GB"/>
        </a:p>
      </dgm:t>
    </dgm:pt>
    <dgm:pt modelId="{FE8C829B-21F3-4C7A-9E99-5FAF4CB538EB}">
      <dgm:prSet phldrT="[Text]"/>
      <dgm:spPr/>
      <dgm:t>
        <a:bodyPr/>
        <a:lstStyle/>
        <a:p>
          <a:r>
            <a:rPr lang="en-GB" dirty="0"/>
            <a:t>Model</a:t>
          </a:r>
        </a:p>
      </dgm:t>
    </dgm:pt>
    <dgm:pt modelId="{A198CDC5-A50D-425E-B3EB-FA622EA43766}" type="parTrans" cxnId="{70CDC76E-157D-45DD-A76C-9E58977D8A41}">
      <dgm:prSet/>
      <dgm:spPr/>
      <dgm:t>
        <a:bodyPr/>
        <a:lstStyle/>
        <a:p>
          <a:endParaRPr lang="en-GB"/>
        </a:p>
      </dgm:t>
    </dgm:pt>
    <dgm:pt modelId="{7D94403B-475B-47B8-A9EE-5D127F021AE6}" type="sibTrans" cxnId="{70CDC76E-157D-45DD-A76C-9E58977D8A41}">
      <dgm:prSet/>
      <dgm:spPr/>
      <dgm:t>
        <a:bodyPr/>
        <a:lstStyle/>
        <a:p>
          <a:endParaRPr lang="en-GB"/>
        </a:p>
      </dgm:t>
    </dgm:pt>
    <dgm:pt modelId="{EB1253AA-5C9E-4B67-A5F7-08EDE26A137D}">
      <dgm:prSet phldrT="[Text]"/>
      <dgm:spPr/>
      <dgm:t>
        <a:bodyPr/>
        <a:lstStyle/>
        <a:p>
          <a:r>
            <a:rPr lang="en-GB"/>
            <a:t>I read</a:t>
          </a:r>
        </a:p>
      </dgm:t>
    </dgm:pt>
    <dgm:pt modelId="{10A20E2E-7592-4A91-97F5-DEE4BA4AEB97}" type="parTrans" cxnId="{402F6D70-BECA-498A-9399-C95B79787F4E}">
      <dgm:prSet/>
      <dgm:spPr/>
      <dgm:t>
        <a:bodyPr/>
        <a:lstStyle/>
        <a:p>
          <a:endParaRPr lang="en-GB"/>
        </a:p>
      </dgm:t>
    </dgm:pt>
    <dgm:pt modelId="{8DD86FCF-4D4F-4C29-A98B-283B0784DD66}" type="sibTrans" cxnId="{402F6D70-BECA-498A-9399-C95B79787F4E}">
      <dgm:prSet/>
      <dgm:spPr/>
      <dgm:t>
        <a:bodyPr/>
        <a:lstStyle/>
        <a:p>
          <a:endParaRPr lang="en-GB"/>
        </a:p>
      </dgm:t>
    </dgm:pt>
    <dgm:pt modelId="{17245659-C359-4167-83B5-AA103D90909C}">
      <dgm:prSet phldrT="[Text]"/>
      <dgm:spPr/>
      <dgm:t>
        <a:bodyPr/>
        <a:lstStyle/>
        <a:p>
          <a:r>
            <a:rPr lang="en-GB" dirty="0"/>
            <a:t>Repeat</a:t>
          </a:r>
        </a:p>
      </dgm:t>
    </dgm:pt>
    <dgm:pt modelId="{B2FFB47A-6C30-421E-BFAE-B07C7BAE4E9D}" type="parTrans" cxnId="{E5D10ED4-D8A1-4CA0-BC94-46B9583BF401}">
      <dgm:prSet/>
      <dgm:spPr/>
      <dgm:t>
        <a:bodyPr/>
        <a:lstStyle/>
        <a:p>
          <a:endParaRPr lang="en-GB"/>
        </a:p>
      </dgm:t>
    </dgm:pt>
    <dgm:pt modelId="{45651EF2-D942-49B7-BD64-353255650759}" type="sibTrans" cxnId="{E5D10ED4-D8A1-4CA0-BC94-46B9583BF401}">
      <dgm:prSet/>
      <dgm:spPr/>
      <dgm:t>
        <a:bodyPr/>
        <a:lstStyle/>
        <a:p>
          <a:endParaRPr lang="en-GB"/>
        </a:p>
      </dgm:t>
    </dgm:pt>
    <dgm:pt modelId="{A4AE58D1-3DCE-4E5C-91AD-515357A2A5DB}">
      <dgm:prSet phldrT="[Text]"/>
      <dgm:spPr/>
      <dgm:t>
        <a:bodyPr/>
        <a:lstStyle/>
        <a:p>
          <a:r>
            <a:rPr lang="en-GB"/>
            <a:t>You read</a:t>
          </a:r>
        </a:p>
      </dgm:t>
    </dgm:pt>
    <dgm:pt modelId="{95F556E6-4365-4F21-82BF-8C069CC221FB}" type="parTrans" cxnId="{0382A929-ADEE-41CA-8DE2-1DE6471DE011}">
      <dgm:prSet/>
      <dgm:spPr/>
      <dgm:t>
        <a:bodyPr/>
        <a:lstStyle/>
        <a:p>
          <a:endParaRPr lang="en-GB"/>
        </a:p>
      </dgm:t>
    </dgm:pt>
    <dgm:pt modelId="{11302DBC-7D24-4C11-A194-F3ECF3546197}" type="sibTrans" cxnId="{0382A929-ADEE-41CA-8DE2-1DE6471DE011}">
      <dgm:prSet/>
      <dgm:spPr/>
      <dgm:t>
        <a:bodyPr/>
        <a:lstStyle/>
        <a:p>
          <a:endParaRPr lang="en-GB"/>
        </a:p>
      </dgm:t>
    </dgm:pt>
    <dgm:pt modelId="{921B32F4-A034-4DDE-81DC-825563955703}">
      <dgm:prSet phldrT="[Text]"/>
      <dgm:spPr/>
      <dgm:t>
        <a:bodyPr/>
        <a:lstStyle/>
        <a:p>
          <a:r>
            <a:rPr lang="en-GB" dirty="0"/>
            <a:t>Model</a:t>
          </a:r>
        </a:p>
      </dgm:t>
    </dgm:pt>
    <dgm:pt modelId="{06E2356F-D618-4234-8D16-24F591AC5F30}" type="parTrans" cxnId="{8857672B-292A-4A14-A514-9AA9FA8C3EE9}">
      <dgm:prSet/>
      <dgm:spPr/>
      <dgm:t>
        <a:bodyPr/>
        <a:lstStyle/>
        <a:p>
          <a:endParaRPr lang="en-GB"/>
        </a:p>
      </dgm:t>
    </dgm:pt>
    <dgm:pt modelId="{04CED868-5442-4555-AEFA-206127016F29}" type="sibTrans" cxnId="{8857672B-292A-4A14-A514-9AA9FA8C3EE9}">
      <dgm:prSet/>
      <dgm:spPr/>
      <dgm:t>
        <a:bodyPr/>
        <a:lstStyle/>
        <a:p>
          <a:endParaRPr lang="en-GB"/>
        </a:p>
      </dgm:t>
    </dgm:pt>
    <dgm:pt modelId="{213A5181-DDF1-463D-B3EB-B8AC9FFDD93F}">
      <dgm:prSet phldrT="[Text]"/>
      <dgm:spPr/>
      <dgm:t>
        <a:bodyPr/>
        <a:lstStyle/>
        <a:p>
          <a:r>
            <a:rPr lang="en-GB"/>
            <a:t>I read again</a:t>
          </a:r>
        </a:p>
      </dgm:t>
    </dgm:pt>
    <dgm:pt modelId="{ACFA6BA1-0CA0-4003-95F2-201DC8C33EE8}" type="parTrans" cxnId="{57F5B4B4-3FAA-4022-B14C-869252A9DF9E}">
      <dgm:prSet/>
      <dgm:spPr/>
      <dgm:t>
        <a:bodyPr/>
        <a:lstStyle/>
        <a:p>
          <a:endParaRPr lang="en-GB"/>
        </a:p>
      </dgm:t>
    </dgm:pt>
    <dgm:pt modelId="{C7C250E5-356A-4DE7-A7C4-7DB91C26ADD4}" type="sibTrans" cxnId="{57F5B4B4-3FAA-4022-B14C-869252A9DF9E}">
      <dgm:prSet/>
      <dgm:spPr/>
      <dgm:t>
        <a:bodyPr/>
        <a:lstStyle/>
        <a:p>
          <a:endParaRPr lang="en-GB"/>
        </a:p>
      </dgm:t>
    </dgm:pt>
    <dgm:pt modelId="{22FC4C3E-C2BF-4F15-A7E4-50DE0CCBDA98}" type="pres">
      <dgm:prSet presAssocID="{A3D32121-8288-4F72-9D08-71633F9DD1BD}" presName="linear" presStyleCnt="0">
        <dgm:presLayoutVars>
          <dgm:animLvl val="lvl"/>
          <dgm:resizeHandles val="exact"/>
        </dgm:presLayoutVars>
      </dgm:prSet>
      <dgm:spPr/>
    </dgm:pt>
    <dgm:pt modelId="{98843DC8-DBFD-4C51-9063-EE87B8519D4D}" type="pres">
      <dgm:prSet presAssocID="{FE8C829B-21F3-4C7A-9E99-5FAF4CB538EB}" presName="parentText" presStyleLbl="node1" presStyleIdx="0" presStyleCnt="3">
        <dgm:presLayoutVars>
          <dgm:chMax val="0"/>
          <dgm:bulletEnabled val="1"/>
        </dgm:presLayoutVars>
      </dgm:prSet>
      <dgm:spPr/>
    </dgm:pt>
    <dgm:pt modelId="{3EFF8E47-D3C3-44BB-8EE8-5B5CB71D2AE3}" type="pres">
      <dgm:prSet presAssocID="{FE8C829B-21F3-4C7A-9E99-5FAF4CB538EB}" presName="childText" presStyleLbl="revTx" presStyleIdx="0" presStyleCnt="3">
        <dgm:presLayoutVars>
          <dgm:bulletEnabled val="1"/>
        </dgm:presLayoutVars>
      </dgm:prSet>
      <dgm:spPr/>
    </dgm:pt>
    <dgm:pt modelId="{79611B32-E7D9-4883-BEF8-DB35462F9AA3}" type="pres">
      <dgm:prSet presAssocID="{17245659-C359-4167-83B5-AA103D90909C}" presName="parentText" presStyleLbl="node1" presStyleIdx="1" presStyleCnt="3">
        <dgm:presLayoutVars>
          <dgm:chMax val="0"/>
          <dgm:bulletEnabled val="1"/>
        </dgm:presLayoutVars>
      </dgm:prSet>
      <dgm:spPr/>
    </dgm:pt>
    <dgm:pt modelId="{3DD0F21A-BCDC-4293-9314-866034DE9155}" type="pres">
      <dgm:prSet presAssocID="{17245659-C359-4167-83B5-AA103D90909C}" presName="childText" presStyleLbl="revTx" presStyleIdx="1" presStyleCnt="3">
        <dgm:presLayoutVars>
          <dgm:bulletEnabled val="1"/>
        </dgm:presLayoutVars>
      </dgm:prSet>
      <dgm:spPr/>
    </dgm:pt>
    <dgm:pt modelId="{AFED5967-40F6-40E0-B336-E0A10382621E}" type="pres">
      <dgm:prSet presAssocID="{921B32F4-A034-4DDE-81DC-825563955703}" presName="parentText" presStyleLbl="node1" presStyleIdx="2" presStyleCnt="3">
        <dgm:presLayoutVars>
          <dgm:chMax val="0"/>
          <dgm:bulletEnabled val="1"/>
        </dgm:presLayoutVars>
      </dgm:prSet>
      <dgm:spPr/>
    </dgm:pt>
    <dgm:pt modelId="{E5B4B8E9-1C36-4C00-96B8-D713F7111EC8}" type="pres">
      <dgm:prSet presAssocID="{921B32F4-A034-4DDE-81DC-825563955703}" presName="childText" presStyleLbl="revTx" presStyleIdx="2" presStyleCnt="3">
        <dgm:presLayoutVars>
          <dgm:bulletEnabled val="1"/>
        </dgm:presLayoutVars>
      </dgm:prSet>
      <dgm:spPr/>
    </dgm:pt>
  </dgm:ptLst>
  <dgm:cxnLst>
    <dgm:cxn modelId="{0382A929-ADEE-41CA-8DE2-1DE6471DE011}" srcId="{17245659-C359-4167-83B5-AA103D90909C}" destId="{A4AE58D1-3DCE-4E5C-91AD-515357A2A5DB}" srcOrd="0" destOrd="0" parTransId="{95F556E6-4365-4F21-82BF-8C069CC221FB}" sibTransId="{11302DBC-7D24-4C11-A194-F3ECF3546197}"/>
    <dgm:cxn modelId="{8857672B-292A-4A14-A514-9AA9FA8C3EE9}" srcId="{A3D32121-8288-4F72-9D08-71633F9DD1BD}" destId="{921B32F4-A034-4DDE-81DC-825563955703}" srcOrd="2" destOrd="0" parTransId="{06E2356F-D618-4234-8D16-24F591AC5F30}" sibTransId="{04CED868-5442-4555-AEFA-206127016F29}"/>
    <dgm:cxn modelId="{945AAC3E-C6B8-4F55-B5C6-4055326C531B}" type="presOf" srcId="{17245659-C359-4167-83B5-AA103D90909C}" destId="{79611B32-E7D9-4883-BEF8-DB35462F9AA3}" srcOrd="0" destOrd="0" presId="urn:microsoft.com/office/officeart/2005/8/layout/vList2"/>
    <dgm:cxn modelId="{AD42E43F-7DBD-46E3-9B78-5427BEDE4CD6}" type="presOf" srcId="{EB1253AA-5C9E-4B67-A5F7-08EDE26A137D}" destId="{3EFF8E47-D3C3-44BB-8EE8-5B5CB71D2AE3}" srcOrd="0" destOrd="0" presId="urn:microsoft.com/office/officeart/2005/8/layout/vList2"/>
    <dgm:cxn modelId="{17433D5F-5664-446E-BFFA-545BDE5F9AF0}" type="presOf" srcId="{921B32F4-A034-4DDE-81DC-825563955703}" destId="{AFED5967-40F6-40E0-B336-E0A10382621E}" srcOrd="0" destOrd="0" presId="urn:microsoft.com/office/officeart/2005/8/layout/vList2"/>
    <dgm:cxn modelId="{70CDC76E-157D-45DD-A76C-9E58977D8A41}" srcId="{A3D32121-8288-4F72-9D08-71633F9DD1BD}" destId="{FE8C829B-21F3-4C7A-9E99-5FAF4CB538EB}" srcOrd="0" destOrd="0" parTransId="{A198CDC5-A50D-425E-B3EB-FA622EA43766}" sibTransId="{7D94403B-475B-47B8-A9EE-5D127F021AE6}"/>
    <dgm:cxn modelId="{402F6D70-BECA-498A-9399-C95B79787F4E}" srcId="{FE8C829B-21F3-4C7A-9E99-5FAF4CB538EB}" destId="{EB1253AA-5C9E-4B67-A5F7-08EDE26A137D}" srcOrd="0" destOrd="0" parTransId="{10A20E2E-7592-4A91-97F5-DEE4BA4AEB97}" sibTransId="{8DD86FCF-4D4F-4C29-A98B-283B0784DD66}"/>
    <dgm:cxn modelId="{14734B8A-EE0F-4FBB-8B94-D773A984520D}" type="presOf" srcId="{FE8C829B-21F3-4C7A-9E99-5FAF4CB538EB}" destId="{98843DC8-DBFD-4C51-9063-EE87B8519D4D}" srcOrd="0" destOrd="0" presId="urn:microsoft.com/office/officeart/2005/8/layout/vList2"/>
    <dgm:cxn modelId="{57F5B4B4-3FAA-4022-B14C-869252A9DF9E}" srcId="{921B32F4-A034-4DDE-81DC-825563955703}" destId="{213A5181-DDF1-463D-B3EB-B8AC9FFDD93F}" srcOrd="0" destOrd="0" parTransId="{ACFA6BA1-0CA0-4003-95F2-201DC8C33EE8}" sibTransId="{C7C250E5-356A-4DE7-A7C4-7DB91C26ADD4}"/>
    <dgm:cxn modelId="{E5D10ED4-D8A1-4CA0-BC94-46B9583BF401}" srcId="{A3D32121-8288-4F72-9D08-71633F9DD1BD}" destId="{17245659-C359-4167-83B5-AA103D90909C}" srcOrd="1" destOrd="0" parTransId="{B2FFB47A-6C30-421E-BFAE-B07C7BAE4E9D}" sibTransId="{45651EF2-D942-49B7-BD64-353255650759}"/>
    <dgm:cxn modelId="{BE8EADD4-6636-4E9A-AC74-8AD7BED3ABC8}" type="presOf" srcId="{A3D32121-8288-4F72-9D08-71633F9DD1BD}" destId="{22FC4C3E-C2BF-4F15-A7E4-50DE0CCBDA98}" srcOrd="0" destOrd="0" presId="urn:microsoft.com/office/officeart/2005/8/layout/vList2"/>
    <dgm:cxn modelId="{891CE4EF-4CC6-4D75-8D6E-30FB76C8008D}" type="presOf" srcId="{A4AE58D1-3DCE-4E5C-91AD-515357A2A5DB}" destId="{3DD0F21A-BCDC-4293-9314-866034DE9155}" srcOrd="0" destOrd="0" presId="urn:microsoft.com/office/officeart/2005/8/layout/vList2"/>
    <dgm:cxn modelId="{F31A74FD-E943-4D8D-88CD-86F1EC1F3A25}" type="presOf" srcId="{213A5181-DDF1-463D-B3EB-B8AC9FFDD93F}" destId="{E5B4B8E9-1C36-4C00-96B8-D713F7111EC8}" srcOrd="0" destOrd="0" presId="urn:microsoft.com/office/officeart/2005/8/layout/vList2"/>
    <dgm:cxn modelId="{5B825F54-231C-45B0-9D64-C7D23A7B0817}" type="presParOf" srcId="{22FC4C3E-C2BF-4F15-A7E4-50DE0CCBDA98}" destId="{98843DC8-DBFD-4C51-9063-EE87B8519D4D}" srcOrd="0" destOrd="0" presId="urn:microsoft.com/office/officeart/2005/8/layout/vList2"/>
    <dgm:cxn modelId="{F18F8E3F-EDAC-45F6-ACBC-35B0BF041247}" type="presParOf" srcId="{22FC4C3E-C2BF-4F15-A7E4-50DE0CCBDA98}" destId="{3EFF8E47-D3C3-44BB-8EE8-5B5CB71D2AE3}" srcOrd="1" destOrd="0" presId="urn:microsoft.com/office/officeart/2005/8/layout/vList2"/>
    <dgm:cxn modelId="{953ADD4D-BB7F-4DEC-BEB3-CCF69C1975AD}" type="presParOf" srcId="{22FC4C3E-C2BF-4F15-A7E4-50DE0CCBDA98}" destId="{79611B32-E7D9-4883-BEF8-DB35462F9AA3}" srcOrd="2" destOrd="0" presId="urn:microsoft.com/office/officeart/2005/8/layout/vList2"/>
    <dgm:cxn modelId="{892F199B-19B8-49DD-AC85-40430BDB0B64}" type="presParOf" srcId="{22FC4C3E-C2BF-4F15-A7E4-50DE0CCBDA98}" destId="{3DD0F21A-BCDC-4293-9314-866034DE9155}" srcOrd="3" destOrd="0" presId="urn:microsoft.com/office/officeart/2005/8/layout/vList2"/>
    <dgm:cxn modelId="{C2A2D9E4-FF8C-40E9-AAD0-3E635D9BD592}" type="presParOf" srcId="{22FC4C3E-C2BF-4F15-A7E4-50DE0CCBDA98}" destId="{AFED5967-40F6-40E0-B336-E0A10382621E}" srcOrd="4" destOrd="0" presId="urn:microsoft.com/office/officeart/2005/8/layout/vList2"/>
    <dgm:cxn modelId="{83F90C4B-180C-4F2C-A835-2BD219BF0819}" type="presParOf" srcId="{22FC4C3E-C2BF-4F15-A7E4-50DE0CCBDA98}" destId="{E5B4B8E9-1C36-4C00-96B8-D713F7111E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843DC8-DBFD-4C51-9063-EE87B8519D4D}">
      <dsp:nvSpPr>
        <dsp:cNvPr id="0" name=""/>
        <dsp:cNvSpPr/>
      </dsp:nvSpPr>
      <dsp:spPr>
        <a:xfrm>
          <a:off x="0" y="31283"/>
          <a:ext cx="6900512" cy="107932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GB" sz="4500" kern="1200" dirty="0"/>
            <a:t>Model</a:t>
          </a:r>
        </a:p>
      </dsp:txBody>
      <dsp:txXfrm>
        <a:off x="52688" y="83971"/>
        <a:ext cx="6795136" cy="973949"/>
      </dsp:txXfrm>
    </dsp:sp>
    <dsp:sp modelId="{3EFF8E47-D3C3-44BB-8EE8-5B5CB71D2AE3}">
      <dsp:nvSpPr>
        <dsp:cNvPr id="0" name=""/>
        <dsp:cNvSpPr/>
      </dsp:nvSpPr>
      <dsp:spPr>
        <a:xfrm>
          <a:off x="0" y="1110608"/>
          <a:ext cx="6900512"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91" tIns="57150" rIns="320040" bIns="57150" numCol="1" spcCol="1270" anchor="t" anchorCtr="0">
          <a:noAutofit/>
        </a:bodyPr>
        <a:lstStyle/>
        <a:p>
          <a:pPr marL="285750" lvl="1" indent="-285750" algn="l" defTabSz="1555750">
            <a:lnSpc>
              <a:spcPct val="90000"/>
            </a:lnSpc>
            <a:spcBef>
              <a:spcPct val="0"/>
            </a:spcBef>
            <a:spcAft>
              <a:spcPct val="20000"/>
            </a:spcAft>
            <a:buChar char="•"/>
          </a:pPr>
          <a:r>
            <a:rPr lang="en-GB" sz="3500" kern="1200"/>
            <a:t>I read</a:t>
          </a:r>
        </a:p>
      </dsp:txBody>
      <dsp:txXfrm>
        <a:off x="0" y="1110608"/>
        <a:ext cx="6900512" cy="745200"/>
      </dsp:txXfrm>
    </dsp:sp>
    <dsp:sp modelId="{79611B32-E7D9-4883-BEF8-DB35462F9AA3}">
      <dsp:nvSpPr>
        <dsp:cNvPr id="0" name=""/>
        <dsp:cNvSpPr/>
      </dsp:nvSpPr>
      <dsp:spPr>
        <a:xfrm>
          <a:off x="0" y="1855808"/>
          <a:ext cx="6900512" cy="107932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GB" sz="4500" kern="1200" dirty="0"/>
            <a:t>Repeat</a:t>
          </a:r>
        </a:p>
      </dsp:txBody>
      <dsp:txXfrm>
        <a:off x="52688" y="1908496"/>
        <a:ext cx="6795136" cy="973949"/>
      </dsp:txXfrm>
    </dsp:sp>
    <dsp:sp modelId="{3DD0F21A-BCDC-4293-9314-866034DE9155}">
      <dsp:nvSpPr>
        <dsp:cNvPr id="0" name=""/>
        <dsp:cNvSpPr/>
      </dsp:nvSpPr>
      <dsp:spPr>
        <a:xfrm>
          <a:off x="0" y="2935133"/>
          <a:ext cx="6900512"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91" tIns="57150" rIns="320040" bIns="57150" numCol="1" spcCol="1270" anchor="t" anchorCtr="0">
          <a:noAutofit/>
        </a:bodyPr>
        <a:lstStyle/>
        <a:p>
          <a:pPr marL="285750" lvl="1" indent="-285750" algn="l" defTabSz="1555750">
            <a:lnSpc>
              <a:spcPct val="90000"/>
            </a:lnSpc>
            <a:spcBef>
              <a:spcPct val="0"/>
            </a:spcBef>
            <a:spcAft>
              <a:spcPct val="20000"/>
            </a:spcAft>
            <a:buChar char="•"/>
          </a:pPr>
          <a:r>
            <a:rPr lang="en-GB" sz="3500" kern="1200"/>
            <a:t>You read</a:t>
          </a:r>
        </a:p>
      </dsp:txBody>
      <dsp:txXfrm>
        <a:off x="0" y="2935133"/>
        <a:ext cx="6900512" cy="745200"/>
      </dsp:txXfrm>
    </dsp:sp>
    <dsp:sp modelId="{AFED5967-40F6-40E0-B336-E0A10382621E}">
      <dsp:nvSpPr>
        <dsp:cNvPr id="0" name=""/>
        <dsp:cNvSpPr/>
      </dsp:nvSpPr>
      <dsp:spPr>
        <a:xfrm>
          <a:off x="0" y="3680333"/>
          <a:ext cx="6900512" cy="107932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GB" sz="4500" kern="1200" dirty="0"/>
            <a:t>Model</a:t>
          </a:r>
        </a:p>
      </dsp:txBody>
      <dsp:txXfrm>
        <a:off x="52688" y="3733021"/>
        <a:ext cx="6795136" cy="973949"/>
      </dsp:txXfrm>
    </dsp:sp>
    <dsp:sp modelId="{E5B4B8E9-1C36-4C00-96B8-D713F7111EC8}">
      <dsp:nvSpPr>
        <dsp:cNvPr id="0" name=""/>
        <dsp:cNvSpPr/>
      </dsp:nvSpPr>
      <dsp:spPr>
        <a:xfrm>
          <a:off x="0" y="4759658"/>
          <a:ext cx="6900512"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9091" tIns="57150" rIns="320040" bIns="57150" numCol="1" spcCol="1270" anchor="t" anchorCtr="0">
          <a:noAutofit/>
        </a:bodyPr>
        <a:lstStyle/>
        <a:p>
          <a:pPr marL="285750" lvl="1" indent="-285750" algn="l" defTabSz="1555750">
            <a:lnSpc>
              <a:spcPct val="90000"/>
            </a:lnSpc>
            <a:spcBef>
              <a:spcPct val="0"/>
            </a:spcBef>
            <a:spcAft>
              <a:spcPct val="20000"/>
            </a:spcAft>
            <a:buChar char="•"/>
          </a:pPr>
          <a:r>
            <a:rPr lang="en-GB" sz="3500" kern="1200"/>
            <a:t>I read again</a:t>
          </a:r>
        </a:p>
      </dsp:txBody>
      <dsp:txXfrm>
        <a:off x="0" y="4759658"/>
        <a:ext cx="6900512" cy="7452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921533-F125-4977-B401-DE162E47D0C3}" type="datetimeFigureOut">
              <a:rPr lang="en-GB" smtClean="0"/>
              <a:t>22/05/2025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25872A-79D7-4122-87B5-83A35DE03063}" type="slidenum">
              <a:rPr lang="en-GB" smtClean="0"/>
              <a:t>‹#›</a:t>
            </a:fld>
            <a:endParaRPr lang="en-GB"/>
          </a:p>
        </p:txBody>
      </p:sp>
    </p:spTree>
    <p:extLst>
      <p:ext uri="{BB962C8B-B14F-4D97-AF65-F5344CB8AC3E}">
        <p14:creationId xmlns:p14="http://schemas.microsoft.com/office/powerpoint/2010/main" val="2769386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ext Box 2">
            <a:extLst>
              <a:ext uri="{FF2B5EF4-FFF2-40B4-BE49-F238E27FC236}">
                <a16:creationId xmlns:a16="http://schemas.microsoft.com/office/drawing/2014/main" id="{77728B54-37D3-ACE7-7E90-B578FD338A84}"/>
              </a:ext>
            </a:extLst>
          </p:cNvPr>
          <p:cNvSpPr txBox="1">
            <a:spLocks noChangeArrowheads="1"/>
          </p:cNvSpPr>
          <p:nvPr userDrawn="1"/>
        </p:nvSpPr>
        <p:spPr bwMode="auto">
          <a:xfrm>
            <a:off x="0" y="1809367"/>
            <a:ext cx="4247515" cy="352425"/>
          </a:xfrm>
          <a:prstGeom prst="rect">
            <a:avLst/>
          </a:prstGeom>
          <a:solidFill>
            <a:srgbClr val="1F3244"/>
          </a:solidFill>
          <a:ln w="9525">
            <a:noFill/>
            <a:miter lim="800000"/>
            <a:headEnd/>
            <a:tailEnd/>
          </a:ln>
        </p:spPr>
        <p:txBody>
          <a:bodyPr rot="0" vert="horz" wrap="square" lIns="91440" tIns="45720" rIns="91440" bIns="45720" anchor="ctr" anchorCtr="0">
            <a:noAutofit/>
          </a:bodyPr>
          <a:lstStyle/>
          <a:p>
            <a:pPr algn="ctr" hangingPunct="0">
              <a:spcBef>
                <a:spcPts val="0"/>
              </a:spcBef>
              <a:spcAft>
                <a:spcPts val="200"/>
              </a:spcAft>
            </a:pPr>
            <a:r>
              <a:rPr lang="en-GB" sz="1800" b="0" kern="0" dirty="0">
                <a:solidFill>
                  <a:srgbClr val="FFFFFF"/>
                </a:solidFill>
                <a:effectLst/>
                <a:latin typeface="Arial" panose="020B0604020202020204" pitchFamily="34" charset="0"/>
                <a:ea typeface="Times New Roman" panose="02020603050405020304" pitchFamily="18" charset="0"/>
              </a:rPr>
              <a:t>HIAS OPEN RESOURCE</a:t>
            </a:r>
            <a:endParaRPr lang="en-GB" sz="1800" b="1" kern="0" dirty="0">
              <a:solidFill>
                <a:srgbClr val="FFFFFF"/>
              </a:solidFill>
              <a:effectLst/>
              <a:latin typeface="Arial" panose="020B0604020202020204" pitchFamily="34" charset="0"/>
              <a:ea typeface="Times New Roman" panose="02020603050405020304" pitchFamily="18" charset="0"/>
            </a:endParaRPr>
          </a:p>
        </p:txBody>
      </p:sp>
      <p:sp>
        <p:nvSpPr>
          <p:cNvPr id="8" name="Text Box 1093077983">
            <a:extLst>
              <a:ext uri="{FF2B5EF4-FFF2-40B4-BE49-F238E27FC236}">
                <a16:creationId xmlns:a16="http://schemas.microsoft.com/office/drawing/2014/main" id="{C7A85B47-2BD8-6747-DF3F-AC979F4B1CF4}"/>
              </a:ext>
            </a:extLst>
          </p:cNvPr>
          <p:cNvSpPr txBox="1">
            <a:spLocks/>
          </p:cNvSpPr>
          <p:nvPr userDrawn="1"/>
        </p:nvSpPr>
        <p:spPr>
          <a:xfrm>
            <a:off x="10103160" y="6221904"/>
            <a:ext cx="1539240"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r>
              <a:rPr lang="en-GB" sz="1600" b="1" dirty="0">
                <a:solidFill>
                  <a:srgbClr val="1F3244"/>
                </a:solidFill>
                <a:effectLst/>
                <a:latin typeface="Arial" panose="020B0604020202020204" pitchFamily="34" charset="0"/>
                <a:ea typeface="Calibri" panose="020F0502020204030204" pitchFamily="34" charset="0"/>
                <a:cs typeface="Arial" panose="020B0604020202020204" pitchFamily="34" charset="0"/>
              </a:rPr>
              <a:t>hants.gov.uk</a:t>
            </a:r>
            <a:endParaRPr lang="en-GB" sz="1200"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id="{47164807-8B4E-3DC7-32FE-12D4F98A331C}"/>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10" name="Picture 9" descr="A blue and white sign with white text&#10;&#10;Description automatically generated">
            <a:extLst>
              <a:ext uri="{FF2B5EF4-FFF2-40B4-BE49-F238E27FC236}">
                <a16:creationId xmlns:a16="http://schemas.microsoft.com/office/drawing/2014/main" id="{9F0E0B87-8A9B-5BAC-E877-2BD871710B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6000" y="540000"/>
            <a:ext cx="1886400" cy="962064"/>
          </a:xfrm>
          <a:prstGeom prst="rect">
            <a:avLst/>
          </a:prstGeom>
        </p:spPr>
      </p:pic>
    </p:spTree>
    <p:extLst>
      <p:ext uri="{BB962C8B-B14F-4D97-AF65-F5344CB8AC3E}">
        <p14:creationId xmlns:p14="http://schemas.microsoft.com/office/powerpoint/2010/main" val="906775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Content">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0DCD4B-9579-2C52-D611-08CAEF62B801}"/>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6" name="Text Box 1093077983">
            <a:extLst>
              <a:ext uri="{FF2B5EF4-FFF2-40B4-BE49-F238E27FC236}">
                <a16:creationId xmlns:a16="http://schemas.microsoft.com/office/drawing/2014/main" id="{933E6601-BE5E-F407-0883-C0A9A9634EFF}"/>
              </a:ext>
            </a:extLst>
          </p:cNvPr>
          <p:cNvSpPr txBox="1">
            <a:spLocks/>
          </p:cNvSpPr>
          <p:nvPr userDrawn="1"/>
        </p:nvSpPr>
        <p:spPr>
          <a:xfrm>
            <a:off x="10103159" y="6221904"/>
            <a:ext cx="1735093"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fld id="{3C00743A-6E6A-4BD9-A12C-3C6F1E13A3EC}" type="slidenum">
              <a:rPr lang="en-GB" sz="1000" smtClean="0">
                <a:effectLst/>
                <a:latin typeface="Arial" panose="020B0604020202020204" pitchFamily="34" charset="0"/>
                <a:ea typeface="Calibri" panose="020F0502020204030204" pitchFamily="34" charset="0"/>
                <a:cs typeface="Arial" panose="020B0604020202020204" pitchFamily="34" charset="0"/>
              </a:rPr>
              <a:t>‹#›</a:t>
            </a:fld>
            <a:endParaRPr lang="en-GB" sz="10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Text Box 2">
            <a:extLst>
              <a:ext uri="{FF2B5EF4-FFF2-40B4-BE49-F238E27FC236}">
                <a16:creationId xmlns:a16="http://schemas.microsoft.com/office/drawing/2014/main" id="{6EE4010D-EACE-FF98-9501-2254F2203C60}"/>
              </a:ext>
            </a:extLst>
          </p:cNvPr>
          <p:cNvSpPr txBox="1">
            <a:spLocks noChangeArrowheads="1"/>
          </p:cNvSpPr>
          <p:nvPr userDrawn="1"/>
        </p:nvSpPr>
        <p:spPr bwMode="auto">
          <a:xfrm>
            <a:off x="0" y="180001"/>
            <a:ext cx="4247515" cy="288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sz="1200" b="0" kern="0" dirty="0">
                <a:solidFill>
                  <a:srgbClr val="FFFFFF"/>
                </a:solidFill>
                <a:effectLst/>
                <a:latin typeface="Arial" panose="020B0604020202020204" pitchFamily="34" charset="0"/>
                <a:ea typeface="Times New Roman" panose="02020603050405020304" pitchFamily="18" charset="0"/>
              </a:rPr>
              <a:t>HIAS OPEN RESOURCE</a:t>
            </a:r>
            <a:endParaRPr lang="en-GB" sz="1200" b="1" kern="0" dirty="0">
              <a:solidFill>
                <a:srgbClr val="FFFFFF"/>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099668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06B20B-C2CE-4559-9369-A7106DC65B00}" type="datetimeFigureOut">
              <a:rPr lang="en-GB" smtClean="0"/>
              <a:t>22/05/2025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52C909-CFCE-4C1D-B253-187F32880718}" type="slidenum">
              <a:rPr lang="en-GB" smtClean="0"/>
              <a:t>‹#›</a:t>
            </a:fld>
            <a:endParaRPr lang="en-GB"/>
          </a:p>
        </p:txBody>
      </p:sp>
    </p:spTree>
    <p:extLst>
      <p:ext uri="{BB962C8B-B14F-4D97-AF65-F5344CB8AC3E}">
        <p14:creationId xmlns:p14="http://schemas.microsoft.com/office/powerpoint/2010/main" val="35216131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BC6E16-C334-E330-F909-4B79124832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CB8C42-0D4C-2932-2835-80DFF2EFCA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E37DF9-DBF0-EE45-7175-EB54B2E151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8C7C3-2E19-4984-A90F-A1CE91F7A559}" type="datetimeFigureOut">
              <a:rPr lang="en-GB" smtClean="0"/>
              <a:t>22/05/2025</a:t>
            </a:fld>
            <a:endParaRPr lang="en-GB"/>
          </a:p>
        </p:txBody>
      </p:sp>
      <p:sp>
        <p:nvSpPr>
          <p:cNvPr id="5" name="Footer Placeholder 4">
            <a:extLst>
              <a:ext uri="{FF2B5EF4-FFF2-40B4-BE49-F238E27FC236}">
                <a16:creationId xmlns:a16="http://schemas.microsoft.com/office/drawing/2014/main" id="{F4AA0626-62DD-32E8-C3B7-B7F25BB4A7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177405B-7C57-D0CA-A898-0F99039AF5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B0B187-6E23-47C3-BFC7-E3738DBB3BE4}" type="slidenum">
              <a:rPr lang="en-GB" smtClean="0"/>
              <a:t>‹#›</a:t>
            </a:fld>
            <a:endParaRPr lang="en-GB"/>
          </a:p>
        </p:txBody>
      </p:sp>
    </p:spTree>
    <p:extLst>
      <p:ext uri="{BB962C8B-B14F-4D97-AF65-F5344CB8AC3E}">
        <p14:creationId xmlns:p14="http://schemas.microsoft.com/office/powerpoint/2010/main" val="4058854441"/>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7"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geography.hias.hants.gov.uk/course/view.php?id=159" TargetMode="External"/><Relationship Id="rId13" Type="http://schemas.openxmlformats.org/officeDocument/2006/relationships/hyperlink" Target="https://art.hias.hants.gov.uk/course/view.php?id=35" TargetMode="External"/><Relationship Id="rId18" Type="http://schemas.openxmlformats.org/officeDocument/2006/relationships/hyperlink" Target="https://hias-moodle.mylearningapp.com/course/view.php?id=176" TargetMode="External"/><Relationship Id="rId3" Type="http://schemas.openxmlformats.org/officeDocument/2006/relationships/hyperlink" Target="mailto:htlcdev@hants.gov.uk" TargetMode="External"/><Relationship Id="rId7" Type="http://schemas.openxmlformats.org/officeDocument/2006/relationships/hyperlink" Target="https://science.hias.hants.gov.uk/course/view.php?id=155" TargetMode="External"/><Relationship Id="rId12" Type="http://schemas.openxmlformats.org/officeDocument/2006/relationships/hyperlink" Target="https://computing.hias.hants.gov.uk/course/view.php?id=43" TargetMode="External"/><Relationship Id="rId17" Type="http://schemas.openxmlformats.org/officeDocument/2006/relationships/hyperlink" Target="https://sen.hias.hants.gov.uk/course/view.php?id=5" TargetMode="External"/><Relationship Id="rId2" Type="http://schemas.openxmlformats.org/officeDocument/2006/relationships/hyperlink" Target="mailto:Joanna.Kenyon@hants.gov.uk" TargetMode="External"/><Relationship Id="rId16" Type="http://schemas.openxmlformats.org/officeDocument/2006/relationships/hyperlink" Target="https://hias-moodle.mylearningapp.com/course/view.php?id=223" TargetMode="External"/><Relationship Id="rId1" Type="http://schemas.openxmlformats.org/officeDocument/2006/relationships/slideLayout" Target="../slideLayouts/slideLayout2.xml"/><Relationship Id="rId6" Type="http://schemas.openxmlformats.org/officeDocument/2006/relationships/hyperlink" Target="https://maths.hias.hants.gov.uk/course/view.php?id=218" TargetMode="External"/><Relationship Id="rId11" Type="http://schemas.openxmlformats.org/officeDocument/2006/relationships/hyperlink" Target="https://leadership.hias.hants.gov.uk/course/view.php?id=144" TargetMode="External"/><Relationship Id="rId5" Type="http://schemas.openxmlformats.org/officeDocument/2006/relationships/hyperlink" Target="https://english.hias.hants.gov.uk/course/view.php?id=740" TargetMode="External"/><Relationship Id="rId15" Type="http://schemas.openxmlformats.org/officeDocument/2006/relationships/hyperlink" Target="https://assessment.hias.hants.gov.uk/course/view.php?id=20" TargetMode="External"/><Relationship Id="rId10" Type="http://schemas.openxmlformats.org/officeDocument/2006/relationships/hyperlink" Target="https://history.hias.hants.gov.uk/course/view.php?id=91" TargetMode="External"/><Relationship Id="rId19" Type="http://schemas.openxmlformats.org/officeDocument/2006/relationships/hyperlink" Target="https://languages.hias.hants.gov.uk/course/view.php?id=3" TargetMode="External"/><Relationship Id="rId4" Type="http://schemas.openxmlformats.org/officeDocument/2006/relationships/hyperlink" Target="https://hias-moodle.mylearningapp.com/mod/page/view.php?id=481" TargetMode="External"/><Relationship Id="rId9" Type="http://schemas.openxmlformats.org/officeDocument/2006/relationships/hyperlink" Target="https://re.hias.hants.gov.uk/course/view.php?id=118" TargetMode="External"/><Relationship Id="rId14" Type="http://schemas.openxmlformats.org/officeDocument/2006/relationships/hyperlink" Target="https://designandtechnology.hias.hants.gov.uk/course/view.php?id=3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wcWLMFnH848&amp;list=PLXjcCX3hH9LUJ2rOfYcKkkUkH898128VQ&amp;index=9" TargetMode="External"/><Relationship Id="rId2" Type="http://schemas.openxmlformats.org/officeDocument/2006/relationships/hyperlink" Target="https://www.gov.uk/government/publications/supporting-all-readers-in-secondary-schoo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3350FEB-D083-DEAD-7C75-A94DD4D45FB3}"/>
              </a:ext>
            </a:extLst>
          </p:cNvPr>
          <p:cNvSpPr txBox="1"/>
          <p:nvPr/>
        </p:nvSpPr>
        <p:spPr>
          <a:xfrm>
            <a:off x="900000" y="4608000"/>
            <a:ext cx="7393119" cy="830997"/>
          </a:xfrm>
          <a:prstGeom prst="rect">
            <a:avLst/>
          </a:prstGeom>
          <a:noFill/>
        </p:spPr>
        <p:txBody>
          <a:bodyPr wrap="square" rtlCol="0">
            <a:spAutoFit/>
          </a:bodyPr>
          <a:lstStyle/>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Joanna Kenyon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May 2025</a:t>
            </a:r>
          </a:p>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Final version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B739687-9660-C01A-4536-790D0D81CB6E}"/>
              </a:ext>
            </a:extLst>
          </p:cNvPr>
          <p:cNvSpPr txBox="1"/>
          <p:nvPr/>
        </p:nvSpPr>
        <p:spPr>
          <a:xfrm>
            <a:off x="900000" y="2808000"/>
            <a:ext cx="10551771" cy="1107996"/>
          </a:xfrm>
          <a:prstGeom prst="rect">
            <a:avLst/>
          </a:prstGeom>
          <a:noFill/>
        </p:spPr>
        <p:txBody>
          <a:bodyPr wrap="square" rtlCol="0">
            <a:spAutoFit/>
          </a:bodyPr>
          <a:lstStyle/>
          <a:p>
            <a:pPr>
              <a:lnSpc>
                <a:spcPct val="100000"/>
              </a:lnSpc>
              <a:spcBef>
                <a:spcPts val="0"/>
              </a:spcBef>
              <a:spcAft>
                <a:spcPts val="0"/>
              </a:spcAft>
            </a:pPr>
            <a:r>
              <a:rPr lang="en-GB" sz="26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Echo reading and choral reading to build fluency</a:t>
            </a:r>
          </a:p>
          <a:p>
            <a:pPr>
              <a:lnSpc>
                <a:spcPct val="100000"/>
              </a:lnSpc>
              <a:spcBef>
                <a:spcPts val="0"/>
              </a:spcBef>
              <a:spcAft>
                <a:spcPts val="0"/>
              </a:spcAft>
              <a:tabLst>
                <a:tab pos="2865755" algn="ctr"/>
                <a:tab pos="5731510" algn="r"/>
                <a:tab pos="457200" algn="l"/>
              </a:tabLst>
            </a:pPr>
            <a:r>
              <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a:p>
            <a:pPr>
              <a:lnSpc>
                <a:spcPct val="100000"/>
              </a:lnSpc>
              <a:spcBef>
                <a:spcPts val="0"/>
              </a:spcBef>
              <a:spcAft>
                <a:spcPts val="0"/>
              </a:spcAft>
              <a:tabLst>
                <a:tab pos="2865755" algn="ctr"/>
                <a:tab pos="5731510" algn="r"/>
                <a:tab pos="457200" algn="l"/>
              </a:tabLst>
            </a:pPr>
            <a:r>
              <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Supporting all readers in secondary schools</a:t>
            </a:r>
            <a:endParaRPr lang="en-GB" sz="2000" b="1"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24721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E623A4-FD65-B0FD-0605-71E977F431BD}"/>
              </a:ext>
            </a:extLst>
          </p:cNvPr>
          <p:cNvSpPr txBox="1"/>
          <p:nvPr/>
        </p:nvSpPr>
        <p:spPr>
          <a:xfrm>
            <a:off x="540000" y="900000"/>
            <a:ext cx="10789920" cy="5262979"/>
          </a:xfrm>
          <a:prstGeom prst="rect">
            <a:avLst/>
          </a:prstGeom>
          <a:noFill/>
        </p:spPr>
        <p:txBody>
          <a:bodyPr wrap="square">
            <a:spAutoFit/>
          </a:bodyPr>
          <a:lstStyle/>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HIAS English Team</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Please contact Joanna Kenyon </a:t>
            </a:r>
            <a:r>
              <a:rPr lang="en-GB" sz="1200" dirty="0">
                <a:latin typeface="Arial" panose="020B0604020202020204" pitchFamily="34" charset="0"/>
                <a:cs typeface="Arial" panose="020B0604020202020204" pitchFamily="34" charset="0"/>
                <a:hlinkClick r:id="rId2"/>
              </a:rPr>
              <a:t>Joanna.Kenyon@hants.gov.uk</a:t>
            </a:r>
            <a:r>
              <a:rPr lang="en-GB" sz="1200" dirty="0">
                <a:latin typeface="Arial" panose="020B0604020202020204" pitchFamily="34" charset="0"/>
                <a:cs typeface="Arial" panose="020B0604020202020204" pitchFamily="34" charset="0"/>
              </a:rPr>
              <a:t> for support with secondary reading, whole school literacy and English.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For further details on the full range of services available please contact us using the following email: </a:t>
            </a:r>
            <a:r>
              <a:rPr lang="en-GB" sz="1200" dirty="0">
                <a:latin typeface="Arial" panose="020B0604020202020204" pitchFamily="34" charset="0"/>
                <a:cs typeface="Arial" panose="020B0604020202020204" pitchFamily="34" charset="0"/>
                <a:hlinkClick r:id="rId3"/>
              </a:rPr>
              <a:t>htlcdev@hants.gov.uk</a:t>
            </a: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Upcoming Courses</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Keep up-to-date with our learning opportunities for each subject through our Upcoming Course pages linked below. To browse the full catalogue of learning offers, visit our new Learning Zone. Full details of how to access the site to make a booking are provided </a:t>
            </a:r>
            <a:r>
              <a:rPr lang="en-GB" sz="1200" dirty="0">
                <a:latin typeface="Arial" panose="020B0604020202020204" pitchFamily="34" charset="0"/>
                <a:cs typeface="Arial" panose="020B0604020202020204" pitchFamily="34" charset="0"/>
                <a:hlinkClick r:id="rId4"/>
              </a:rPr>
              <a:t>here</a:t>
            </a:r>
            <a:r>
              <a:rPr lang="en-GB" sz="1200" dirty="0">
                <a:latin typeface="Arial" panose="020B0604020202020204" pitchFamily="34" charset="0"/>
                <a:cs typeface="Arial" panose="020B0604020202020204" pitchFamily="34" charset="0"/>
              </a:rPr>
              <a:t>.</a:t>
            </a:r>
          </a:p>
          <a:p>
            <a:pPr>
              <a:tabLst>
                <a:tab pos="2865755" algn="ctr"/>
                <a:tab pos="5731510" algn="r"/>
              </a:tabLst>
            </a:pPr>
            <a:r>
              <a:rPr lang="en-GB" sz="1200" dirty="0">
                <a:latin typeface="Arial" panose="020B0604020202020204" pitchFamily="34" charset="0"/>
                <a:cs typeface="Arial" panose="020B0604020202020204" pitchFamily="34" charset="0"/>
              </a:rPr>
              <a:t> </a:t>
            </a: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5"/>
              </a:rPr>
              <a:t>English</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6"/>
              </a:rPr>
              <a:t>Maths</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7"/>
              </a:rPr>
              <a:t>Science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8"/>
              </a:rPr>
              <a:t>Geography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9"/>
              </a:rPr>
              <a:t>RE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0"/>
              </a:rPr>
              <a:t>History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1"/>
              </a:rPr>
              <a:t>Leadership</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2"/>
              </a:rPr>
              <a:t>Computing</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3"/>
              </a:rPr>
              <a:t>Art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4"/>
              </a:rPr>
              <a:t>D&amp;T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5"/>
              </a:rPr>
              <a:t>Assessment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6"/>
              </a:rPr>
              <a:t>Support Staff</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7"/>
              </a:rPr>
              <a:t>SEN</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8"/>
              </a:rPr>
              <a:t>TED</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9"/>
              </a:rPr>
              <a:t>MFL</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469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3FCF5F-FF63-E57C-3189-BACAAF75DD8D}"/>
              </a:ext>
            </a:extLst>
          </p:cNvPr>
          <p:cNvSpPr txBox="1"/>
          <p:nvPr/>
        </p:nvSpPr>
        <p:spPr>
          <a:xfrm>
            <a:off x="540000" y="900000"/>
            <a:ext cx="10779760" cy="3508653"/>
          </a:xfrm>
          <a:prstGeom prst="rect">
            <a:avLst/>
          </a:prstGeom>
          <a:noFill/>
        </p:spPr>
        <p:txBody>
          <a:bodyPr wrap="square">
            <a:spAutoFit/>
          </a:bodyPr>
          <a:lstStyle/>
          <a:p>
            <a:pPr>
              <a:tabLst>
                <a:tab pos="2865755" algn="ctr"/>
                <a:tab pos="5731510" algn="r"/>
              </a:tabLst>
            </a:pPr>
            <a:r>
              <a:rPr lang="en-GB"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and conditions</a:t>
            </a:r>
            <a:endParaRPr lang="en-GB" b="1" dirty="0">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of </a:t>
            </a:r>
            <a:r>
              <a:rPr lang="en-GB" sz="1200" b="1" dirty="0">
                <a:solidFill>
                  <a:srgbClr val="0088CE"/>
                </a:solidFill>
                <a:latin typeface="Arial" panose="020B0604020202020204" pitchFamily="34" charset="0"/>
                <a:ea typeface="Calibri" panose="020F0502020204030204" pitchFamily="34" charset="0"/>
                <a:cs typeface="Arial" panose="020B0604020202020204" pitchFamily="34" charset="0"/>
              </a:rPr>
              <a:t>use</a:t>
            </a:r>
            <a:endPar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This file is for personal or classroom use only. By using it, you agree that you will not copy or reproduce this file except for your own personal, non-commercial use. HIAS have the right to modify the terms of this agreement at any time; the modification will be effective immediately and shall replace all prior agreements. </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are welcome to:</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download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save this resource on your computer</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print as many copies as you would like to use in your school</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amend this electronic resource so long as you acknowledge its source and do not share as your own work.</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may not:</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claim this resource as your own</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sell or in any way profit from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store or distribute this resource on any other website or another location where others are able to electronically retrieve it</a:t>
            </a:r>
          </a:p>
          <a:p>
            <a:pPr marL="182563" lvl="0" indent="-182563" fontAlgn="base" hangingPunct="0">
              <a:buFont typeface="Arial" panose="020B0604020202020204" pitchFamily="34" charset="0"/>
              <a:buChar char="•"/>
            </a:pPr>
            <a:r>
              <a:rPr lang="en-GB" sz="1200" dirty="0">
                <a:effectLst/>
                <a:latin typeface="Arial" panose="020B0604020202020204" pitchFamily="34" charset="0"/>
                <a:ea typeface="Calibri" panose="020F0502020204030204" pitchFamily="34" charset="0"/>
                <a:cs typeface="Arial" panose="020B0604020202020204" pitchFamily="34" charset="0"/>
              </a:rPr>
              <a:t>email this resource to anyone outside your school or transmit it in any other fashion.</a:t>
            </a:r>
          </a:p>
        </p:txBody>
      </p:sp>
    </p:spTree>
    <p:extLst>
      <p:ext uri="{BB962C8B-B14F-4D97-AF65-F5344CB8AC3E}">
        <p14:creationId xmlns:p14="http://schemas.microsoft.com/office/powerpoint/2010/main" val="2242383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F9A563E-E34D-92B5-B2E1-0F0DB80765C3}"/>
              </a:ext>
            </a:extLst>
          </p:cNvPr>
          <p:cNvSpPr txBox="1"/>
          <p:nvPr/>
        </p:nvSpPr>
        <p:spPr>
          <a:xfrm>
            <a:off x="540000" y="900000"/>
            <a:ext cx="8554720" cy="3570208"/>
          </a:xfrm>
          <a:prstGeom prst="rect">
            <a:avLst/>
          </a:prstGeom>
          <a:noFill/>
        </p:spPr>
        <p:txBody>
          <a:bodyPr wrap="square">
            <a:spAutoFit/>
          </a:bodyPr>
          <a:lstStyle/>
          <a:p>
            <a:r>
              <a:rPr lang="en-GB" sz="2800" b="1" dirty="0">
                <a:solidFill>
                  <a:srgbClr val="0088CE"/>
                </a:solidFill>
                <a:latin typeface="Arial" panose="020B0604020202020204" pitchFamily="34" charset="0"/>
                <a:cs typeface="Arial" panose="020B0604020202020204" pitchFamily="34" charset="0"/>
              </a:rPr>
              <a:t>Overview</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This document contains…</a:t>
            </a:r>
          </a:p>
          <a:p>
            <a:r>
              <a:rPr lang="en-GB" dirty="0">
                <a:latin typeface="Arial" panose="020B0604020202020204" pitchFamily="34" charset="0"/>
                <a:cs typeface="Arial" panose="020B0604020202020204" pitchFamily="34" charset="0"/>
              </a:rPr>
              <a:t>Slides that could be used as part of a CPD sequence for teachers in school, supporting understanding of reading in secondary schools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Points to consider when using this resource</a:t>
            </a:r>
          </a:p>
          <a:p>
            <a:r>
              <a:rPr lang="en-GB" dirty="0">
                <a:latin typeface="Arial" panose="020B0604020202020204" pitchFamily="34" charset="0"/>
                <a:cs typeface="Arial" panose="020B0604020202020204" pitchFamily="34" charset="0"/>
              </a:rPr>
              <a:t>The resources in this series are intended as a companion piece to the DfE’s series of training videos and guidance </a:t>
            </a:r>
            <a:r>
              <a:rPr lang="en-GB" i="1" dirty="0">
                <a:latin typeface="Arial" panose="020B0604020202020204" pitchFamily="34" charset="0"/>
                <a:cs typeface="Arial" panose="020B0604020202020204" pitchFamily="34" charset="0"/>
                <a:hlinkClick r:id="rId2"/>
              </a:rPr>
              <a:t>Supporting all readers in secondary school</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providing additional detail. This resource expands on ideas shared in video 9, </a:t>
            </a:r>
            <a:r>
              <a:rPr lang="en-GB" dirty="0">
                <a:latin typeface="Arial" panose="020B0604020202020204" pitchFamily="34" charset="0"/>
                <a:cs typeface="Arial" panose="020B0604020202020204" pitchFamily="34" charset="0"/>
                <a:hlinkClick r:id="rId3"/>
              </a:rPr>
              <a:t>Reading in lessons</a:t>
            </a:r>
            <a:r>
              <a:rPr lang="en-GB" dirty="0">
                <a:latin typeface="Arial" panose="020B0604020202020204" pitchFamily="34" charset="0"/>
                <a:cs typeface="Arial" panose="020B0604020202020204" pitchFamily="34" charset="0"/>
              </a:rPr>
              <a:t> and provides links to research.</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938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C351F-8CE5-3279-941C-B18E477F7306}"/>
              </a:ext>
            </a:extLst>
          </p:cNvPr>
          <p:cNvSpPr txBox="1">
            <a:spLocks/>
          </p:cNvSpPr>
          <p:nvPr/>
        </p:nvSpPr>
        <p:spPr>
          <a:xfrm>
            <a:off x="838200" y="1012371"/>
            <a:ext cx="10515600" cy="67831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a:solidFill>
                  <a:srgbClr val="0088CE"/>
                </a:solidFill>
                <a:latin typeface="Arial" panose="020B0604020202020204" pitchFamily="34" charset="0"/>
                <a:cs typeface="Arial" panose="020B0604020202020204" pitchFamily="34" charset="0"/>
              </a:rPr>
              <a:t>Echo reading and choral reading</a:t>
            </a:r>
          </a:p>
        </p:txBody>
      </p:sp>
      <p:sp>
        <p:nvSpPr>
          <p:cNvPr id="3" name="Content Placeholder 2">
            <a:extLst>
              <a:ext uri="{FF2B5EF4-FFF2-40B4-BE49-F238E27FC236}">
                <a16:creationId xmlns:a16="http://schemas.microsoft.com/office/drawing/2014/main" id="{A30177DE-3677-7E99-61F6-C367D38D3A73}"/>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atin typeface="Arial" panose="020B0604020202020204" pitchFamily="34" charset="0"/>
                <a:cs typeface="Arial" panose="020B0604020202020204" pitchFamily="34" charset="0"/>
              </a:rPr>
              <a:t>Echo reading can be done chorally or individually</a:t>
            </a:r>
          </a:p>
          <a:p>
            <a:r>
              <a:rPr lang="en-GB">
                <a:latin typeface="Arial" panose="020B0604020202020204" pitchFamily="34" charset="0"/>
                <a:cs typeface="Arial" panose="020B0604020202020204" pitchFamily="34" charset="0"/>
              </a:rPr>
              <a:t>The aim of echo reading is for the students to mimic the teacher’s expressive and fluent reading of the text so that they become familiar with what fluency sounds like in their own voices</a:t>
            </a:r>
          </a:p>
          <a:p>
            <a:r>
              <a:rPr lang="en-GB">
                <a:latin typeface="Arial" panose="020B0604020202020204" pitchFamily="34" charset="0"/>
                <a:cs typeface="Arial" panose="020B0604020202020204" pitchFamily="34" charset="0"/>
              </a:rPr>
              <a:t>Emphasising prosody (expressive reading) to bring out the meaning of the text ensures that students engage with the meaning of the words rather than merely decoding</a:t>
            </a:r>
          </a:p>
          <a:p>
            <a:r>
              <a:rPr lang="en-GB">
                <a:latin typeface="Arial" panose="020B0604020202020204" pitchFamily="34" charset="0"/>
                <a:cs typeface="Arial" panose="020B0604020202020204" pitchFamily="34" charset="0"/>
              </a:rPr>
              <a:t>Fluency in reading provides a bridge from decoding to comprehension</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9372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F68B4421-439F-FD96-B2E9-36465D5630BE}"/>
              </a:ext>
            </a:extLst>
          </p:cNvPr>
          <p:cNvSpPr txBox="1">
            <a:spLocks/>
          </p:cNvSpPr>
          <p:nvPr/>
        </p:nvSpPr>
        <p:spPr>
          <a:xfrm>
            <a:off x="838200" y="925286"/>
            <a:ext cx="10515600" cy="76540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a:solidFill>
                  <a:srgbClr val="0088CE"/>
                </a:solidFill>
                <a:latin typeface="Arial" panose="020B0604020202020204" pitchFamily="34" charset="0"/>
                <a:cs typeface="Arial" panose="020B0604020202020204" pitchFamily="34" charset="0"/>
              </a:rPr>
              <a:t>Choral reading</a:t>
            </a:r>
          </a:p>
        </p:txBody>
      </p:sp>
      <p:sp>
        <p:nvSpPr>
          <p:cNvPr id="3" name="Content Placeholder 5">
            <a:extLst>
              <a:ext uri="{FF2B5EF4-FFF2-40B4-BE49-F238E27FC236}">
                <a16:creationId xmlns:a16="http://schemas.microsoft.com/office/drawing/2014/main" id="{4AFC8C7F-FBE8-0B2D-D3CD-28AE8A1CB6B6}"/>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atin typeface="Arial" panose="020B0604020202020204" pitchFamily="34" charset="0"/>
                <a:cs typeface="Arial" panose="020B0604020202020204" pitchFamily="34" charset="0"/>
              </a:rPr>
              <a:t>Makes reading social</a:t>
            </a:r>
          </a:p>
          <a:p>
            <a:r>
              <a:rPr lang="en-GB">
                <a:latin typeface="Arial" panose="020B0604020202020204" pitchFamily="34" charset="0"/>
                <a:cs typeface="Arial" panose="020B0604020202020204" pitchFamily="34" charset="0"/>
              </a:rPr>
              <a:t>Stronger readers support struggling readers</a:t>
            </a:r>
          </a:p>
          <a:p>
            <a:r>
              <a:rPr lang="en-GB">
                <a:latin typeface="Arial" panose="020B0604020202020204" pitchFamily="34" charset="0"/>
                <a:cs typeface="Arial" panose="020B0604020202020204" pitchFamily="34" charset="0"/>
              </a:rPr>
              <a:t>Builds smoothness and automaticity</a:t>
            </a:r>
          </a:p>
          <a:p>
            <a:r>
              <a:rPr lang="en-GB">
                <a:latin typeface="Arial" panose="020B0604020202020204" pitchFamily="34" charset="0"/>
                <a:cs typeface="Arial" panose="020B0604020202020204" pitchFamily="34" charset="0"/>
              </a:rPr>
              <a:t>Reduces self-consciousness</a:t>
            </a:r>
          </a:p>
          <a:p>
            <a:endParaRPr lang="en-GB">
              <a:latin typeface="Arial" panose="020B0604020202020204" pitchFamily="34" charset="0"/>
              <a:cs typeface="Arial" panose="020B0604020202020204" pitchFamily="34" charset="0"/>
            </a:endParaRPr>
          </a:p>
          <a:p>
            <a:r>
              <a:rPr lang="en-GB">
                <a:solidFill>
                  <a:srgbClr val="0070C0"/>
                </a:solidFill>
                <a:latin typeface="Arial" panose="020B0604020202020204" pitchFamily="34" charset="0"/>
                <a:cs typeface="Arial" panose="020B0604020202020204" pitchFamily="34" charset="0"/>
              </a:rPr>
              <a:t>Choose texts that </a:t>
            </a:r>
            <a:r>
              <a:rPr lang="en-GB" i="1">
                <a:solidFill>
                  <a:srgbClr val="0070C0"/>
                </a:solidFill>
                <a:latin typeface="Arial" panose="020B0604020202020204" pitchFamily="34" charset="0"/>
                <a:cs typeface="Arial" panose="020B0604020202020204" pitchFamily="34" charset="0"/>
              </a:rPr>
              <a:t>lend</a:t>
            </a:r>
            <a:r>
              <a:rPr lang="en-GB">
                <a:solidFill>
                  <a:srgbClr val="0070C0"/>
                </a:solidFill>
                <a:latin typeface="Arial" panose="020B0604020202020204" pitchFamily="34" charset="0"/>
                <a:cs typeface="Arial" panose="020B0604020202020204" pitchFamily="34" charset="0"/>
              </a:rPr>
              <a:t> themselves to choral reading</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2638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CE9EEF-10DA-3464-81CB-762A369DF14F}"/>
            </a:ext>
          </a:extLst>
        </p:cNvPr>
        <p:cNvGrpSpPr/>
        <p:nvPr/>
      </p:nvGrpSpPr>
      <p:grpSpPr>
        <a:xfrm>
          <a:off x="0" y="0"/>
          <a:ext cx="0" cy="0"/>
          <a:chOff x="0" y="0"/>
          <a:chExt cx="0" cy="0"/>
        </a:xfrm>
      </p:grpSpPr>
      <p:sp>
        <p:nvSpPr>
          <p:cNvPr id="2" name="Title 4">
            <a:extLst>
              <a:ext uri="{FF2B5EF4-FFF2-40B4-BE49-F238E27FC236}">
                <a16:creationId xmlns:a16="http://schemas.microsoft.com/office/drawing/2014/main" id="{2F26A86F-FFD7-6ECB-ACFE-C419E5F9877B}"/>
              </a:ext>
            </a:extLst>
          </p:cNvPr>
          <p:cNvSpPr txBox="1">
            <a:spLocks/>
          </p:cNvSpPr>
          <p:nvPr/>
        </p:nvSpPr>
        <p:spPr>
          <a:xfrm>
            <a:off x="838200" y="925286"/>
            <a:ext cx="10515600" cy="76540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800" b="1" dirty="0">
                <a:solidFill>
                  <a:srgbClr val="0088CE"/>
                </a:solidFill>
                <a:latin typeface="Arial" panose="020B0604020202020204" pitchFamily="34" charset="0"/>
                <a:cs typeface="Arial" panose="020B0604020202020204" pitchFamily="34" charset="0"/>
              </a:rPr>
              <a:t>Identify a fluency focus</a:t>
            </a:r>
          </a:p>
        </p:txBody>
      </p:sp>
      <p:sp>
        <p:nvSpPr>
          <p:cNvPr id="3" name="Content Placeholder 5">
            <a:extLst>
              <a:ext uri="{FF2B5EF4-FFF2-40B4-BE49-F238E27FC236}">
                <a16:creationId xmlns:a16="http://schemas.microsoft.com/office/drawing/2014/main" id="{92633675-7291-540D-13E2-73938E6A9031}"/>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latin typeface="Arial" panose="020B0604020202020204" pitchFamily="34" charset="0"/>
                <a:cs typeface="Arial" panose="020B0604020202020204" pitchFamily="34" charset="0"/>
              </a:rPr>
              <a:t>Be explicit about what you will focus on in the echo reading or choral reading:</a:t>
            </a:r>
          </a:p>
          <a:p>
            <a:pPr lvl="1"/>
            <a:r>
              <a:rPr lang="en-GB" dirty="0">
                <a:latin typeface="Arial" panose="020B0604020202020204" pitchFamily="34" charset="0"/>
                <a:cs typeface="Arial" panose="020B0604020202020204" pitchFamily="34" charset="0"/>
              </a:rPr>
              <a:t>expressive reading, focusing on emphasis, tone and volume to bring out the meaning of the text</a:t>
            </a:r>
          </a:p>
          <a:p>
            <a:pPr lvl="1"/>
            <a:r>
              <a:rPr lang="en-GB" dirty="0">
                <a:latin typeface="Arial" panose="020B0604020202020204" pitchFamily="34" charset="0"/>
                <a:cs typeface="Arial" panose="020B0604020202020204" pitchFamily="34" charset="0"/>
              </a:rPr>
              <a:t>pace of reading, focusing on where to speed up and where to slow down</a:t>
            </a:r>
          </a:p>
          <a:p>
            <a:pPr lvl="1"/>
            <a:r>
              <a:rPr lang="en-GB" dirty="0">
                <a:latin typeface="Arial" panose="020B0604020202020204" pitchFamily="34" charset="0"/>
                <a:cs typeface="Arial" panose="020B0604020202020204" pitchFamily="34" charset="0"/>
              </a:rPr>
              <a:t>smoothness of reading, focusing on familiarity with words and phrases, aiming for a smooth read through without hesitations or stumbles</a:t>
            </a:r>
          </a:p>
          <a:p>
            <a:pPr lvl="1"/>
            <a:r>
              <a:rPr lang="en-GB" dirty="0">
                <a:latin typeface="Arial" panose="020B0604020202020204" pitchFamily="34" charset="0"/>
                <a:cs typeface="Arial" panose="020B0604020202020204" pitchFamily="34" charset="0"/>
              </a:rPr>
              <a:t>phrasing, focusing on where to pause in order to ensure that the chunks of meaning are clear</a:t>
            </a:r>
          </a:p>
        </p:txBody>
      </p:sp>
    </p:spTree>
    <p:extLst>
      <p:ext uri="{BB962C8B-B14F-4D97-AF65-F5344CB8AC3E}">
        <p14:creationId xmlns:p14="http://schemas.microsoft.com/office/powerpoint/2010/main" val="3889559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BE566-0752-F783-7FF6-21731249E427}"/>
              </a:ext>
            </a:extLst>
          </p:cNvPr>
          <p:cNvSpPr txBox="1">
            <a:spLocks/>
          </p:cNvSpPr>
          <p:nvPr/>
        </p:nvSpPr>
        <p:spPr>
          <a:xfrm>
            <a:off x="635000" y="640823"/>
            <a:ext cx="3418659" cy="5583148"/>
          </a:xfrm>
          <a:prstGeom prst="rect">
            <a:avLst/>
          </a:prstGeom>
        </p:spPr>
        <p:txBody>
          <a:bodyPr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GB" sz="3800" b="1" dirty="0">
                <a:solidFill>
                  <a:srgbClr val="0088CE"/>
                </a:solidFill>
                <a:latin typeface="Arial" panose="020B0604020202020204" pitchFamily="34" charset="0"/>
                <a:cs typeface="Arial" panose="020B0604020202020204" pitchFamily="34" charset="0"/>
              </a:rPr>
              <a:t>Echo Reading</a:t>
            </a:r>
          </a:p>
        </p:txBody>
      </p:sp>
      <p:graphicFrame>
        <p:nvGraphicFramePr>
          <p:cNvPr id="4" name="Diagram 3">
            <a:extLst>
              <a:ext uri="{FF2B5EF4-FFF2-40B4-BE49-F238E27FC236}">
                <a16:creationId xmlns:a16="http://schemas.microsoft.com/office/drawing/2014/main" id="{374DDA94-EEA3-EADA-84E4-82A7B1CFC342}"/>
              </a:ext>
            </a:extLst>
          </p:cNvPr>
          <p:cNvGraphicFramePr/>
          <p:nvPr>
            <p:extLst>
              <p:ext uri="{D42A27DB-BD31-4B8C-83A1-F6EECF244321}">
                <p14:modId xmlns:p14="http://schemas.microsoft.com/office/powerpoint/2010/main" val="781877470"/>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9990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8B810D1-1149-4118-AEB4-12EDCF7273F1}"/>
              </a:ext>
            </a:extLst>
          </p:cNvPr>
          <p:cNvSpPr txBox="1"/>
          <p:nvPr/>
        </p:nvSpPr>
        <p:spPr>
          <a:xfrm>
            <a:off x="838800" y="925200"/>
            <a:ext cx="11419114" cy="5416868"/>
          </a:xfrm>
          <a:prstGeom prst="rect">
            <a:avLst/>
          </a:prstGeom>
          <a:noFill/>
        </p:spPr>
        <p:txBody>
          <a:bodyPr wrap="square">
            <a:spAutoFit/>
          </a:bodyPr>
          <a:lstStyle/>
          <a:p>
            <a:pPr defTabSz="457200">
              <a:defRPr/>
            </a:pPr>
            <a:r>
              <a:rPr lang="en-GB" sz="3800" b="1" dirty="0">
                <a:solidFill>
                  <a:srgbClr val="0088CE"/>
                </a:solidFill>
                <a:latin typeface="Arial"/>
              </a:rPr>
              <a:t>Echo reading</a:t>
            </a:r>
          </a:p>
          <a:p>
            <a:pPr defTabSz="457200">
              <a:defRPr/>
            </a:pPr>
            <a:endParaRPr lang="en-GB" sz="2800" b="1" dirty="0">
              <a:solidFill>
                <a:srgbClr val="0070C0"/>
              </a:solidFill>
              <a:latin typeface="Arial"/>
            </a:endParaRPr>
          </a:p>
          <a:p>
            <a:pPr defTabSz="457200">
              <a:defRPr/>
            </a:pPr>
            <a:r>
              <a:rPr lang="en-GB" sz="2800" dirty="0">
                <a:solidFill>
                  <a:srgbClr val="002060"/>
                </a:solidFill>
                <a:latin typeface="Arial"/>
              </a:rPr>
              <a:t>Establishing conditions for success</a:t>
            </a:r>
          </a:p>
          <a:p>
            <a:pPr marL="285750" indent="-285750" defTabSz="457200">
              <a:buFont typeface="Arial" panose="020B0604020202020204" pitchFamily="34" charset="0"/>
              <a:buChar char="•"/>
              <a:defRPr/>
            </a:pPr>
            <a:r>
              <a:rPr lang="en-GB" sz="2000" dirty="0">
                <a:solidFill>
                  <a:prstClr val="black"/>
                </a:solidFill>
                <a:latin typeface="Arial"/>
              </a:rPr>
              <a:t>All students have a copy of the text</a:t>
            </a:r>
          </a:p>
          <a:p>
            <a:pPr marL="285750" indent="-285750" defTabSz="457200">
              <a:buFont typeface="Arial" panose="020B0604020202020204" pitchFamily="34" charset="0"/>
              <a:buChar char="•"/>
              <a:defRPr/>
            </a:pPr>
            <a:r>
              <a:rPr lang="en-GB" sz="2000" dirty="0">
                <a:solidFill>
                  <a:prstClr val="black"/>
                </a:solidFill>
                <a:latin typeface="Arial"/>
              </a:rPr>
              <a:t>Start reading the text straight away with the group – NO warm-ups / hooks / vocabulary work etc</a:t>
            </a:r>
          </a:p>
          <a:p>
            <a:pPr marL="285750" indent="-285750" defTabSz="457200">
              <a:buFont typeface="Arial" panose="020B0604020202020204" pitchFamily="34" charset="0"/>
              <a:buChar char="•"/>
              <a:defRPr/>
            </a:pPr>
            <a:r>
              <a:rPr lang="en-GB" sz="2000" dirty="0">
                <a:solidFill>
                  <a:prstClr val="black"/>
                </a:solidFill>
                <a:latin typeface="Arial"/>
              </a:rPr>
              <a:t>Students’ body language is established as eyes down – not looking around the room</a:t>
            </a:r>
          </a:p>
          <a:p>
            <a:pPr marL="285750" indent="-285750" defTabSz="457200">
              <a:buFont typeface="Arial" panose="020B0604020202020204" pitchFamily="34" charset="0"/>
              <a:buChar char="•"/>
              <a:defRPr/>
            </a:pPr>
            <a:r>
              <a:rPr lang="en-GB" sz="2000" dirty="0">
                <a:solidFill>
                  <a:prstClr val="black"/>
                </a:solidFill>
                <a:latin typeface="Arial"/>
              </a:rPr>
              <a:t>Students should track with finger / ruler and eyes</a:t>
            </a:r>
          </a:p>
          <a:p>
            <a:pPr marL="285750" indent="-285750" defTabSz="457200">
              <a:buFont typeface="Arial" panose="020B0604020202020204" pitchFamily="34" charset="0"/>
              <a:buChar char="•"/>
              <a:defRPr/>
            </a:pPr>
            <a:r>
              <a:rPr lang="en-GB" sz="2000" dirty="0">
                <a:solidFill>
                  <a:prstClr val="black"/>
                </a:solidFill>
                <a:latin typeface="Arial"/>
              </a:rPr>
              <a:t>Every student </a:t>
            </a:r>
            <a:r>
              <a:rPr lang="en-GB" sz="2000" b="1" dirty="0">
                <a:solidFill>
                  <a:prstClr val="black"/>
                </a:solidFill>
                <a:latin typeface="Arial"/>
              </a:rPr>
              <a:t>reading</a:t>
            </a:r>
            <a:r>
              <a:rPr lang="en-GB" sz="2000" dirty="0">
                <a:solidFill>
                  <a:prstClr val="black"/>
                </a:solidFill>
                <a:latin typeface="Arial"/>
              </a:rPr>
              <a:t> every time (not learning by heart)</a:t>
            </a:r>
          </a:p>
          <a:p>
            <a:pPr marL="285750" indent="-285750" defTabSz="457200">
              <a:buFont typeface="Arial" panose="020B0604020202020204" pitchFamily="34" charset="0"/>
              <a:buChar char="•"/>
              <a:defRPr/>
            </a:pPr>
            <a:r>
              <a:rPr lang="en-GB" sz="2000" dirty="0">
                <a:solidFill>
                  <a:prstClr val="black"/>
                </a:solidFill>
                <a:latin typeface="Arial"/>
              </a:rPr>
              <a:t>Keep a quick pace – don’t stop for discussions</a:t>
            </a:r>
          </a:p>
          <a:p>
            <a:pPr marL="285750" indent="-285750" defTabSz="457200">
              <a:buFont typeface="Arial" panose="020B0604020202020204" pitchFamily="34" charset="0"/>
              <a:buChar char="•"/>
              <a:defRPr/>
            </a:pPr>
            <a:r>
              <a:rPr lang="en-GB" sz="2000" dirty="0">
                <a:solidFill>
                  <a:prstClr val="black"/>
                </a:solidFill>
                <a:latin typeface="Arial"/>
              </a:rPr>
              <a:t>Avoid distraction of highlighters</a:t>
            </a:r>
          </a:p>
          <a:p>
            <a:pPr marL="285750" indent="-285750" defTabSz="457200">
              <a:buFont typeface="Arial" panose="020B0604020202020204" pitchFamily="34" charset="0"/>
              <a:buChar char="•"/>
              <a:defRPr/>
            </a:pPr>
            <a:r>
              <a:rPr lang="en-GB" sz="2000" dirty="0">
                <a:solidFill>
                  <a:prstClr val="black"/>
                </a:solidFill>
                <a:latin typeface="Arial"/>
              </a:rPr>
              <a:t>The students do lots of reading – they should be tired by the end</a:t>
            </a:r>
          </a:p>
          <a:p>
            <a:pPr marL="285750" indent="-285750" defTabSz="457200">
              <a:buFont typeface="Arial" panose="020B0604020202020204" pitchFamily="34" charset="0"/>
              <a:buChar char="•"/>
              <a:defRPr/>
            </a:pPr>
            <a:r>
              <a:rPr lang="en-GB" sz="2000" dirty="0">
                <a:solidFill>
                  <a:prstClr val="black"/>
                </a:solidFill>
                <a:latin typeface="Arial"/>
              </a:rPr>
              <a:t>Model → read – reread – repeat – read – repeat – re read etc.</a:t>
            </a:r>
          </a:p>
          <a:p>
            <a:pPr defTabSz="457200">
              <a:defRPr/>
            </a:pPr>
            <a:endParaRPr lang="en-GB" dirty="0">
              <a:solidFill>
                <a:prstClr val="black"/>
              </a:solidFill>
              <a:latin typeface="Arial"/>
            </a:endParaRPr>
          </a:p>
          <a:p>
            <a:pPr algn="ctr" defTabSz="457200">
              <a:defRPr/>
            </a:pPr>
            <a:r>
              <a:rPr lang="en-GB" b="1" dirty="0">
                <a:solidFill>
                  <a:srgbClr val="002060"/>
                </a:solidFill>
                <a:latin typeface="Arial"/>
              </a:rPr>
              <a:t>ALL STUDENTS SHOULD FEEL SUCCESSFUL</a:t>
            </a:r>
          </a:p>
          <a:p>
            <a:pPr marL="285750" indent="-285750" defTabSz="457200">
              <a:buFont typeface="Arial" panose="020B0604020202020204" pitchFamily="34" charset="0"/>
              <a:buChar char="•"/>
              <a:defRPr/>
            </a:pPr>
            <a:endParaRPr lang="en-GB" dirty="0">
              <a:solidFill>
                <a:prstClr val="black"/>
              </a:solidFill>
              <a:latin typeface="Arial"/>
            </a:endParaRPr>
          </a:p>
          <a:p>
            <a:pPr marL="285750" indent="-285750" defTabSz="457200">
              <a:buFont typeface="Arial" panose="020B0604020202020204" pitchFamily="34" charset="0"/>
              <a:buChar char="•"/>
              <a:defRPr/>
            </a:pPr>
            <a:endParaRPr lang="en-GB" dirty="0">
              <a:solidFill>
                <a:srgbClr val="002060"/>
              </a:solidFill>
              <a:latin typeface="Arial"/>
            </a:endParaRPr>
          </a:p>
        </p:txBody>
      </p:sp>
    </p:spTree>
    <p:extLst>
      <p:ext uri="{BB962C8B-B14F-4D97-AF65-F5344CB8AC3E}">
        <p14:creationId xmlns:p14="http://schemas.microsoft.com/office/powerpoint/2010/main" val="2935524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6E60AD47-4160-66B3-2C2A-AC580CADEB19}"/>
              </a:ext>
            </a:extLst>
          </p:cNvPr>
          <p:cNvSpPr>
            <a:spLocks noGrp="1"/>
          </p:cNvSpPr>
          <p:nvPr>
            <p:ph type="title" idx="4294967295"/>
          </p:nvPr>
        </p:nvSpPr>
        <p:spPr>
          <a:xfrm>
            <a:off x="802800" y="925200"/>
            <a:ext cx="10515600" cy="1325563"/>
          </a:xfrm>
        </p:spPr>
        <p:txBody>
          <a:bodyPr anchor="ctr">
            <a:normAutofit/>
          </a:bodyPr>
          <a:lstStyle/>
          <a:p>
            <a:r>
              <a:rPr lang="en-US" sz="3800" b="1" i="1" dirty="0">
                <a:solidFill>
                  <a:srgbClr val="0088CE"/>
                </a:solidFill>
                <a:latin typeface="Arial" panose="020B0604020202020204" pitchFamily="34" charset="0"/>
                <a:cs typeface="Arial" panose="020B0604020202020204" pitchFamily="34" charset="0"/>
              </a:rPr>
              <a:t>Spine, Legs, Abdomen, Pelvis</a:t>
            </a:r>
          </a:p>
        </p:txBody>
      </p:sp>
      <p:sp>
        <p:nvSpPr>
          <p:cNvPr id="3" name="Content Placeholder 2">
            <a:extLst>
              <a:ext uri="{FF2B5EF4-FFF2-40B4-BE49-F238E27FC236}">
                <a16:creationId xmlns:a16="http://schemas.microsoft.com/office/drawing/2014/main" id="{22769376-004B-2904-9AE3-4E6A56EB6498}"/>
              </a:ext>
            </a:extLst>
          </p:cNvPr>
          <p:cNvSpPr>
            <a:spLocks noGrp="1"/>
          </p:cNvSpPr>
          <p:nvPr>
            <p:ph sz="half" idx="4294967295"/>
          </p:nvPr>
        </p:nvSpPr>
        <p:spPr>
          <a:xfrm>
            <a:off x="802800" y="2255752"/>
            <a:ext cx="7015886" cy="4351338"/>
          </a:xfrm>
        </p:spPr>
        <p:txBody>
          <a:bodyPr>
            <a:normAutofit/>
          </a:bodyPr>
          <a:lstStyle/>
          <a:p>
            <a:pPr marL="0" indent="0">
              <a:buNone/>
            </a:pPr>
            <a:r>
              <a:rPr lang="en-GB" sz="2400" kern="100" dirty="0">
                <a:latin typeface="Arial" panose="020B0604020202020204" pitchFamily="34" charset="0"/>
                <a:cs typeface="Arial" panose="020B0604020202020204" pitchFamily="34" charset="0"/>
              </a:rPr>
              <a:t>As a child, I was an escapologist, a bolter. I ran, scarpered, dashed off, legged it whenever I had the chance. I hated to be held by the hand, to be restrained, tethered, expected to walk in an orderly fashion. I used to squirm free, twist away. I wanted nothing more than to be on the move, air rushing around me, in flight, the street or the garden or the park or the field reeling past. I wanted to know, wanted to see, what was around the next corner, beyond the bend. I still do.</a:t>
            </a:r>
          </a:p>
          <a:p>
            <a:pPr marL="0" indent="0">
              <a:buNone/>
            </a:pPr>
            <a:r>
              <a:rPr lang="en-GB" sz="2400" kern="100" dirty="0">
                <a:solidFill>
                  <a:srgbClr val="0088CE"/>
                </a:solidFill>
                <a:latin typeface="Arial" panose="020B0604020202020204" pitchFamily="34" charset="0"/>
                <a:cs typeface="Arial" panose="020B0604020202020204" pitchFamily="34" charset="0"/>
              </a:rPr>
              <a:t>Maggie O’Farrell</a:t>
            </a:r>
          </a:p>
        </p:txBody>
      </p:sp>
      <p:pic>
        <p:nvPicPr>
          <p:cNvPr id="5" name="Picture 4" descr="A book cover with a heart and flowers&#10;&#10;Description automatically generated">
            <a:extLst>
              <a:ext uri="{FF2B5EF4-FFF2-40B4-BE49-F238E27FC236}">
                <a16:creationId xmlns:a16="http://schemas.microsoft.com/office/drawing/2014/main" id="{0400C45B-156D-2CA0-0708-A7F1110E65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8919" y="1734230"/>
            <a:ext cx="2839248" cy="4351338"/>
          </a:xfrm>
          <a:prstGeom prst="rect">
            <a:avLst/>
          </a:prstGeom>
          <a:noFill/>
        </p:spPr>
      </p:pic>
    </p:spTree>
    <p:extLst>
      <p:ext uri="{BB962C8B-B14F-4D97-AF65-F5344CB8AC3E}">
        <p14:creationId xmlns:p14="http://schemas.microsoft.com/office/powerpoint/2010/main" val="392168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2D58D3D-B6E8-41B5-9784-64D8FEB0FE4B}"/>
              </a:ext>
            </a:extLst>
          </p:cNvPr>
          <p:cNvSpPr txBox="1"/>
          <p:nvPr/>
        </p:nvSpPr>
        <p:spPr>
          <a:xfrm>
            <a:off x="712053" y="559566"/>
            <a:ext cx="10935661" cy="677108"/>
          </a:xfrm>
          <a:prstGeom prst="rect">
            <a:avLst/>
          </a:prstGeom>
          <a:noFill/>
        </p:spPr>
        <p:txBody>
          <a:bodyPr wrap="square">
            <a:spAutoFit/>
          </a:bodyPr>
          <a:lstStyle/>
          <a:p>
            <a:pPr defTabSz="457200">
              <a:defRPr/>
            </a:pPr>
            <a:r>
              <a:rPr lang="en-GB" sz="3800" b="1" dirty="0">
                <a:solidFill>
                  <a:srgbClr val="0088CE"/>
                </a:solidFill>
                <a:latin typeface="Arial"/>
              </a:rPr>
              <a:t>Echo reading with a focus on emphasis</a:t>
            </a:r>
          </a:p>
        </p:txBody>
      </p:sp>
      <p:pic>
        <p:nvPicPr>
          <p:cNvPr id="6" name="Picture 5">
            <a:extLst>
              <a:ext uri="{FF2B5EF4-FFF2-40B4-BE49-F238E27FC236}">
                <a16:creationId xmlns:a16="http://schemas.microsoft.com/office/drawing/2014/main" id="{6523E0DD-D695-1426-C26B-4E074D916BD4}"/>
              </a:ext>
            </a:extLst>
          </p:cNvPr>
          <p:cNvPicPr>
            <a:picLocks noChangeAspect="1"/>
          </p:cNvPicPr>
          <p:nvPr/>
        </p:nvPicPr>
        <p:blipFill>
          <a:blip r:embed="rId2"/>
          <a:stretch>
            <a:fillRect/>
          </a:stretch>
        </p:blipFill>
        <p:spPr>
          <a:xfrm>
            <a:off x="712054" y="1325933"/>
            <a:ext cx="9474949" cy="4865661"/>
          </a:xfrm>
          <a:prstGeom prst="rect">
            <a:avLst/>
          </a:prstGeom>
        </p:spPr>
      </p:pic>
    </p:spTree>
    <p:extLst>
      <p:ext uri="{BB962C8B-B14F-4D97-AF65-F5344CB8AC3E}">
        <p14:creationId xmlns:p14="http://schemas.microsoft.com/office/powerpoint/2010/main" val="3347803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A98446DD4B35408626C5CD05C780AF" ma:contentTypeVersion="20" ma:contentTypeDescription="Create a new document." ma:contentTypeScope="" ma:versionID="8db0291a8cd2da25de2b35d25a2c184a">
  <xsd:schema xmlns:xsd="http://www.w3.org/2001/XMLSchema" xmlns:xs="http://www.w3.org/2001/XMLSchema" xmlns:p="http://schemas.microsoft.com/office/2006/metadata/properties" xmlns:ns1="http://schemas.microsoft.com/sharepoint/v3" xmlns:ns3="d6c9f295-6866-40ba-9ed9-513ce23f1344" xmlns:ns4="7877a85d-1b44-49b4-b533-86f3b630674e" targetNamespace="http://schemas.microsoft.com/office/2006/metadata/properties" ma:root="true" ma:fieldsID="2cae423840b62b44b5ecb0b8b19d4274" ns1:_="" ns3:_="" ns4:_="">
    <xsd:import namespace="http://schemas.microsoft.com/sharepoint/v3"/>
    <xsd:import namespace="d6c9f295-6866-40ba-9ed9-513ce23f1344"/>
    <xsd:import namespace="7877a85d-1b44-49b4-b533-86f3b630674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1:_ip_UnifiedCompliancePolicyProperties" minOccurs="0"/>
                <xsd:element ref="ns1:_ip_UnifiedCompliancePolicyUIAc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c9f295-6866-40ba-9ed9-513ce23f13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ystemTags" ma:index="26" nillable="true" ma:displayName="MediaServiceSystemTags" ma:hidden="true" ma:internalName="MediaServiceSystemTags" ma:readOnly="true">
      <xsd:simpleType>
        <xsd:restriction base="dms:Note"/>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77a85d-1b44-49b4-b533-86f3b630674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d6c9f295-6866-40ba-9ed9-513ce23f1344"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7C0826A8-4303-4B64-985B-497C145A72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6c9f295-6866-40ba-9ed9-513ce23f1344"/>
    <ds:schemaRef ds:uri="7877a85d-1b44-49b4-b533-86f3b6306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27C79F-1077-4DF8-9A13-CBFEB8223D12}">
  <ds:schemaRefs>
    <ds:schemaRef ds:uri="http://schemas.microsoft.com/sharepoint/v3/contenttype/forms"/>
  </ds:schemaRefs>
</ds:datastoreItem>
</file>

<file path=customXml/itemProps3.xml><?xml version="1.0" encoding="utf-8"?>
<ds:datastoreItem xmlns:ds="http://schemas.openxmlformats.org/officeDocument/2006/customXml" ds:itemID="{F79943B2-5183-4174-B77C-328DA23421C5}">
  <ds:schemaRefs>
    <ds:schemaRef ds:uri="http://purl.org/dc/terms/"/>
    <ds:schemaRef ds:uri="http://schemas.microsoft.com/office/2006/documentManagement/types"/>
    <ds:schemaRef ds:uri="http://www.w3.org/XML/1998/namespac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d6c9f295-6866-40ba-9ed9-513ce23f1344"/>
    <ds:schemaRef ds:uri="7877a85d-1b44-49b4-b533-86f3b630674e"/>
    <ds:schemaRef ds:uri="http://schemas.microsoft.com/sharepoint/v3"/>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91</TotalTime>
  <Words>867</Words>
  <Application>Microsoft Office PowerPoint</Application>
  <PresentationFormat>Widescreen</PresentationFormat>
  <Paragraphs>97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Spine, Legs, Abdomen, Pelvis</vt:lpstr>
      <vt:lpstr>PowerPoint Presentation</vt:lpstr>
      <vt:lpstr>PowerPoint Presentation</vt:lpstr>
      <vt:lpstr>PowerPoint Presentation</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Wei</dc:creator>
  <cp:lastModifiedBy>Wei, Jenny</cp:lastModifiedBy>
  <cp:revision>3</cp:revision>
  <dcterms:created xsi:type="dcterms:W3CDTF">2024-04-22T13:54:50Z</dcterms:created>
  <dcterms:modified xsi:type="dcterms:W3CDTF">2025-05-22T11:24:04Z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0x01010018A98446DD4B35408626C5CD05C780AF</vt:lpwstr>
  </property>
</Properties>
</file>