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62" r:id="rId6"/>
    <p:sldId id="258" r:id="rId7"/>
    <p:sldId id="2519" r:id="rId8"/>
    <p:sldId id="2522" r:id="rId9"/>
    <p:sldId id="261"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8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A5AA94-42C4-4F95-891D-33B7476B4719}" v="3" dt="2025-05-22T08:30:39.9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60"/>
  </p:normalViewPr>
  <p:slideViewPr>
    <p:cSldViewPr snapToGrid="0">
      <p:cViewPr varScale="1">
        <p:scale>
          <a:sx n="63" d="100"/>
          <a:sy n="63" d="100"/>
        </p:scale>
        <p:origin x="72"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21533-F125-4977-B401-DE162E47D0C3}" type="datetimeFigureOut">
              <a:rPr lang="en-GB" smtClean="0"/>
              <a:t>22/05/2025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25872A-79D7-4122-87B5-83A35DE03063}" type="slidenum">
              <a:rPr lang="en-GB" smtClean="0"/>
              <a:t>‹#›</a:t>
            </a:fld>
            <a:endParaRPr lang="en-GB"/>
          </a:p>
        </p:txBody>
      </p:sp>
    </p:spTree>
    <p:extLst>
      <p:ext uri="{BB962C8B-B14F-4D97-AF65-F5344CB8AC3E}">
        <p14:creationId xmlns:p14="http://schemas.microsoft.com/office/powerpoint/2010/main" val="276938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ext Box 2">
            <a:extLst>
              <a:ext uri="{FF2B5EF4-FFF2-40B4-BE49-F238E27FC236}">
                <a16:creationId xmlns:a16="http://schemas.microsoft.com/office/drawing/2014/main" id="{77728B54-37D3-ACE7-7E90-B578FD338A84}"/>
              </a:ext>
            </a:extLst>
          </p:cNvPr>
          <p:cNvSpPr txBox="1">
            <a:spLocks noChangeArrowheads="1"/>
          </p:cNvSpPr>
          <p:nvPr userDrawn="1"/>
        </p:nvSpPr>
        <p:spPr bwMode="auto">
          <a:xfrm>
            <a:off x="0" y="1809367"/>
            <a:ext cx="4247515" cy="352425"/>
          </a:xfrm>
          <a:prstGeom prst="rect">
            <a:avLst/>
          </a:prstGeom>
          <a:solidFill>
            <a:srgbClr val="1F3244"/>
          </a:solidFill>
          <a:ln w="9525">
            <a:noFill/>
            <a:miter lim="800000"/>
            <a:headEnd/>
            <a:tailEnd/>
          </a:ln>
        </p:spPr>
        <p:txBody>
          <a:bodyPr rot="0" vert="horz" wrap="square" lIns="91440" tIns="45720" rIns="91440" bIns="45720" anchor="ctr" anchorCtr="0">
            <a:noAutofit/>
          </a:bodyPr>
          <a:lstStyle/>
          <a:p>
            <a:pPr algn="ctr" hangingPunct="0">
              <a:spcBef>
                <a:spcPts val="0"/>
              </a:spcBef>
              <a:spcAft>
                <a:spcPts val="200"/>
              </a:spcAft>
            </a:pPr>
            <a:r>
              <a:rPr lang="en-GB" sz="1800" b="0" kern="0" dirty="0">
                <a:solidFill>
                  <a:srgbClr val="FFFFFF"/>
                </a:solidFill>
                <a:effectLst/>
                <a:latin typeface="Arial" panose="020B0604020202020204" pitchFamily="34" charset="0"/>
                <a:ea typeface="Times New Roman" panose="02020603050405020304" pitchFamily="18" charset="0"/>
              </a:rPr>
              <a:t>HIAS OPEN RESOURCE</a:t>
            </a:r>
            <a:endParaRPr lang="en-GB" sz="1800" b="1" kern="0" dirty="0">
              <a:solidFill>
                <a:srgbClr val="FFFFFF"/>
              </a:solidFill>
              <a:effectLst/>
              <a:latin typeface="Arial" panose="020B0604020202020204" pitchFamily="34" charset="0"/>
              <a:ea typeface="Times New Roman" panose="02020603050405020304" pitchFamily="18" charset="0"/>
            </a:endParaRPr>
          </a:p>
        </p:txBody>
      </p:sp>
      <p:sp>
        <p:nvSpPr>
          <p:cNvPr id="8" name="Text Box 1093077983">
            <a:extLst>
              <a:ext uri="{FF2B5EF4-FFF2-40B4-BE49-F238E27FC236}">
                <a16:creationId xmlns:a16="http://schemas.microsoft.com/office/drawing/2014/main" id="{C7A85B47-2BD8-6747-DF3F-AC979F4B1CF4}"/>
              </a:ext>
            </a:extLst>
          </p:cNvPr>
          <p:cNvSpPr txBox="1">
            <a:spLocks/>
          </p:cNvSpPr>
          <p:nvPr userDrawn="1"/>
        </p:nvSpPr>
        <p:spPr>
          <a:xfrm>
            <a:off x="10103160" y="6221904"/>
            <a:ext cx="1539240"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en-GB" sz="1600" b="1" dirty="0">
                <a:solidFill>
                  <a:srgbClr val="1F3244"/>
                </a:solidFill>
                <a:effectLst/>
                <a:latin typeface="Arial" panose="020B0604020202020204" pitchFamily="34" charset="0"/>
                <a:ea typeface="Calibri" panose="020F0502020204030204" pitchFamily="34" charset="0"/>
                <a:cs typeface="Arial" panose="020B0604020202020204" pitchFamily="34" charset="0"/>
              </a:rPr>
              <a:t>hants.gov.uk</a:t>
            </a:r>
            <a:endParaRPr lang="en-GB" sz="12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id="{47164807-8B4E-3DC7-32FE-12D4F98A331C}"/>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10" name="Picture 9" descr="A blue and white sign with white text&#10;&#10;Description automatically generated">
            <a:extLst>
              <a:ext uri="{FF2B5EF4-FFF2-40B4-BE49-F238E27FC236}">
                <a16:creationId xmlns:a16="http://schemas.microsoft.com/office/drawing/2014/main" id="{9F0E0B87-8A9B-5BAC-E877-2BD871710B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6000" y="540000"/>
            <a:ext cx="1886400" cy="962064"/>
          </a:xfrm>
          <a:prstGeom prst="rect">
            <a:avLst/>
          </a:prstGeom>
        </p:spPr>
      </p:pic>
    </p:spTree>
    <p:extLst>
      <p:ext uri="{BB962C8B-B14F-4D97-AF65-F5344CB8AC3E}">
        <p14:creationId xmlns:p14="http://schemas.microsoft.com/office/powerpoint/2010/main" val="90677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Content">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0DCD4B-9579-2C52-D611-08CAEF62B801}"/>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6" name="Text Box 1093077983">
            <a:extLst>
              <a:ext uri="{FF2B5EF4-FFF2-40B4-BE49-F238E27FC236}">
                <a16:creationId xmlns:a16="http://schemas.microsoft.com/office/drawing/2014/main" id="{933E6601-BE5E-F407-0883-C0A9A9634EFF}"/>
              </a:ext>
            </a:extLst>
          </p:cNvPr>
          <p:cNvSpPr txBox="1">
            <a:spLocks/>
          </p:cNvSpPr>
          <p:nvPr userDrawn="1"/>
        </p:nvSpPr>
        <p:spPr>
          <a:xfrm>
            <a:off x="10103159" y="6221904"/>
            <a:ext cx="1735093"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fld id="{3C00743A-6E6A-4BD9-A12C-3C6F1E13A3EC}" type="slidenum">
              <a:rPr lang="en-GB" sz="1000" smtClean="0">
                <a:effectLst/>
                <a:latin typeface="Arial" panose="020B0604020202020204" pitchFamily="34" charset="0"/>
                <a:ea typeface="Calibri" panose="020F0502020204030204" pitchFamily="34" charset="0"/>
                <a:cs typeface="Arial" panose="020B0604020202020204" pitchFamily="34" charset="0"/>
              </a:rPr>
              <a:t>‹#›</a:t>
            </a:fld>
            <a:endParaRPr lang="en-GB" sz="10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ext Box 2">
            <a:extLst>
              <a:ext uri="{FF2B5EF4-FFF2-40B4-BE49-F238E27FC236}">
                <a16:creationId xmlns:a16="http://schemas.microsoft.com/office/drawing/2014/main" id="{6EE4010D-EACE-FF98-9501-2254F2203C60}"/>
              </a:ext>
            </a:extLst>
          </p:cNvPr>
          <p:cNvSpPr txBox="1">
            <a:spLocks noChangeArrowheads="1"/>
          </p:cNvSpPr>
          <p:nvPr userDrawn="1"/>
        </p:nvSpPr>
        <p:spPr bwMode="auto">
          <a:xfrm>
            <a:off x="0" y="180001"/>
            <a:ext cx="4247515" cy="288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sz="1200" b="0" kern="0" dirty="0">
                <a:solidFill>
                  <a:srgbClr val="FFFFFF"/>
                </a:solidFill>
                <a:effectLst/>
                <a:latin typeface="Arial" panose="020B0604020202020204" pitchFamily="34" charset="0"/>
                <a:ea typeface="Times New Roman" panose="02020603050405020304" pitchFamily="18" charset="0"/>
              </a:rPr>
              <a:t>HIAS OPEN RESOURCE</a:t>
            </a:r>
            <a:endParaRPr lang="en-GB" sz="1200" b="1" kern="0" dirty="0">
              <a:solidFill>
                <a:srgbClr val="FFFFFF"/>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0996680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C6E16-C334-E330-F909-4B79124832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CB8C42-0D4C-2932-2835-80DFF2EFCA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37DF9-DBF0-EE45-7175-EB54B2E151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8C7C3-2E19-4984-A90F-A1CE91F7A559}" type="datetimeFigureOut">
              <a:rPr lang="en-GB" smtClean="0"/>
              <a:t>22/05/2025</a:t>
            </a:fld>
            <a:endParaRPr lang="en-GB"/>
          </a:p>
        </p:txBody>
      </p:sp>
      <p:sp>
        <p:nvSpPr>
          <p:cNvPr id="5" name="Footer Placeholder 4">
            <a:extLst>
              <a:ext uri="{FF2B5EF4-FFF2-40B4-BE49-F238E27FC236}">
                <a16:creationId xmlns:a16="http://schemas.microsoft.com/office/drawing/2014/main" id="{F4AA0626-62DD-32E8-C3B7-B7F25BB4A7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177405B-7C57-D0CA-A898-0F99039AF5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0B187-6E23-47C3-BFC7-E3738DBB3BE4}" type="slidenum">
              <a:rPr lang="en-GB" smtClean="0"/>
              <a:t>‹#›</a:t>
            </a:fld>
            <a:endParaRPr lang="en-GB"/>
          </a:p>
        </p:txBody>
      </p:sp>
    </p:spTree>
    <p:extLst>
      <p:ext uri="{BB962C8B-B14F-4D97-AF65-F5344CB8AC3E}">
        <p14:creationId xmlns:p14="http://schemas.microsoft.com/office/powerpoint/2010/main" val="4058854441"/>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fhhzrJcqC18&amp;list=PLXjcCX3hH9LUJ2rOfYcKkkUkH898128VQ&amp;index=10" TargetMode="External"/><Relationship Id="rId2" Type="http://schemas.openxmlformats.org/officeDocument/2006/relationships/hyperlink" Target="https://www.gov.uk/government/publications/supporting-all-readers-in-secondary-schoo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geography.hias.hants.gov.uk/course/view.php?id=159" TargetMode="External"/><Relationship Id="rId13" Type="http://schemas.openxmlformats.org/officeDocument/2006/relationships/hyperlink" Target="https://art.hias.hants.gov.uk/course/view.php?id=35" TargetMode="External"/><Relationship Id="rId18" Type="http://schemas.openxmlformats.org/officeDocument/2006/relationships/hyperlink" Target="https://hias-moodle.mylearningapp.com/course/view.php?id=176" TargetMode="External"/><Relationship Id="rId3" Type="http://schemas.openxmlformats.org/officeDocument/2006/relationships/hyperlink" Target="mailto:htlcdev@hants.gov.uk" TargetMode="External"/><Relationship Id="rId7" Type="http://schemas.openxmlformats.org/officeDocument/2006/relationships/hyperlink" Target="https://science.hias.hants.gov.uk/course/view.php?id=155" TargetMode="External"/><Relationship Id="rId12" Type="http://schemas.openxmlformats.org/officeDocument/2006/relationships/hyperlink" Target="https://computing.hias.hants.gov.uk/course/view.php?id=43" TargetMode="External"/><Relationship Id="rId17" Type="http://schemas.openxmlformats.org/officeDocument/2006/relationships/hyperlink" Target="https://sen.hias.hants.gov.uk/course/view.php?id=5" TargetMode="External"/><Relationship Id="rId2" Type="http://schemas.openxmlformats.org/officeDocument/2006/relationships/hyperlink" Target="mailto:Joanna.Kenyon@hants.gov.uk" TargetMode="External"/><Relationship Id="rId16" Type="http://schemas.openxmlformats.org/officeDocument/2006/relationships/hyperlink" Target="https://hias-moodle.mylearningapp.com/course/view.php?id=223" TargetMode="External"/><Relationship Id="rId1" Type="http://schemas.openxmlformats.org/officeDocument/2006/relationships/slideLayout" Target="../slideLayouts/slideLayout2.xml"/><Relationship Id="rId6" Type="http://schemas.openxmlformats.org/officeDocument/2006/relationships/hyperlink" Target="https://maths.hias.hants.gov.uk/course/view.php?id=218" TargetMode="External"/><Relationship Id="rId11" Type="http://schemas.openxmlformats.org/officeDocument/2006/relationships/hyperlink" Target="https://leadership.hias.hants.gov.uk/course/view.php?id=144" TargetMode="External"/><Relationship Id="rId5" Type="http://schemas.openxmlformats.org/officeDocument/2006/relationships/hyperlink" Target="https://english.hias.hants.gov.uk/course/view.php?id=740" TargetMode="External"/><Relationship Id="rId15" Type="http://schemas.openxmlformats.org/officeDocument/2006/relationships/hyperlink" Target="https://assessment.hias.hants.gov.uk/course/view.php?id=20" TargetMode="External"/><Relationship Id="rId10" Type="http://schemas.openxmlformats.org/officeDocument/2006/relationships/hyperlink" Target="https://history.hias.hants.gov.uk/course/view.php?id=91" TargetMode="External"/><Relationship Id="rId19" Type="http://schemas.openxmlformats.org/officeDocument/2006/relationships/hyperlink" Target="https://languages.hias.hants.gov.uk/course/view.php?id=3" TargetMode="External"/><Relationship Id="rId4" Type="http://schemas.openxmlformats.org/officeDocument/2006/relationships/hyperlink" Target="https://hias-moodle.mylearningapp.com/mod/page/view.php?id=481" TargetMode="External"/><Relationship Id="rId9" Type="http://schemas.openxmlformats.org/officeDocument/2006/relationships/hyperlink" Target="https://re.hias.hants.gov.uk/course/view.php?id=118" TargetMode="External"/><Relationship Id="rId14" Type="http://schemas.openxmlformats.org/officeDocument/2006/relationships/hyperlink" Target="https://designandtechnology.hias.hants.gov.uk/course/view.php?id=3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350FEB-D083-DEAD-7C75-A94DD4D45FB3}"/>
              </a:ext>
            </a:extLst>
          </p:cNvPr>
          <p:cNvSpPr txBox="1"/>
          <p:nvPr/>
        </p:nvSpPr>
        <p:spPr>
          <a:xfrm>
            <a:off x="900000" y="4608000"/>
            <a:ext cx="7393119" cy="830997"/>
          </a:xfrm>
          <a:prstGeom prst="rect">
            <a:avLst/>
          </a:prstGeom>
          <a:noFill/>
        </p:spPr>
        <p:txBody>
          <a:bodyPr wrap="square" rtlCol="0">
            <a:spAutoFit/>
          </a:bodyPr>
          <a:lstStyle/>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Joanna Kenyon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May 2025</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Final version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B739687-9660-C01A-4536-790D0D81CB6E}"/>
              </a:ext>
            </a:extLst>
          </p:cNvPr>
          <p:cNvSpPr txBox="1"/>
          <p:nvPr/>
        </p:nvSpPr>
        <p:spPr>
          <a:xfrm>
            <a:off x="900000" y="2808000"/>
            <a:ext cx="9484971" cy="1107996"/>
          </a:xfrm>
          <a:prstGeom prst="rect">
            <a:avLst/>
          </a:prstGeom>
          <a:noFill/>
        </p:spPr>
        <p:txBody>
          <a:bodyPr wrap="square" rtlCol="0">
            <a:spAutoFit/>
          </a:bodyPr>
          <a:lstStyle/>
          <a:p>
            <a:pPr>
              <a:lnSpc>
                <a:spcPct val="100000"/>
              </a:lnSpc>
              <a:spcBef>
                <a:spcPts val="0"/>
              </a:spcBef>
              <a:spcAft>
                <a:spcPts val="0"/>
              </a:spcAft>
            </a:pPr>
            <a:r>
              <a:rPr lang="en-GB" sz="2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Checking for comprehension</a:t>
            </a: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supporting all readers in secondary schools</a:t>
            </a:r>
            <a:endParaRPr lang="en-GB" sz="2000" b="1"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4721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9A563E-E34D-92B5-B2E1-0F0DB80765C3}"/>
              </a:ext>
            </a:extLst>
          </p:cNvPr>
          <p:cNvSpPr txBox="1"/>
          <p:nvPr/>
        </p:nvSpPr>
        <p:spPr>
          <a:xfrm>
            <a:off x="540000" y="900000"/>
            <a:ext cx="8554720" cy="3570208"/>
          </a:xfrm>
          <a:prstGeom prst="rect">
            <a:avLst/>
          </a:prstGeom>
          <a:noFill/>
        </p:spPr>
        <p:txBody>
          <a:bodyPr wrap="square">
            <a:spAutoFit/>
          </a:bodyPr>
          <a:lstStyle/>
          <a:p>
            <a:r>
              <a:rPr lang="en-GB" sz="2800" b="1" dirty="0">
                <a:solidFill>
                  <a:srgbClr val="0088CE"/>
                </a:solidFill>
                <a:latin typeface="Arial" panose="020B0604020202020204" pitchFamily="34" charset="0"/>
                <a:cs typeface="Arial" panose="020B0604020202020204" pitchFamily="34" charset="0"/>
              </a:rPr>
              <a:t>Overview</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This document contains…</a:t>
            </a:r>
          </a:p>
          <a:p>
            <a:r>
              <a:rPr lang="en-GB" dirty="0">
                <a:latin typeface="Arial" panose="020B0604020202020204" pitchFamily="34" charset="0"/>
                <a:cs typeface="Arial" panose="020B0604020202020204" pitchFamily="34" charset="0"/>
              </a:rPr>
              <a:t>Slides that could be used as part of a CPD sequence for teachers in school, supporting understanding of reading in secondary schools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Points to consider when using this resource</a:t>
            </a:r>
          </a:p>
          <a:p>
            <a:r>
              <a:rPr lang="en-GB" dirty="0">
                <a:latin typeface="Arial" panose="020B0604020202020204" pitchFamily="34" charset="0"/>
                <a:cs typeface="Arial" panose="020B0604020202020204" pitchFamily="34" charset="0"/>
              </a:rPr>
              <a:t>The resources in this series are intended as a companion piece to the DfE’s series of training videos and guidance </a:t>
            </a:r>
            <a:r>
              <a:rPr lang="en-GB" i="1" dirty="0">
                <a:latin typeface="Arial" panose="020B0604020202020204" pitchFamily="34" charset="0"/>
                <a:cs typeface="Arial" panose="020B0604020202020204" pitchFamily="34" charset="0"/>
                <a:hlinkClick r:id="rId2"/>
              </a:rPr>
              <a:t>Supporting all readers in secondary school</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providing additional detail. This resource expands on ideas shared in video 10, </a:t>
            </a:r>
            <a:r>
              <a:rPr lang="en-GB" dirty="0">
                <a:latin typeface="Arial" panose="020B0604020202020204" pitchFamily="34" charset="0"/>
                <a:cs typeface="Arial" panose="020B0604020202020204" pitchFamily="34" charset="0"/>
                <a:hlinkClick r:id="rId3"/>
              </a:rPr>
              <a:t>Checking student comprehension </a:t>
            </a:r>
            <a:r>
              <a:rPr lang="en-GB" dirty="0">
                <a:latin typeface="Arial" panose="020B0604020202020204" pitchFamily="34" charset="0"/>
                <a:cs typeface="Arial" panose="020B0604020202020204" pitchFamily="34" charset="0"/>
              </a:rPr>
              <a:t> and provides links to research.</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0897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5B393-3561-F07A-2576-62C1CF314C70}"/>
              </a:ext>
            </a:extLst>
          </p:cNvPr>
          <p:cNvSpPr txBox="1">
            <a:spLocks/>
          </p:cNvSpPr>
          <p:nvPr/>
        </p:nvSpPr>
        <p:spPr>
          <a:xfrm>
            <a:off x="838200" y="968829"/>
            <a:ext cx="10515600" cy="72185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solidFill>
                  <a:srgbClr val="0088CE"/>
                </a:solidFill>
                <a:latin typeface="Arial" panose="020B0604020202020204" pitchFamily="34" charset="0"/>
                <a:cs typeface="Arial" panose="020B0604020202020204" pitchFamily="34" charset="0"/>
              </a:rPr>
              <a:t>Check understanding</a:t>
            </a:r>
          </a:p>
        </p:txBody>
      </p:sp>
      <p:sp>
        <p:nvSpPr>
          <p:cNvPr id="4" name="Content Placeholder 2">
            <a:extLst>
              <a:ext uri="{FF2B5EF4-FFF2-40B4-BE49-F238E27FC236}">
                <a16:creationId xmlns:a16="http://schemas.microsoft.com/office/drawing/2014/main" id="{020763E0-0582-4644-DD11-0005C0C33F1B}"/>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latin typeface="Arial#"/>
              </a:rPr>
              <a:t>Pause during reading at points where sentence structure, use of references or unusual phrasing or a passage with complex vocabulary might cause issues for students. Support them to unpick what is meant in this section.</a:t>
            </a:r>
          </a:p>
          <a:p>
            <a:r>
              <a:rPr lang="en-GB" sz="2400" dirty="0">
                <a:latin typeface="Arial#"/>
              </a:rPr>
              <a:t>Ask straightforward who/what/when/where/why questions regularly</a:t>
            </a:r>
          </a:p>
          <a:p>
            <a:r>
              <a:rPr lang="en-GB" sz="2400" dirty="0">
                <a:latin typeface="Arial#"/>
              </a:rPr>
              <a:t>Ask students to summarise paragraphs </a:t>
            </a:r>
          </a:p>
          <a:p>
            <a:r>
              <a:rPr lang="en-GB" sz="2400" dirty="0">
                <a:latin typeface="Arial#"/>
              </a:rPr>
              <a:t>Ask students to annotate with key words or dual coding images</a:t>
            </a:r>
          </a:p>
          <a:p>
            <a:r>
              <a:rPr lang="en-GB" sz="2400" dirty="0">
                <a:latin typeface="Arial#"/>
              </a:rPr>
              <a:t>Check who or what any pronouns refer to, </a:t>
            </a:r>
            <a:r>
              <a:rPr lang="en-GB" sz="2400" i="1" dirty="0">
                <a:solidFill>
                  <a:srgbClr val="0088CE"/>
                </a:solidFill>
                <a:latin typeface="Arial#"/>
              </a:rPr>
              <a:t>eg When it says: ‘which in turn led to greater issues’, what is covered by the word ‘which’? </a:t>
            </a:r>
            <a:endParaRPr lang="en-GB" sz="2400" dirty="0">
              <a:latin typeface="Arial#"/>
            </a:endParaRPr>
          </a:p>
          <a:p>
            <a:r>
              <a:rPr lang="en-GB" sz="2400" dirty="0">
                <a:latin typeface="Arial#"/>
              </a:rPr>
              <a:t>Offer choices of ideas from the text – get students to identify which are the ‘big’ ideas and which are supporting/subordinate ideas </a:t>
            </a:r>
          </a:p>
        </p:txBody>
      </p:sp>
    </p:spTree>
    <p:extLst>
      <p:ext uri="{BB962C8B-B14F-4D97-AF65-F5344CB8AC3E}">
        <p14:creationId xmlns:p14="http://schemas.microsoft.com/office/powerpoint/2010/main" val="1509990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22C0ACE-2256-C03E-00DE-0E3D3EC223B0}"/>
              </a:ext>
            </a:extLst>
          </p:cNvPr>
          <p:cNvSpPr txBox="1">
            <a:spLocks/>
          </p:cNvSpPr>
          <p:nvPr/>
        </p:nvSpPr>
        <p:spPr>
          <a:xfrm>
            <a:off x="838200" y="947057"/>
            <a:ext cx="10515600" cy="7436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solidFill>
                  <a:srgbClr val="0088CE"/>
                </a:solidFill>
                <a:latin typeface="Arial#"/>
                <a:cs typeface="Calibri" panose="020F0502020204030204" pitchFamily="34" charset="0"/>
              </a:rPr>
              <a:t>Asking cued questions</a:t>
            </a:r>
          </a:p>
        </p:txBody>
      </p:sp>
      <p:sp>
        <p:nvSpPr>
          <p:cNvPr id="3" name="Content Placeholder 3">
            <a:extLst>
              <a:ext uri="{FF2B5EF4-FFF2-40B4-BE49-F238E27FC236}">
                <a16:creationId xmlns:a16="http://schemas.microsoft.com/office/drawing/2014/main" id="{0C44812C-7FC9-A9E0-2AFE-2554FE357F0C}"/>
              </a:ext>
            </a:extLst>
          </p:cNvPr>
          <p:cNvSpPr txBox="1">
            <a:spLocks/>
          </p:cNvSpPr>
          <p:nvPr/>
        </p:nvSpPr>
        <p:spPr>
          <a:xfrm>
            <a:off x="838200" y="1825625"/>
            <a:ext cx="10515600" cy="4351338"/>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Arial#"/>
                <a:cs typeface="Calibri" panose="020F0502020204030204" pitchFamily="34" charset="0"/>
              </a:rPr>
              <a:t>Preface questions with statements:</a:t>
            </a:r>
          </a:p>
          <a:p>
            <a:pPr marL="901700" lvl="1" indent="-444500">
              <a:buFont typeface="Courier New" panose="02070309020205020404" pitchFamily="49" charset="0"/>
              <a:buChar char="o"/>
            </a:pPr>
            <a:r>
              <a:rPr lang="en-GB" dirty="0">
                <a:latin typeface="Arial#"/>
                <a:cs typeface="Calibri" panose="020F0502020204030204" pitchFamily="34" charset="0"/>
              </a:rPr>
              <a:t>We’ve been looking at paragraph 4 and we’ve learned… now look at paragraph 5</a:t>
            </a:r>
          </a:p>
          <a:p>
            <a:pPr marL="901700" lvl="1" indent="-444500">
              <a:buFont typeface="Courier New" panose="02070309020205020404" pitchFamily="49" charset="0"/>
              <a:buChar char="o"/>
            </a:pPr>
            <a:r>
              <a:rPr lang="en-GB" dirty="0">
                <a:latin typeface="Arial#"/>
                <a:cs typeface="Calibri" panose="020F0502020204030204" pitchFamily="34" charset="0"/>
              </a:rPr>
              <a:t>We’ve just found out that there are five different types of… can you tell me two of them?</a:t>
            </a:r>
          </a:p>
          <a:p>
            <a:pPr marL="901700" lvl="1" indent="-444500">
              <a:buFont typeface="Courier New" panose="02070309020205020404" pitchFamily="49" charset="0"/>
              <a:buChar char="o"/>
            </a:pPr>
            <a:r>
              <a:rPr lang="en-GB" dirty="0">
                <a:latin typeface="Arial#"/>
                <a:cs typeface="Calibri" panose="020F0502020204030204" pitchFamily="34" charset="0"/>
              </a:rPr>
              <a:t>Think about what we’ve read here in the paragraph about the role that the wind direction plays in long-shore drift. Why does sediment get carried along in a zigzag pattern?</a:t>
            </a:r>
          </a:p>
          <a:p>
            <a:pPr marL="901700" lvl="1" indent="-444500">
              <a:buFont typeface="Courier New" panose="02070309020205020404" pitchFamily="49" charset="0"/>
              <a:buChar char="o"/>
            </a:pPr>
            <a:r>
              <a:rPr lang="en-GB" dirty="0">
                <a:latin typeface="Arial#"/>
                <a:cs typeface="Calibri" panose="020F0502020204030204" pitchFamily="34" charset="0"/>
              </a:rPr>
              <a:t>Mr Zamora seems to be almost frightened of the children in this chapter. Let’s think about what he has done so far… we know that he was shuddering and we know that he was staying as far away from them as possible. What does that suggest? What else do we know about this group of children? Might that explain why he is doing this? </a:t>
            </a:r>
          </a:p>
        </p:txBody>
      </p:sp>
    </p:spTree>
    <p:extLst>
      <p:ext uri="{BB962C8B-B14F-4D97-AF65-F5344CB8AC3E}">
        <p14:creationId xmlns:p14="http://schemas.microsoft.com/office/powerpoint/2010/main" val="2269574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CFF962-D531-4DBA-1833-416A2B51A8A9}"/>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576B5CF4-5D1D-6189-6BFF-763CBDFD5287}"/>
              </a:ext>
            </a:extLst>
          </p:cNvPr>
          <p:cNvSpPr txBox="1">
            <a:spLocks/>
          </p:cNvSpPr>
          <p:nvPr/>
        </p:nvSpPr>
        <p:spPr>
          <a:xfrm>
            <a:off x="838200" y="947057"/>
            <a:ext cx="10515600" cy="7436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solidFill>
                  <a:srgbClr val="0088CE"/>
                </a:solidFill>
                <a:latin typeface="Arial#"/>
                <a:cs typeface="Calibri" panose="020F0502020204030204" pitchFamily="34" charset="0"/>
              </a:rPr>
              <a:t>Use graphic organisers</a:t>
            </a:r>
          </a:p>
        </p:txBody>
      </p:sp>
      <p:sp>
        <p:nvSpPr>
          <p:cNvPr id="3" name="Content Placeholder 3">
            <a:extLst>
              <a:ext uri="{FF2B5EF4-FFF2-40B4-BE49-F238E27FC236}">
                <a16:creationId xmlns:a16="http://schemas.microsoft.com/office/drawing/2014/main" id="{40FF011A-AF49-A10A-567C-D75245E7D518}"/>
              </a:ext>
            </a:extLst>
          </p:cNvPr>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latin typeface="Arial#"/>
                <a:cs typeface="Calibri" panose="020F0502020204030204" pitchFamily="34" charset="0"/>
              </a:rPr>
              <a:t>Consider what it is that you want to ensure that students have understood:</a:t>
            </a:r>
          </a:p>
          <a:p>
            <a:pPr marL="901700" lvl="1" indent="-444500">
              <a:buFont typeface="Courier New" panose="02070309020205020404" pitchFamily="49" charset="0"/>
              <a:buChar char="o"/>
            </a:pPr>
            <a:r>
              <a:rPr lang="en-GB" sz="2000" dirty="0">
                <a:latin typeface="Arial#"/>
                <a:cs typeface="Calibri" panose="020F0502020204030204" pitchFamily="34" charset="0"/>
              </a:rPr>
              <a:t>sequence – use a timeline or flowchart</a:t>
            </a:r>
          </a:p>
          <a:p>
            <a:pPr marL="901700" lvl="1" indent="-444500">
              <a:buFont typeface="Courier New" panose="02070309020205020404" pitchFamily="49" charset="0"/>
              <a:buChar char="o"/>
            </a:pPr>
            <a:r>
              <a:rPr lang="en-GB" sz="2000" dirty="0">
                <a:latin typeface="Arial#"/>
                <a:cs typeface="Calibri" panose="020F0502020204030204" pitchFamily="34" charset="0"/>
              </a:rPr>
              <a:t>relationship between ideas – use a </a:t>
            </a:r>
            <a:r>
              <a:rPr lang="en-GB" sz="2000" dirty="0" err="1">
                <a:latin typeface="Arial#"/>
                <a:cs typeface="Calibri" panose="020F0502020204030204" pitchFamily="34" charset="0"/>
              </a:rPr>
              <a:t>mindmap</a:t>
            </a:r>
            <a:r>
              <a:rPr lang="en-GB" sz="2000" dirty="0">
                <a:latin typeface="Arial#"/>
                <a:cs typeface="Calibri" panose="020F0502020204030204" pitchFamily="34" charset="0"/>
              </a:rPr>
              <a:t>, Venn diagram or fishbone diagram</a:t>
            </a:r>
          </a:p>
          <a:p>
            <a:pPr marL="901700" lvl="1" indent="-444500">
              <a:buFont typeface="Courier New" panose="02070309020205020404" pitchFamily="49" charset="0"/>
              <a:buChar char="o"/>
            </a:pPr>
            <a:r>
              <a:rPr lang="en-GB" sz="2000" dirty="0">
                <a:latin typeface="Arial#"/>
                <a:cs typeface="Calibri" panose="020F0502020204030204" pitchFamily="34" charset="0"/>
              </a:rPr>
              <a:t>relationship between characters – use a family tree</a:t>
            </a:r>
          </a:p>
          <a:p>
            <a:pPr marL="901700" lvl="1" indent="-444500">
              <a:buFont typeface="Courier New" panose="02070309020205020404" pitchFamily="49" charset="0"/>
              <a:buChar char="o"/>
            </a:pPr>
            <a:r>
              <a:rPr lang="en-GB" sz="2000" dirty="0">
                <a:latin typeface="Arial#"/>
                <a:cs typeface="Calibri" panose="020F0502020204030204" pitchFamily="34" charset="0"/>
              </a:rPr>
              <a:t>etc</a:t>
            </a:r>
          </a:p>
          <a:p>
            <a:r>
              <a:rPr lang="en-GB" sz="2400" dirty="0">
                <a:latin typeface="Arial#"/>
                <a:cs typeface="Calibri" panose="020F0502020204030204" pitchFamily="34" charset="0"/>
              </a:rPr>
              <a:t>Ensure that students already know how to use the graphic organiser with confidence so that the task design does not prove a barrier to demonstrating their understanding of the text. If it is an unfamiliar task, model how to complete it.</a:t>
            </a:r>
          </a:p>
        </p:txBody>
      </p:sp>
    </p:spTree>
    <p:extLst>
      <p:ext uri="{BB962C8B-B14F-4D97-AF65-F5344CB8AC3E}">
        <p14:creationId xmlns:p14="http://schemas.microsoft.com/office/powerpoint/2010/main" val="3014794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E623A4-FD65-B0FD-0605-71E977F431BD}"/>
              </a:ext>
            </a:extLst>
          </p:cNvPr>
          <p:cNvSpPr txBox="1"/>
          <p:nvPr/>
        </p:nvSpPr>
        <p:spPr>
          <a:xfrm>
            <a:off x="540000" y="900000"/>
            <a:ext cx="10789920" cy="5262979"/>
          </a:xfrm>
          <a:prstGeom prst="rect">
            <a:avLst/>
          </a:prstGeom>
          <a:noFill/>
        </p:spPr>
        <p:txBody>
          <a:bodyPr wrap="square">
            <a:spAutoFit/>
          </a:bodyPr>
          <a:lstStyle/>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HIAS English Team</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Please contact Joanna Kenyon </a:t>
            </a:r>
            <a:r>
              <a:rPr lang="en-GB" sz="1200" dirty="0">
                <a:latin typeface="Arial" panose="020B0604020202020204" pitchFamily="34" charset="0"/>
                <a:cs typeface="Arial" panose="020B0604020202020204" pitchFamily="34" charset="0"/>
                <a:hlinkClick r:id="rId2"/>
              </a:rPr>
              <a:t>Joanna.Kenyon@hants.gov.uk</a:t>
            </a:r>
            <a:r>
              <a:rPr lang="en-GB" sz="1200" dirty="0">
                <a:latin typeface="Arial" panose="020B0604020202020204" pitchFamily="34" charset="0"/>
                <a:cs typeface="Arial" panose="020B0604020202020204" pitchFamily="34" charset="0"/>
              </a:rPr>
              <a:t> for support with secondary reading, whole school literacy and English.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For further details on the full range of services available please contact us using the following email: </a:t>
            </a:r>
            <a:r>
              <a:rPr lang="en-GB" sz="1200" dirty="0">
                <a:latin typeface="Arial" panose="020B0604020202020204" pitchFamily="34" charset="0"/>
                <a:cs typeface="Arial" panose="020B0604020202020204" pitchFamily="34" charset="0"/>
                <a:hlinkClick r:id="rId3"/>
              </a:rPr>
              <a:t>htlcdev@hants.gov.uk</a:t>
            </a: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Upcoming Courses</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Keep up-to-date with our learning opportunities for each subject through our Upcoming Course pages linked below. To browse the full catalogue of learning offers, visit our new Learning Zone. Full details of how to access the site to make a booking are provided </a:t>
            </a:r>
            <a:r>
              <a:rPr lang="en-GB" sz="1200" dirty="0">
                <a:latin typeface="Arial" panose="020B0604020202020204" pitchFamily="34" charset="0"/>
                <a:cs typeface="Arial" panose="020B0604020202020204" pitchFamily="34" charset="0"/>
                <a:hlinkClick r:id="rId4"/>
              </a:rPr>
              <a:t>here</a:t>
            </a:r>
            <a:r>
              <a:rPr lang="en-GB" sz="1200" dirty="0">
                <a:latin typeface="Arial" panose="020B0604020202020204" pitchFamily="34" charset="0"/>
                <a:cs typeface="Arial" panose="020B0604020202020204" pitchFamily="34" charset="0"/>
              </a:rPr>
              <a:t>.</a:t>
            </a:r>
          </a:p>
          <a:p>
            <a:pPr>
              <a:tabLst>
                <a:tab pos="2865755" algn="ctr"/>
                <a:tab pos="5731510" algn="r"/>
              </a:tabLst>
            </a:pPr>
            <a:r>
              <a:rPr lang="en-GB" sz="1200" dirty="0">
                <a:latin typeface="Arial" panose="020B0604020202020204" pitchFamily="34" charset="0"/>
                <a:cs typeface="Arial" panose="020B0604020202020204" pitchFamily="34" charset="0"/>
              </a:rPr>
              <a:t> </a:t>
            </a: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5"/>
              </a:rPr>
              <a:t>English</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6"/>
              </a:rPr>
              <a:t>Maths</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7"/>
              </a:rPr>
              <a:t>Science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8"/>
              </a:rPr>
              <a:t>Geography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9"/>
              </a:rPr>
              <a:t>RE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0"/>
              </a:rPr>
              <a:t>History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1"/>
              </a:rPr>
              <a:t>Leadership</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2"/>
              </a:rPr>
              <a:t>Computing</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3"/>
              </a:rPr>
              <a:t>Art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4"/>
              </a:rPr>
              <a:t>D&amp;T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5"/>
              </a:rPr>
              <a:t>Assessment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6"/>
              </a:rPr>
              <a:t>Support Staff</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7"/>
              </a:rPr>
              <a:t>SEN</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8"/>
              </a:rPr>
              <a:t>TED</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9"/>
              </a:rPr>
              <a:t>MFL</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469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3FCF5F-FF63-E57C-3189-BACAAF75DD8D}"/>
              </a:ext>
            </a:extLst>
          </p:cNvPr>
          <p:cNvSpPr txBox="1"/>
          <p:nvPr/>
        </p:nvSpPr>
        <p:spPr>
          <a:xfrm>
            <a:off x="540000" y="900000"/>
            <a:ext cx="10779760" cy="3508653"/>
          </a:xfrm>
          <a:prstGeom prst="rect">
            <a:avLst/>
          </a:prstGeom>
          <a:noFill/>
        </p:spPr>
        <p:txBody>
          <a:bodyPr wrap="square">
            <a:spAutoFit/>
          </a:bodyPr>
          <a:lstStyle/>
          <a:p>
            <a:pPr>
              <a:tabLst>
                <a:tab pos="2865755" algn="ctr"/>
                <a:tab pos="5731510" algn="r"/>
              </a:tabLst>
            </a:pPr>
            <a:r>
              <a:rPr lang="en-GB"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and conditions</a:t>
            </a:r>
            <a:endParaRPr lang="en-GB" b="1" dirty="0">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of </a:t>
            </a:r>
            <a:r>
              <a:rPr lang="en-GB" sz="1200" b="1" dirty="0">
                <a:solidFill>
                  <a:srgbClr val="0088CE"/>
                </a:solidFill>
                <a:latin typeface="Arial" panose="020B0604020202020204" pitchFamily="34" charset="0"/>
                <a:ea typeface="Calibri" panose="020F0502020204030204" pitchFamily="34" charset="0"/>
                <a:cs typeface="Arial" panose="020B0604020202020204" pitchFamily="34" charset="0"/>
              </a:rPr>
              <a:t>Use</a:t>
            </a:r>
            <a:endPar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This file is for personal or classroom use only. By using it, you agree that you will not copy or reproduce this file except for your own personal, non-commercial use. HIAS have the right to modify the terms of this agreement at any time; the modification will be effective immediately and shall replace all prior agreements. </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are welcome to:</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download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save this resource on your computer</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print as many copies as you would like to use in your school</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amend this electronic resource so long as you acknowledge its source and do not share as your own work.</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may not:</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claim this resource as your own</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sell or in any way profit from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store or distribute this resource on any other website or another location where others are able to electronically retrieve it</a:t>
            </a:r>
          </a:p>
          <a:p>
            <a:pPr marL="182563" lvl="0" indent="-182563" fontAlgn="base" hangingPunct="0">
              <a:buFont typeface="Arial" panose="020B0604020202020204" pitchFamily="34" charset="0"/>
              <a:buChar char="•"/>
            </a:pPr>
            <a:r>
              <a:rPr lang="en-GB" sz="1200" dirty="0">
                <a:effectLst/>
                <a:latin typeface="Arial" panose="020B0604020202020204" pitchFamily="34" charset="0"/>
                <a:ea typeface="Calibri" panose="020F0502020204030204" pitchFamily="34" charset="0"/>
                <a:cs typeface="Arial" panose="020B0604020202020204" pitchFamily="34" charset="0"/>
              </a:rPr>
              <a:t>email this resource to anyone outside your school or transmit it in any other fashion.</a:t>
            </a:r>
          </a:p>
        </p:txBody>
      </p:sp>
    </p:spTree>
    <p:extLst>
      <p:ext uri="{BB962C8B-B14F-4D97-AF65-F5344CB8AC3E}">
        <p14:creationId xmlns:p14="http://schemas.microsoft.com/office/powerpoint/2010/main" val="2242383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A98446DD4B35408626C5CD05C780AF" ma:contentTypeVersion="20" ma:contentTypeDescription="Create a new document." ma:contentTypeScope="" ma:versionID="8db0291a8cd2da25de2b35d25a2c184a">
  <xsd:schema xmlns:xsd="http://www.w3.org/2001/XMLSchema" xmlns:xs="http://www.w3.org/2001/XMLSchema" xmlns:p="http://schemas.microsoft.com/office/2006/metadata/properties" xmlns:ns1="http://schemas.microsoft.com/sharepoint/v3" xmlns:ns3="d6c9f295-6866-40ba-9ed9-513ce23f1344" xmlns:ns4="7877a85d-1b44-49b4-b533-86f3b630674e" targetNamespace="http://schemas.microsoft.com/office/2006/metadata/properties" ma:root="true" ma:fieldsID="2cae423840b62b44b5ecb0b8b19d4274" ns1:_="" ns3:_="" ns4:_="">
    <xsd:import namespace="http://schemas.microsoft.com/sharepoint/v3"/>
    <xsd:import namespace="d6c9f295-6866-40ba-9ed9-513ce23f1344"/>
    <xsd:import namespace="7877a85d-1b44-49b4-b533-86f3b630674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1:_ip_UnifiedCompliancePolicyProperties" minOccurs="0"/>
                <xsd:element ref="ns1:_ip_UnifiedCompliancePolicyUIAc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c9f295-6866-40ba-9ed9-513ce23f13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77a85d-1b44-49b4-b533-86f3b630674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6c9f295-6866-40ba-9ed9-513ce23f1344"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00F97E4A-FEAC-4687-957D-13C9F6C78E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6c9f295-6866-40ba-9ed9-513ce23f1344"/>
    <ds:schemaRef ds:uri="7877a85d-1b44-49b4-b533-86f3b6306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812F772-AF95-4309-9883-8B8DB584DA9B}">
  <ds:schemaRefs>
    <ds:schemaRef ds:uri="http://schemas.microsoft.com/sharepoint/v3/contenttype/forms"/>
  </ds:schemaRefs>
</ds:datastoreItem>
</file>

<file path=customXml/itemProps3.xml><?xml version="1.0" encoding="utf-8"?>
<ds:datastoreItem xmlns:ds="http://schemas.openxmlformats.org/officeDocument/2006/customXml" ds:itemID="{9F7FEC7D-D8B9-4E23-9E7F-AEA470E4AC66}">
  <ds:schemaRefs>
    <ds:schemaRef ds:uri="http://schemas.microsoft.com/office/2006/documentManagement/types"/>
    <ds:schemaRef ds:uri="http://purl.org/dc/terms/"/>
    <ds:schemaRef ds:uri="http://schemas.microsoft.com/office/2006/metadata/properties"/>
    <ds:schemaRef ds:uri="d6c9f295-6866-40ba-9ed9-513ce23f1344"/>
    <ds:schemaRef ds:uri="http://www.w3.org/XML/1998/namespace"/>
    <ds:schemaRef ds:uri="http://purl.org/dc/dcmitype/"/>
    <ds:schemaRef ds:uri="http://purl.org/dc/elements/1.1/"/>
    <ds:schemaRef ds:uri="http://schemas.microsoft.com/sharepoint/v3"/>
    <ds:schemaRef ds:uri="http://schemas.microsoft.com/office/infopath/2007/PartnerControls"/>
    <ds:schemaRef ds:uri="http://schemas.openxmlformats.org/package/2006/metadata/core-properties"/>
    <ds:schemaRef ds:uri="7877a85d-1b44-49b4-b533-86f3b630674e"/>
  </ds:schemaRefs>
</ds:datastoreItem>
</file>

<file path=docProps/app.xml><?xml version="1.0" encoding="utf-8"?>
<Properties xmlns="http://schemas.openxmlformats.org/officeDocument/2006/extended-properties" xmlns:vt="http://schemas.openxmlformats.org/officeDocument/2006/docPropsVTypes">
  <TotalTime>77</TotalTime>
  <Words>762</Words>
  <Application>Microsoft Office PowerPoint</Application>
  <PresentationFormat>Widescreen</PresentationFormat>
  <Paragraphs>74</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vt:lpstr>
      <vt:lpstr>Calibri</vt:lpstr>
      <vt:lpstr>Calibri Light</vt:lpstr>
      <vt:lpstr>Courier New</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Wei</dc:creator>
  <cp:lastModifiedBy>Wei, Jenny</cp:lastModifiedBy>
  <cp:revision>3</cp:revision>
  <dcterms:created xsi:type="dcterms:W3CDTF">2024-04-22T13:54:50Z</dcterms:created>
  <dcterms:modified xsi:type="dcterms:W3CDTF">2025-05-22T08:30:40Z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0x01010018A98446DD4B35408626C5CD05C780AF</vt:lpwstr>
  </property>
</Properties>
</file>