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57" r:id="rId6"/>
    <p:sldId id="258" r:id="rId7"/>
    <p:sldId id="2412" r:id="rId8"/>
    <p:sldId id="2413" r:id="rId9"/>
    <p:sldId id="2417" r:id="rId10"/>
    <p:sldId id="2414" r:id="rId11"/>
    <p:sldId id="2415" r:id="rId12"/>
    <p:sldId id="261" r:id="rId13"/>
    <p:sldId id="26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8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A3501D-3BC6-4693-B710-214061C377A2}" v="3" dt="2025-05-22T08:32:04.1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660"/>
  </p:normalViewPr>
  <p:slideViewPr>
    <p:cSldViewPr snapToGrid="0">
      <p:cViewPr varScale="1">
        <p:scale>
          <a:sx n="63" d="100"/>
          <a:sy n="63" d="100"/>
        </p:scale>
        <p:origin x="72" y="1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921533-F125-4977-B401-DE162E47D0C3}" type="datetimeFigureOut">
              <a:rPr lang="en-GB" smtClean="0"/>
              <a:t>22/05/2025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25872A-79D7-4122-87B5-83A35DE03063}" type="slidenum">
              <a:rPr lang="en-GB" smtClean="0"/>
              <a:t>‹#›</a:t>
            </a:fld>
            <a:endParaRPr lang="en-GB" dirty="0"/>
          </a:p>
        </p:txBody>
      </p:sp>
    </p:spTree>
    <p:extLst>
      <p:ext uri="{BB962C8B-B14F-4D97-AF65-F5344CB8AC3E}">
        <p14:creationId xmlns:p14="http://schemas.microsoft.com/office/powerpoint/2010/main" val="2769386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Text Box 2">
            <a:extLst>
              <a:ext uri="{FF2B5EF4-FFF2-40B4-BE49-F238E27FC236}">
                <a16:creationId xmlns:a16="http://schemas.microsoft.com/office/drawing/2014/main" id="{77728B54-37D3-ACE7-7E90-B578FD338A84}"/>
              </a:ext>
            </a:extLst>
          </p:cNvPr>
          <p:cNvSpPr txBox="1">
            <a:spLocks noChangeArrowheads="1"/>
          </p:cNvSpPr>
          <p:nvPr userDrawn="1"/>
        </p:nvSpPr>
        <p:spPr bwMode="auto">
          <a:xfrm>
            <a:off x="0" y="1809367"/>
            <a:ext cx="4247515" cy="352425"/>
          </a:xfrm>
          <a:prstGeom prst="rect">
            <a:avLst/>
          </a:prstGeom>
          <a:solidFill>
            <a:srgbClr val="1F3244"/>
          </a:solidFill>
          <a:ln w="9525">
            <a:noFill/>
            <a:miter lim="800000"/>
            <a:headEnd/>
            <a:tailEnd/>
          </a:ln>
        </p:spPr>
        <p:txBody>
          <a:bodyPr rot="0" vert="horz" wrap="square" lIns="91440" tIns="45720" rIns="91440" bIns="45720" anchor="ctr" anchorCtr="0">
            <a:noAutofit/>
          </a:bodyPr>
          <a:lstStyle/>
          <a:p>
            <a:pPr algn="ctr" hangingPunct="0">
              <a:spcBef>
                <a:spcPts val="0"/>
              </a:spcBef>
              <a:spcAft>
                <a:spcPts val="200"/>
              </a:spcAft>
            </a:pPr>
            <a:r>
              <a:rPr lang="en-GB" sz="1800" b="0" kern="0" dirty="0">
                <a:solidFill>
                  <a:srgbClr val="FFFFFF"/>
                </a:solidFill>
                <a:effectLst/>
                <a:latin typeface="Arial" panose="020B0604020202020204" pitchFamily="34" charset="0"/>
                <a:ea typeface="Times New Roman" panose="02020603050405020304" pitchFamily="18" charset="0"/>
              </a:rPr>
              <a:t>HIAS OPEN RESOURCE</a:t>
            </a:r>
            <a:endParaRPr lang="en-GB" sz="1800" b="1" kern="0" dirty="0">
              <a:solidFill>
                <a:srgbClr val="FFFFFF"/>
              </a:solidFill>
              <a:effectLst/>
              <a:latin typeface="Arial" panose="020B0604020202020204" pitchFamily="34" charset="0"/>
              <a:ea typeface="Times New Roman" panose="02020603050405020304" pitchFamily="18" charset="0"/>
            </a:endParaRPr>
          </a:p>
        </p:txBody>
      </p:sp>
      <p:sp>
        <p:nvSpPr>
          <p:cNvPr id="8" name="Text Box 1093077983">
            <a:extLst>
              <a:ext uri="{FF2B5EF4-FFF2-40B4-BE49-F238E27FC236}">
                <a16:creationId xmlns:a16="http://schemas.microsoft.com/office/drawing/2014/main" id="{C7A85B47-2BD8-6747-DF3F-AC979F4B1CF4}"/>
              </a:ext>
            </a:extLst>
          </p:cNvPr>
          <p:cNvSpPr txBox="1">
            <a:spLocks/>
          </p:cNvSpPr>
          <p:nvPr userDrawn="1"/>
        </p:nvSpPr>
        <p:spPr>
          <a:xfrm>
            <a:off x="10103160" y="6221904"/>
            <a:ext cx="1539240" cy="395605"/>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r>
              <a:rPr lang="en-GB" sz="1600" b="1" dirty="0">
                <a:solidFill>
                  <a:srgbClr val="1F3244"/>
                </a:solidFill>
                <a:effectLst/>
                <a:latin typeface="Arial" panose="020B0604020202020204" pitchFamily="34" charset="0"/>
                <a:ea typeface="Calibri" panose="020F0502020204030204" pitchFamily="34" charset="0"/>
                <a:cs typeface="Arial" panose="020B0604020202020204" pitchFamily="34" charset="0"/>
              </a:rPr>
              <a:t>hants.gov.uk</a:t>
            </a:r>
            <a:endParaRPr lang="en-GB" sz="1200" dirty="0">
              <a:effectLst/>
              <a:latin typeface="Arial" panose="020B0604020202020204" pitchFamily="34" charset="0"/>
              <a:ea typeface="Calibri" panose="020F0502020204030204" pitchFamily="34" charset="0"/>
              <a:cs typeface="Arial" panose="020B0604020202020204" pitchFamily="34" charset="0"/>
            </a:endParaRPr>
          </a:p>
        </p:txBody>
      </p:sp>
      <p:sp>
        <p:nvSpPr>
          <p:cNvPr id="9" name="TextBox 8">
            <a:extLst>
              <a:ext uri="{FF2B5EF4-FFF2-40B4-BE49-F238E27FC236}">
                <a16:creationId xmlns:a16="http://schemas.microsoft.com/office/drawing/2014/main" id="{47164807-8B4E-3DC7-32FE-12D4F98A331C}"/>
              </a:ext>
            </a:extLst>
          </p:cNvPr>
          <p:cNvSpPr txBox="1"/>
          <p:nvPr userDrawn="1"/>
        </p:nvSpPr>
        <p:spPr>
          <a:xfrm>
            <a:off x="353747" y="6274185"/>
            <a:ext cx="2198341" cy="257891"/>
          </a:xfrm>
          <a:prstGeom prst="rect">
            <a:avLst/>
          </a:prstGeom>
          <a:noFill/>
        </p:spPr>
        <p:txBody>
          <a:bodyPr wrap="square">
            <a:spAutoFit/>
          </a:bodyPr>
          <a:lstStyle/>
          <a:p>
            <a:pPr>
              <a:lnSpc>
                <a:spcPct val="115000"/>
              </a:lnSpc>
              <a:spcBef>
                <a:spcPts val="1000"/>
              </a:spcBef>
            </a:pPr>
            <a:r>
              <a:rPr lang="en-GB" sz="10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Hampshire County Council</a:t>
            </a:r>
            <a:endParaRPr lang="en-GB" sz="10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pic>
        <p:nvPicPr>
          <p:cNvPr id="10" name="Picture 9" descr="A blue and white sign with white text&#10;&#10;Description automatically generated">
            <a:extLst>
              <a:ext uri="{FF2B5EF4-FFF2-40B4-BE49-F238E27FC236}">
                <a16:creationId xmlns:a16="http://schemas.microsoft.com/office/drawing/2014/main" id="{9F0E0B87-8A9B-5BAC-E877-2BD871710B0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56000" y="540000"/>
            <a:ext cx="1886400" cy="962064"/>
          </a:xfrm>
          <a:prstGeom prst="rect">
            <a:avLst/>
          </a:prstGeom>
        </p:spPr>
      </p:pic>
    </p:spTree>
    <p:extLst>
      <p:ext uri="{BB962C8B-B14F-4D97-AF65-F5344CB8AC3E}">
        <p14:creationId xmlns:p14="http://schemas.microsoft.com/office/powerpoint/2010/main" val="906775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Content">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C0DCD4B-9579-2C52-D611-08CAEF62B801}"/>
              </a:ext>
            </a:extLst>
          </p:cNvPr>
          <p:cNvSpPr txBox="1"/>
          <p:nvPr userDrawn="1"/>
        </p:nvSpPr>
        <p:spPr>
          <a:xfrm>
            <a:off x="353747" y="6274185"/>
            <a:ext cx="2198341" cy="257891"/>
          </a:xfrm>
          <a:prstGeom prst="rect">
            <a:avLst/>
          </a:prstGeom>
          <a:noFill/>
        </p:spPr>
        <p:txBody>
          <a:bodyPr wrap="square">
            <a:spAutoFit/>
          </a:bodyPr>
          <a:lstStyle/>
          <a:p>
            <a:pPr>
              <a:lnSpc>
                <a:spcPct val="115000"/>
              </a:lnSpc>
              <a:spcBef>
                <a:spcPts val="1000"/>
              </a:spcBef>
            </a:pPr>
            <a:r>
              <a:rPr lang="en-GB" sz="10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Hampshire County Council</a:t>
            </a:r>
            <a:endParaRPr lang="en-GB" sz="10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6" name="Text Box 1093077983">
            <a:extLst>
              <a:ext uri="{FF2B5EF4-FFF2-40B4-BE49-F238E27FC236}">
                <a16:creationId xmlns:a16="http://schemas.microsoft.com/office/drawing/2014/main" id="{933E6601-BE5E-F407-0883-C0A9A9634EFF}"/>
              </a:ext>
            </a:extLst>
          </p:cNvPr>
          <p:cNvSpPr txBox="1">
            <a:spLocks/>
          </p:cNvSpPr>
          <p:nvPr userDrawn="1"/>
        </p:nvSpPr>
        <p:spPr>
          <a:xfrm>
            <a:off x="10103159" y="6221904"/>
            <a:ext cx="1735093" cy="395605"/>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fld id="{3C00743A-6E6A-4BD9-A12C-3C6F1E13A3EC}" type="slidenum">
              <a:rPr lang="en-GB" sz="1000" smtClean="0">
                <a:effectLst/>
                <a:latin typeface="Arial" panose="020B0604020202020204" pitchFamily="34" charset="0"/>
                <a:ea typeface="Calibri" panose="020F0502020204030204" pitchFamily="34" charset="0"/>
                <a:cs typeface="Arial" panose="020B0604020202020204" pitchFamily="34" charset="0"/>
              </a:rPr>
              <a:t>‹#›</a:t>
            </a:fld>
            <a:endParaRPr lang="en-GB" sz="1000" dirty="0">
              <a:effectLst/>
              <a:latin typeface="Arial" panose="020B0604020202020204" pitchFamily="34" charset="0"/>
              <a:ea typeface="Calibri" panose="020F0502020204030204" pitchFamily="34" charset="0"/>
              <a:cs typeface="Arial" panose="020B0604020202020204" pitchFamily="34" charset="0"/>
            </a:endParaRPr>
          </a:p>
        </p:txBody>
      </p:sp>
      <p:sp>
        <p:nvSpPr>
          <p:cNvPr id="7" name="Text Box 2">
            <a:extLst>
              <a:ext uri="{FF2B5EF4-FFF2-40B4-BE49-F238E27FC236}">
                <a16:creationId xmlns:a16="http://schemas.microsoft.com/office/drawing/2014/main" id="{6EE4010D-EACE-FF98-9501-2254F2203C60}"/>
              </a:ext>
            </a:extLst>
          </p:cNvPr>
          <p:cNvSpPr txBox="1">
            <a:spLocks noChangeArrowheads="1"/>
          </p:cNvSpPr>
          <p:nvPr userDrawn="1"/>
        </p:nvSpPr>
        <p:spPr bwMode="auto">
          <a:xfrm>
            <a:off x="0" y="180001"/>
            <a:ext cx="4247515" cy="288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sz="1200" b="0" kern="0" dirty="0">
                <a:solidFill>
                  <a:srgbClr val="FFFFFF"/>
                </a:solidFill>
                <a:effectLst/>
                <a:latin typeface="Arial" panose="020B0604020202020204" pitchFamily="34" charset="0"/>
                <a:ea typeface="Times New Roman" panose="02020603050405020304" pitchFamily="18" charset="0"/>
              </a:rPr>
              <a:t>HIAS OPEN RESOURCE</a:t>
            </a:r>
            <a:endParaRPr lang="en-GB" sz="1200" b="1" kern="0" dirty="0">
              <a:solidFill>
                <a:srgbClr val="FFFFFF"/>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0996680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BC6E16-C334-E330-F909-4B79124832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CB8C42-0D4C-2932-2835-80DFF2EFCA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E37DF9-DBF0-EE45-7175-EB54B2E151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8C7C3-2E19-4984-A90F-A1CE91F7A559}" type="datetimeFigureOut">
              <a:rPr lang="en-GB" smtClean="0"/>
              <a:t>22/05/2025</a:t>
            </a:fld>
            <a:endParaRPr lang="en-GB" dirty="0"/>
          </a:p>
        </p:txBody>
      </p:sp>
      <p:sp>
        <p:nvSpPr>
          <p:cNvPr id="5" name="Footer Placeholder 4">
            <a:extLst>
              <a:ext uri="{FF2B5EF4-FFF2-40B4-BE49-F238E27FC236}">
                <a16:creationId xmlns:a16="http://schemas.microsoft.com/office/drawing/2014/main" id="{F4AA0626-62DD-32E8-C3B7-B7F25BB4A7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C177405B-7C57-D0CA-A898-0F99039AF5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B0B187-6E23-47C3-BFC7-E3738DBB3BE4}" type="slidenum">
              <a:rPr lang="en-GB" smtClean="0"/>
              <a:t>‹#›</a:t>
            </a:fld>
            <a:endParaRPr lang="en-GB" dirty="0"/>
          </a:p>
        </p:txBody>
      </p:sp>
    </p:spTree>
    <p:extLst>
      <p:ext uri="{BB962C8B-B14F-4D97-AF65-F5344CB8AC3E}">
        <p14:creationId xmlns:p14="http://schemas.microsoft.com/office/powerpoint/2010/main" val="4058854441"/>
      </p:ext>
    </p:extLst>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7IuG-JSuBWw&amp;list=PLXjcCX3hH9LUJ2rOfYcKkkUkH898128VQ&amp;index=3" TargetMode="External"/><Relationship Id="rId2" Type="http://schemas.openxmlformats.org/officeDocument/2006/relationships/hyperlink" Target="https://www.gov.uk/government/publications/supporting-all-readers-in-secondary-schoo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d2tic4wvo1iusb.cloudfront.net/production/eef-guidance-reports/literacy-ks3-ks4/EEF_KS3_KS4_LITERACY_GUIDANCE.pdf?v=174678292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geography.hias.hants.gov.uk/course/view.php?id=159" TargetMode="External"/><Relationship Id="rId13" Type="http://schemas.openxmlformats.org/officeDocument/2006/relationships/hyperlink" Target="https://art.hias.hants.gov.uk/course/view.php?id=35" TargetMode="External"/><Relationship Id="rId18" Type="http://schemas.openxmlformats.org/officeDocument/2006/relationships/hyperlink" Target="https://hias-moodle.mylearningapp.com/course/view.php?id=176" TargetMode="External"/><Relationship Id="rId3" Type="http://schemas.openxmlformats.org/officeDocument/2006/relationships/hyperlink" Target="mailto:htlcdev@hants.gov.uk" TargetMode="External"/><Relationship Id="rId7" Type="http://schemas.openxmlformats.org/officeDocument/2006/relationships/hyperlink" Target="https://science.hias.hants.gov.uk/course/view.php?id=155" TargetMode="External"/><Relationship Id="rId12" Type="http://schemas.openxmlformats.org/officeDocument/2006/relationships/hyperlink" Target="https://computing.hias.hants.gov.uk/course/view.php?id=43" TargetMode="External"/><Relationship Id="rId17" Type="http://schemas.openxmlformats.org/officeDocument/2006/relationships/hyperlink" Target="https://sen.hias.hants.gov.uk/course/view.php?id=5" TargetMode="External"/><Relationship Id="rId2" Type="http://schemas.openxmlformats.org/officeDocument/2006/relationships/hyperlink" Target="mailto:Joanna.Kenyon@hants.gov.uk" TargetMode="External"/><Relationship Id="rId16" Type="http://schemas.openxmlformats.org/officeDocument/2006/relationships/hyperlink" Target="https://hias-moodle.mylearningapp.com/course/view.php?id=223" TargetMode="External"/><Relationship Id="rId1" Type="http://schemas.openxmlformats.org/officeDocument/2006/relationships/slideLayout" Target="../slideLayouts/slideLayout2.xml"/><Relationship Id="rId6" Type="http://schemas.openxmlformats.org/officeDocument/2006/relationships/hyperlink" Target="https://maths.hias.hants.gov.uk/course/view.php?id=218" TargetMode="External"/><Relationship Id="rId11" Type="http://schemas.openxmlformats.org/officeDocument/2006/relationships/hyperlink" Target="https://leadership.hias.hants.gov.uk/course/view.php?id=144" TargetMode="External"/><Relationship Id="rId5" Type="http://schemas.openxmlformats.org/officeDocument/2006/relationships/hyperlink" Target="https://english.hias.hants.gov.uk/course/view.php?id=740" TargetMode="External"/><Relationship Id="rId15" Type="http://schemas.openxmlformats.org/officeDocument/2006/relationships/hyperlink" Target="https://assessment.hias.hants.gov.uk/course/view.php?id=20" TargetMode="External"/><Relationship Id="rId10" Type="http://schemas.openxmlformats.org/officeDocument/2006/relationships/hyperlink" Target="https://history.hias.hants.gov.uk/course/view.php?id=91" TargetMode="External"/><Relationship Id="rId19" Type="http://schemas.openxmlformats.org/officeDocument/2006/relationships/hyperlink" Target="https://languages.hias.hants.gov.uk/course/view.php?id=3" TargetMode="External"/><Relationship Id="rId4" Type="http://schemas.openxmlformats.org/officeDocument/2006/relationships/hyperlink" Target="https://hias-moodle.mylearningapp.com/mod/page/view.php?id=481" TargetMode="External"/><Relationship Id="rId9" Type="http://schemas.openxmlformats.org/officeDocument/2006/relationships/hyperlink" Target="https://re.hias.hants.gov.uk/course/view.php?id=118" TargetMode="External"/><Relationship Id="rId14" Type="http://schemas.openxmlformats.org/officeDocument/2006/relationships/hyperlink" Target="https://designandtechnology.hias.hants.gov.uk/course/view.php?id=3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3350FEB-D083-DEAD-7C75-A94DD4D45FB3}"/>
              </a:ext>
            </a:extLst>
          </p:cNvPr>
          <p:cNvSpPr txBox="1"/>
          <p:nvPr/>
        </p:nvSpPr>
        <p:spPr>
          <a:xfrm>
            <a:off x="900000" y="4608000"/>
            <a:ext cx="7393119" cy="830997"/>
          </a:xfrm>
          <a:prstGeom prst="rect">
            <a:avLst/>
          </a:prstGeom>
          <a:noFill/>
        </p:spPr>
        <p:txBody>
          <a:bodyPr wrap="square" rtlCol="0">
            <a:spAutoFit/>
          </a:bodyPr>
          <a:lstStyle/>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Joanna Kenyon</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May 2025</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Final version</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B739687-9660-C01A-4536-790D0D81CB6E}"/>
              </a:ext>
            </a:extLst>
          </p:cNvPr>
          <p:cNvSpPr txBox="1"/>
          <p:nvPr/>
        </p:nvSpPr>
        <p:spPr>
          <a:xfrm>
            <a:off x="900000" y="2808000"/>
            <a:ext cx="8485300" cy="1107996"/>
          </a:xfrm>
          <a:prstGeom prst="rect">
            <a:avLst/>
          </a:prstGeom>
          <a:noFill/>
        </p:spPr>
        <p:txBody>
          <a:bodyPr wrap="square" rtlCol="0">
            <a:spAutoFit/>
          </a:bodyPr>
          <a:lstStyle/>
          <a:p>
            <a:pPr>
              <a:lnSpc>
                <a:spcPct val="100000"/>
              </a:lnSpc>
              <a:spcBef>
                <a:spcPts val="0"/>
              </a:spcBef>
              <a:spcAft>
                <a:spcPts val="0"/>
              </a:spcAft>
            </a:pPr>
            <a:r>
              <a:rPr lang="en-GB" sz="26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Reading culture and reading for pleasure</a:t>
            </a:r>
          </a:p>
          <a:p>
            <a:pPr>
              <a:lnSpc>
                <a:spcPct val="100000"/>
              </a:lnSpc>
              <a:spcBef>
                <a:spcPts val="0"/>
              </a:spcBef>
              <a:spcAft>
                <a:spcPts val="0"/>
              </a:spcAft>
              <a:tabLst>
                <a:tab pos="2865755" algn="ctr"/>
                <a:tab pos="5731510" algn="r"/>
                <a:tab pos="457200" algn="l"/>
              </a:tabLst>
            </a:pPr>
            <a:r>
              <a:rPr lang="en-GB" sz="2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a:lnSpc>
                <a:spcPct val="100000"/>
              </a:lnSpc>
              <a:spcBef>
                <a:spcPts val="0"/>
              </a:spcBef>
              <a:spcAft>
                <a:spcPts val="0"/>
              </a:spcAft>
              <a:tabLst>
                <a:tab pos="2865755" algn="ctr"/>
                <a:tab pos="5731510" algn="r"/>
                <a:tab pos="457200" algn="l"/>
              </a:tabLst>
            </a:pPr>
            <a:r>
              <a:rPr lang="en-GB" sz="2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Supporting all readers in secondary schools</a:t>
            </a:r>
            <a:endParaRPr lang="en-GB" sz="2000" b="1"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24721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3FCF5F-FF63-E57C-3189-BACAAF75DD8D}"/>
              </a:ext>
            </a:extLst>
          </p:cNvPr>
          <p:cNvSpPr txBox="1"/>
          <p:nvPr/>
        </p:nvSpPr>
        <p:spPr>
          <a:xfrm>
            <a:off x="540000" y="900000"/>
            <a:ext cx="10779760" cy="3508653"/>
          </a:xfrm>
          <a:prstGeom prst="rect">
            <a:avLst/>
          </a:prstGeom>
          <a:noFill/>
        </p:spPr>
        <p:txBody>
          <a:bodyPr wrap="square">
            <a:spAutoFit/>
          </a:bodyPr>
          <a:lstStyle/>
          <a:p>
            <a:pPr>
              <a:tabLst>
                <a:tab pos="2865755" algn="ctr"/>
                <a:tab pos="5731510" algn="r"/>
              </a:tabLst>
            </a:pPr>
            <a:r>
              <a:rPr lang="en-GB" b="1" dirty="0">
                <a:solidFill>
                  <a:srgbClr val="0088CE"/>
                </a:solidFill>
                <a:effectLst/>
                <a:latin typeface="Arial" panose="020B0604020202020204" pitchFamily="34" charset="0"/>
                <a:ea typeface="Calibri" panose="020F0502020204030204" pitchFamily="34" charset="0"/>
                <a:cs typeface="Arial" panose="020B0604020202020204" pitchFamily="34" charset="0"/>
              </a:rPr>
              <a:t>Terms and conditions</a:t>
            </a:r>
            <a:endParaRPr lang="en-GB" b="1" dirty="0">
              <a:effectLst/>
              <a:latin typeface="Arial" panose="020B0604020202020204" pitchFamily="34" charset="0"/>
              <a:ea typeface="Calibri" panose="020F0502020204030204" pitchFamily="34" charset="0"/>
              <a:cs typeface="Arial" panose="020B0604020202020204" pitchFamily="34" charset="0"/>
            </a:endParaRP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Terms of </a:t>
            </a:r>
            <a:r>
              <a:rPr lang="en-GB" sz="1200" b="1" dirty="0">
                <a:solidFill>
                  <a:srgbClr val="0088CE"/>
                </a:solidFill>
                <a:latin typeface="Arial" panose="020B0604020202020204" pitchFamily="34" charset="0"/>
                <a:ea typeface="Calibri" panose="020F0502020204030204" pitchFamily="34" charset="0"/>
                <a:cs typeface="Arial" panose="020B0604020202020204" pitchFamily="34" charset="0"/>
              </a:rPr>
              <a:t>Use</a:t>
            </a:r>
            <a:endPar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This file is for personal or classroom use only. By using it, you agree that you will not copy or reproduce this file except for your own personal, non-commercial use. HIAS have the right to modify the terms of this agreement at any time; the modification will be effective immediately and shall replace all prior agreements. </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You are welcome to:</a:t>
            </a:r>
            <a:endParaRPr lang="en-GB" sz="1200"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download this resource</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save this resource on your computer</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print as many copies as you would like to use in your school</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amend this electronic resource so long as you acknowledge its source and do not share as your own work.</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You may not:</a:t>
            </a:r>
            <a:endParaRPr lang="en-GB" sz="1200"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claim this resource as your own</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sell or in any way profit from this resource</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store or distribute this resource on any other website or another location where others are able to electronically retrieve it</a:t>
            </a:r>
          </a:p>
          <a:p>
            <a:pPr marL="182563" lvl="0" indent="-182563" fontAlgn="base" hangingPunct="0">
              <a:buFont typeface="Arial" panose="020B0604020202020204" pitchFamily="34" charset="0"/>
              <a:buChar char="•"/>
            </a:pPr>
            <a:r>
              <a:rPr lang="en-GB" sz="1200" dirty="0">
                <a:effectLst/>
                <a:latin typeface="Arial" panose="020B0604020202020204" pitchFamily="34" charset="0"/>
                <a:ea typeface="Calibri" panose="020F0502020204030204" pitchFamily="34" charset="0"/>
                <a:cs typeface="Arial" panose="020B0604020202020204" pitchFamily="34" charset="0"/>
              </a:rPr>
              <a:t>email this resource to anyone outside your school or transmit it in any other fashion.</a:t>
            </a:r>
          </a:p>
        </p:txBody>
      </p:sp>
    </p:spTree>
    <p:extLst>
      <p:ext uri="{BB962C8B-B14F-4D97-AF65-F5344CB8AC3E}">
        <p14:creationId xmlns:p14="http://schemas.microsoft.com/office/powerpoint/2010/main" val="2242383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3D191FC-5E9C-BF0C-26E4-2819DA4C9722}"/>
              </a:ext>
            </a:extLst>
          </p:cNvPr>
          <p:cNvSpPr txBox="1"/>
          <p:nvPr/>
        </p:nvSpPr>
        <p:spPr>
          <a:xfrm>
            <a:off x="540000" y="900000"/>
            <a:ext cx="8554720" cy="3570208"/>
          </a:xfrm>
          <a:prstGeom prst="rect">
            <a:avLst/>
          </a:prstGeom>
          <a:noFill/>
        </p:spPr>
        <p:txBody>
          <a:bodyPr wrap="square">
            <a:spAutoFit/>
          </a:bodyPr>
          <a:lstStyle/>
          <a:p>
            <a:r>
              <a:rPr lang="en-GB" sz="2800" b="1" dirty="0">
                <a:solidFill>
                  <a:srgbClr val="0088CE"/>
                </a:solidFill>
                <a:latin typeface="Arial" panose="020B0604020202020204" pitchFamily="34" charset="0"/>
                <a:cs typeface="Arial" panose="020B0604020202020204" pitchFamily="34" charset="0"/>
              </a:rPr>
              <a:t>Overview</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This document contains…</a:t>
            </a:r>
          </a:p>
          <a:p>
            <a:r>
              <a:rPr lang="en-GB" dirty="0">
                <a:latin typeface="Arial" panose="020B0604020202020204" pitchFamily="34" charset="0"/>
                <a:cs typeface="Arial" panose="020B0604020202020204" pitchFamily="34" charset="0"/>
              </a:rPr>
              <a:t>Slides that could be used as part of a CPD sequence for teachers in school, supporting understanding of reading in secondary schools</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Points to consider when using this resource</a:t>
            </a:r>
          </a:p>
          <a:p>
            <a:r>
              <a:rPr lang="en-GB" dirty="0">
                <a:latin typeface="Arial" panose="020B0604020202020204" pitchFamily="34" charset="0"/>
                <a:cs typeface="Arial" panose="020B0604020202020204" pitchFamily="34" charset="0"/>
              </a:rPr>
              <a:t>The resources in this series are intended as a companion piece to the DfE’s series of training videos and guidance </a:t>
            </a:r>
            <a:r>
              <a:rPr lang="en-GB" i="1" dirty="0">
                <a:latin typeface="Arial" panose="020B0604020202020204" pitchFamily="34" charset="0"/>
                <a:cs typeface="Arial" panose="020B0604020202020204" pitchFamily="34" charset="0"/>
                <a:hlinkClick r:id="rId2"/>
              </a:rPr>
              <a:t>Supporting all readers in secondary school</a:t>
            </a:r>
            <a:r>
              <a:rPr lang="en-GB"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providing additional detail. This resource expands on ideas shared in video 3, </a:t>
            </a:r>
            <a:r>
              <a:rPr lang="en-GB" i="1" dirty="0">
                <a:latin typeface="Arial" panose="020B0604020202020204" pitchFamily="34" charset="0"/>
                <a:cs typeface="Arial" panose="020B0604020202020204" pitchFamily="34" charset="0"/>
                <a:hlinkClick r:id="rId3"/>
              </a:rPr>
              <a:t>Reading in secondary students</a:t>
            </a:r>
            <a:r>
              <a:rPr lang="en-GB" dirty="0">
                <a:latin typeface="Arial" panose="020B0604020202020204" pitchFamily="34" charset="0"/>
                <a:cs typeface="Arial" panose="020B0604020202020204" pitchFamily="34" charset="0"/>
              </a:rPr>
              <a:t> and provides links to research.</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0900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txBox="1">
            <a:spLocks/>
          </p:cNvSpPr>
          <p:nvPr/>
        </p:nvSpPr>
        <p:spPr>
          <a:xfrm>
            <a:off x="304799" y="681037"/>
            <a:ext cx="9971315" cy="58092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dirty="0">
                <a:solidFill>
                  <a:srgbClr val="0088CE"/>
                </a:solidFill>
                <a:latin typeface="Arial" panose="020B0604020202020204" pitchFamily="34" charset="0"/>
                <a:cs typeface="Arial" panose="020B0604020202020204" pitchFamily="34" charset="0"/>
              </a:rPr>
              <a:t>Whole school reading-promotion approaches are not interventions</a:t>
            </a:r>
          </a:p>
        </p:txBody>
      </p:sp>
      <p:sp>
        <p:nvSpPr>
          <p:cNvPr id="8" name="Content Placeholder 7">
            <a:extLst>
              <a:ext uri="{FF2B5EF4-FFF2-40B4-BE49-F238E27FC236}">
                <a16:creationId xmlns:a16="http://schemas.microsoft.com/office/drawing/2014/main" id="{92643DC7-9BB0-A186-1C20-D105E25062BB}"/>
              </a:ext>
            </a:extLst>
          </p:cNvPr>
          <p:cNvSpPr txBox="1">
            <a:spLocks/>
          </p:cNvSpPr>
          <p:nvPr/>
        </p:nvSpPr>
        <p:spPr>
          <a:xfrm>
            <a:off x="304799" y="2024743"/>
            <a:ext cx="11484430" cy="4152220"/>
          </a:xfrm>
          <a:prstGeom prst="rect">
            <a:avLst/>
          </a:prstGeom>
        </p:spPr>
        <p:txBody>
          <a:bodyP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Silent reading, eg </a:t>
            </a:r>
            <a:r>
              <a:rPr lang="en-GB" i="1" dirty="0">
                <a:latin typeface="Arial" panose="020B0604020202020204" pitchFamily="34" charset="0"/>
                <a:cs typeface="Arial" panose="020B0604020202020204" pitchFamily="34" charset="0"/>
              </a:rPr>
              <a:t>Everyone Reads In Class, Drop Everything And Read</a:t>
            </a:r>
          </a:p>
          <a:p>
            <a:r>
              <a:rPr lang="en-GB" dirty="0">
                <a:latin typeface="Arial" panose="020B0604020202020204" pitchFamily="34" charset="0"/>
                <a:cs typeface="Arial" panose="020B0604020202020204" pitchFamily="34" charset="0"/>
              </a:rPr>
              <a:t>Motivation and reading promotion schemes, eg </a:t>
            </a:r>
            <a:r>
              <a:rPr lang="en-GB" i="1" dirty="0">
                <a:latin typeface="Arial" panose="020B0604020202020204" pitchFamily="34" charset="0"/>
                <a:cs typeface="Arial" panose="020B0604020202020204" pitchFamily="34" charset="0"/>
              </a:rPr>
              <a:t>Accelerated Reader</a:t>
            </a:r>
          </a:p>
          <a:p>
            <a:endParaRPr lang="en-GB" i="1"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GB" i="1" dirty="0">
                <a:latin typeface="Arial" panose="020B0604020202020204" pitchFamily="34" charset="0"/>
                <a:cs typeface="Arial" panose="020B0604020202020204" pitchFamily="34" charset="0"/>
              </a:rPr>
              <a:t>“…if you are using a reading promotion scheme in the hope that it will help your weakest readers to read, you are likely to be disappointed.” </a:t>
            </a:r>
          </a:p>
          <a:p>
            <a:pPr marL="0" indent="0" algn="r">
              <a:buFont typeface="Arial" panose="020B0604020202020204" pitchFamily="34" charset="0"/>
              <a:buNone/>
            </a:pPr>
            <a:r>
              <a:rPr lang="en-GB" dirty="0">
                <a:latin typeface="Arial" panose="020B0604020202020204" pitchFamily="34" charset="0"/>
                <a:cs typeface="Arial" panose="020B0604020202020204" pitchFamily="34" charset="0"/>
              </a:rPr>
              <a:t>(Murray and Murray, </a:t>
            </a:r>
            <a:r>
              <a:rPr lang="en-GB" i="1" dirty="0">
                <a:latin typeface="Arial" panose="020B0604020202020204" pitchFamily="34" charset="0"/>
                <a:cs typeface="Arial" panose="020B0604020202020204" pitchFamily="34" charset="0"/>
              </a:rPr>
              <a:t>Thinking Reading</a:t>
            </a:r>
            <a:r>
              <a:rPr lang="en-GB" dirty="0">
                <a:latin typeface="Arial" panose="020B0604020202020204" pitchFamily="34" charset="0"/>
                <a:cs typeface="Arial" panose="020B0604020202020204" pitchFamily="34" charset="0"/>
              </a:rPr>
              <a:t>, 2018)	 </a:t>
            </a:r>
          </a:p>
          <a:p>
            <a:endParaRPr lang="en-GB"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GB" dirty="0">
                <a:latin typeface="Arial" panose="020B0604020202020204" pitchFamily="34" charset="0"/>
                <a:cs typeface="Arial" panose="020B0604020202020204" pitchFamily="34" charset="0"/>
              </a:rPr>
              <a:t>“…many plausible approaches to improving literacy may not improve outcomes for students.”</a:t>
            </a:r>
          </a:p>
          <a:p>
            <a:pPr marL="0" indent="0" algn="r">
              <a:buFont typeface="Arial" panose="020B0604020202020204" pitchFamily="34" charset="0"/>
              <a:buNone/>
            </a:pPr>
            <a:r>
              <a:rPr lang="en-GB"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hlinkClick r:id="rId2"/>
              </a:rPr>
              <a:t>EEF </a:t>
            </a:r>
            <a:r>
              <a:rPr lang="en-GB" i="1" dirty="0">
                <a:latin typeface="Arial" panose="020B0604020202020204" pitchFamily="34" charset="0"/>
                <a:cs typeface="Arial" panose="020B0604020202020204" pitchFamily="34" charset="0"/>
                <a:hlinkClick r:id="rId2"/>
              </a:rPr>
              <a:t>Improving Literacy at KS3 and KS4Guidance Report</a:t>
            </a:r>
            <a:r>
              <a:rPr lang="en-GB" dirty="0">
                <a:latin typeface="Arial" panose="020B0604020202020204" pitchFamily="34" charset="0"/>
                <a:cs typeface="Arial" panose="020B0604020202020204" pitchFamily="34" charset="0"/>
                <a:hlinkClick r:id="rId2"/>
              </a:rPr>
              <a:t> 2019</a:t>
            </a:r>
            <a:r>
              <a:rPr lang="en-GB" dirty="0">
                <a:latin typeface="Arial" panose="020B0604020202020204" pitchFamily="34" charset="0"/>
                <a:cs typeface="Arial" panose="020B0604020202020204" pitchFamily="34" charset="0"/>
              </a:rPr>
              <a:t>)</a:t>
            </a:r>
          </a:p>
          <a:p>
            <a:pPr marL="0" indent="0">
              <a:buFont typeface="Arial" panose="020B0604020202020204" pitchFamily="34" charset="0"/>
              <a:buNone/>
            </a:pPr>
            <a:endParaRPr lang="en-GB" dirty="0">
              <a:solidFill>
                <a:srgbClr val="0070C0"/>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GB" dirty="0">
                <a:solidFill>
                  <a:srgbClr val="0070C0"/>
                </a:solidFill>
                <a:latin typeface="Arial" panose="020B0604020202020204" pitchFamily="34" charset="0"/>
                <a:cs typeface="Arial" panose="020B0604020202020204" pitchFamily="34" charset="0"/>
              </a:rPr>
              <a:t>While these schemes may be used effectively to raise the profile of reading within school and are motivating for some pupils, particularly when supported by knowledgeable teachers and school librarians, they should not be confused with reading interventions.</a:t>
            </a:r>
          </a:p>
        </p:txBody>
      </p:sp>
    </p:spTree>
    <p:extLst>
      <p:ext uri="{BB962C8B-B14F-4D97-AF65-F5344CB8AC3E}">
        <p14:creationId xmlns:p14="http://schemas.microsoft.com/office/powerpoint/2010/main" val="1509990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E0E49-CF72-3A9F-C494-C6C265302FFD}"/>
              </a:ext>
            </a:extLst>
          </p:cNvPr>
          <p:cNvSpPr txBox="1">
            <a:spLocks/>
          </p:cNvSpPr>
          <p:nvPr/>
        </p:nvSpPr>
        <p:spPr>
          <a:xfrm>
            <a:off x="304799" y="681037"/>
            <a:ext cx="9971315" cy="58092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dirty="0">
                <a:solidFill>
                  <a:srgbClr val="0088CE"/>
                </a:solidFill>
                <a:latin typeface="Arial" panose="020B0604020202020204" pitchFamily="34" charset="0"/>
                <a:cs typeface="Arial" panose="020B0604020202020204" pitchFamily="34" charset="0"/>
              </a:rPr>
              <a:t>However…</a:t>
            </a:r>
          </a:p>
        </p:txBody>
      </p:sp>
      <p:sp>
        <p:nvSpPr>
          <p:cNvPr id="3" name="Content Placeholder 7">
            <a:extLst>
              <a:ext uri="{FF2B5EF4-FFF2-40B4-BE49-F238E27FC236}">
                <a16:creationId xmlns:a16="http://schemas.microsoft.com/office/drawing/2014/main" id="{416C6BAE-8036-030C-7A99-137F1EAB7715}"/>
              </a:ext>
            </a:extLst>
          </p:cNvPr>
          <p:cNvSpPr txBox="1">
            <a:spLocks/>
          </p:cNvSpPr>
          <p:nvPr/>
        </p:nvSpPr>
        <p:spPr>
          <a:xfrm>
            <a:off x="304799" y="2057400"/>
            <a:ext cx="11484430" cy="41195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latin typeface="Arial" panose="020B0604020202020204" pitchFamily="34" charset="0"/>
                <a:cs typeface="Arial" panose="020B0604020202020204" pitchFamily="34" charset="0"/>
              </a:rPr>
              <a:t>Secondary school pupils often do not choose to read for pleasure</a:t>
            </a:r>
          </a:p>
          <a:p>
            <a:r>
              <a:rPr lang="en-GB" sz="2400" dirty="0">
                <a:latin typeface="Arial" panose="020B0604020202020204" pitchFamily="34" charset="0"/>
                <a:cs typeface="Arial" panose="020B0604020202020204" pitchFamily="34" charset="0"/>
              </a:rPr>
              <a:t>Some pupils do not find reading pleasurable, while others enjoy reading but find other activities more attractive</a:t>
            </a:r>
          </a:p>
          <a:p>
            <a:r>
              <a:rPr lang="en-GB" sz="2400" dirty="0">
                <a:latin typeface="Arial" panose="020B0604020202020204" pitchFamily="34" charset="0"/>
                <a:cs typeface="Arial" panose="020B0604020202020204" pitchFamily="34" charset="0"/>
              </a:rPr>
              <a:t>Some pupils find it difficult to give focused attention to their reading and struggle with concentration</a:t>
            </a:r>
          </a:p>
          <a:p>
            <a:r>
              <a:rPr lang="en-GB" sz="2400" dirty="0">
                <a:latin typeface="Arial" panose="020B0604020202020204" pitchFamily="34" charset="0"/>
                <a:cs typeface="Arial" panose="020B0604020202020204" pitchFamily="34" charset="0"/>
              </a:rPr>
              <a:t>Some pupils enjoy being read to and listening to audiobooks, which has benefits in terms of language development, but is not sufficient to ensure that pupils are confident in reading and comprehending independently</a:t>
            </a:r>
          </a:p>
          <a:p>
            <a:r>
              <a:rPr lang="en-GB" sz="2400" dirty="0">
                <a:latin typeface="Arial" panose="020B0604020202020204" pitchFamily="34" charset="0"/>
                <a:cs typeface="Arial" panose="020B0604020202020204" pitchFamily="34" charset="0"/>
              </a:rPr>
              <a:t>Some pupils have not yet found the books they might enjoy</a:t>
            </a:r>
          </a:p>
          <a:p>
            <a:r>
              <a:rPr lang="en-GB" sz="2400" dirty="0">
                <a:latin typeface="Arial" panose="020B0604020202020204" pitchFamily="34" charset="0"/>
                <a:cs typeface="Arial" panose="020B0604020202020204" pitchFamily="34" charset="0"/>
              </a:rPr>
              <a:t>Some pupils do not have access to books at home</a:t>
            </a:r>
          </a:p>
          <a:p>
            <a:pPr marL="0" indent="0">
              <a:buNone/>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7482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65537F-42B1-B2D2-41B6-A60454B059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F5E46F-01A1-2AF1-E763-57459DC231DB}"/>
              </a:ext>
            </a:extLst>
          </p:cNvPr>
          <p:cNvSpPr txBox="1">
            <a:spLocks/>
          </p:cNvSpPr>
          <p:nvPr/>
        </p:nvSpPr>
        <p:spPr>
          <a:xfrm>
            <a:off x="304799" y="681037"/>
            <a:ext cx="9971315" cy="58092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dirty="0">
                <a:solidFill>
                  <a:srgbClr val="0088CE"/>
                </a:solidFill>
                <a:latin typeface="Arial" panose="020B0604020202020204" pitchFamily="34" charset="0"/>
                <a:cs typeface="Arial" panose="020B0604020202020204" pitchFamily="34" charset="0"/>
              </a:rPr>
              <a:t>Therefore…</a:t>
            </a:r>
          </a:p>
        </p:txBody>
      </p:sp>
      <p:sp>
        <p:nvSpPr>
          <p:cNvPr id="3" name="Content Placeholder 7">
            <a:extLst>
              <a:ext uri="{FF2B5EF4-FFF2-40B4-BE49-F238E27FC236}">
                <a16:creationId xmlns:a16="http://schemas.microsoft.com/office/drawing/2014/main" id="{11BFE90D-FA17-C760-2E75-6798F7ED0D21}"/>
              </a:ext>
            </a:extLst>
          </p:cNvPr>
          <p:cNvSpPr txBox="1">
            <a:spLocks/>
          </p:cNvSpPr>
          <p:nvPr/>
        </p:nvSpPr>
        <p:spPr>
          <a:xfrm>
            <a:off x="304799" y="2057400"/>
            <a:ext cx="11484430" cy="41195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latin typeface="Arial" panose="020B0604020202020204" pitchFamily="34" charset="0"/>
                <a:cs typeface="Arial" panose="020B0604020202020204" pitchFamily="34" charset="0"/>
              </a:rPr>
              <a:t>Schools need to consider building structures into the school day that ensure that pupils have sufficient experience of reading (with their eyes on the page) </a:t>
            </a:r>
          </a:p>
          <a:p>
            <a:r>
              <a:rPr lang="en-GB" sz="2400" dirty="0">
                <a:latin typeface="Arial" panose="020B0604020202020204" pitchFamily="34" charset="0"/>
                <a:cs typeface="Arial" panose="020B0604020202020204" pitchFamily="34" charset="0"/>
              </a:rPr>
              <a:t>Schools need to provide access to a diet of texts that pupils can engage with, but are not expected to study in an academic sense</a:t>
            </a:r>
          </a:p>
          <a:p>
            <a:r>
              <a:rPr lang="en-GB" sz="2400" dirty="0">
                <a:latin typeface="Arial" panose="020B0604020202020204" pitchFamily="34" charset="0"/>
                <a:cs typeface="Arial" panose="020B0604020202020204" pitchFamily="34" charset="0"/>
              </a:rPr>
              <a:t>Schools need to provide dedicated time for reading</a:t>
            </a:r>
          </a:p>
          <a:p>
            <a:r>
              <a:rPr lang="en-GB" sz="2400" dirty="0">
                <a:latin typeface="Arial" panose="020B0604020202020204" pitchFamily="34" charset="0"/>
                <a:cs typeface="Arial" panose="020B0604020202020204" pitchFamily="34" charset="0"/>
              </a:rPr>
              <a:t>Schools should provide pupils with access to interesting books and encourage </a:t>
            </a:r>
            <a:r>
              <a:rPr lang="en-GB" sz="2400" dirty="0">
                <a:solidFill>
                  <a:srgbClr val="0088CE"/>
                </a:solidFill>
                <a:latin typeface="Arial" panose="020B0604020202020204" pitchFamily="34" charset="0"/>
                <a:cs typeface="Arial" panose="020B0604020202020204" pitchFamily="34" charset="0"/>
              </a:rPr>
              <a:t>both</a:t>
            </a:r>
            <a:r>
              <a:rPr lang="en-GB" sz="2400" dirty="0">
                <a:latin typeface="Arial" panose="020B0604020202020204" pitchFamily="34" charset="0"/>
                <a:cs typeface="Arial" panose="020B0604020202020204" pitchFamily="34" charset="0"/>
              </a:rPr>
              <a:t> engagement with high quality texts and the opportunity to make choices about what to read</a:t>
            </a:r>
          </a:p>
          <a:p>
            <a:pPr marL="0" indent="0">
              <a:buNone/>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9703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37F18A-0674-2DCD-C413-39F6B40DA3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58002-FC53-5210-E716-24ED77D7CF13}"/>
              </a:ext>
            </a:extLst>
          </p:cNvPr>
          <p:cNvSpPr txBox="1">
            <a:spLocks/>
          </p:cNvSpPr>
          <p:nvPr/>
        </p:nvSpPr>
        <p:spPr>
          <a:xfrm>
            <a:off x="304799" y="681037"/>
            <a:ext cx="9971315" cy="58092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dirty="0">
                <a:solidFill>
                  <a:srgbClr val="0088CE"/>
                </a:solidFill>
                <a:latin typeface="Arial" panose="020B0604020202020204" pitchFamily="34" charset="0"/>
                <a:cs typeface="Arial" panose="020B0604020202020204" pitchFamily="34" charset="0"/>
              </a:rPr>
              <a:t>Consider…</a:t>
            </a:r>
          </a:p>
        </p:txBody>
      </p:sp>
      <p:sp>
        <p:nvSpPr>
          <p:cNvPr id="3" name="Content Placeholder 7">
            <a:extLst>
              <a:ext uri="{FF2B5EF4-FFF2-40B4-BE49-F238E27FC236}">
                <a16:creationId xmlns:a16="http://schemas.microsoft.com/office/drawing/2014/main" id="{CDC5F23E-5CA4-9DBC-961D-F6E4BA35378F}"/>
              </a:ext>
            </a:extLst>
          </p:cNvPr>
          <p:cNvSpPr txBox="1">
            <a:spLocks/>
          </p:cNvSpPr>
          <p:nvPr/>
        </p:nvSpPr>
        <p:spPr>
          <a:xfrm>
            <a:off x="304799" y="2057400"/>
            <a:ext cx="11484430" cy="41195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latin typeface="Arial" panose="020B0604020202020204" pitchFamily="34" charset="0"/>
                <a:cs typeface="Arial" panose="020B0604020202020204" pitchFamily="34" charset="0"/>
              </a:rPr>
              <a:t>Goal-setting and monitoring schemes</a:t>
            </a:r>
          </a:p>
          <a:p>
            <a:r>
              <a:rPr lang="en-GB" sz="2400" dirty="0">
                <a:latin typeface="Arial" panose="020B0604020202020204" pitchFamily="34" charset="0"/>
                <a:cs typeface="Arial" panose="020B0604020202020204" pitchFamily="34" charset="0"/>
              </a:rPr>
              <a:t>Tutor time (or other timetabled) reading programmes aimed at reading for pleasure</a:t>
            </a:r>
          </a:p>
          <a:p>
            <a:r>
              <a:rPr lang="en-GB" sz="2400" dirty="0">
                <a:latin typeface="Arial" panose="020B0604020202020204" pitchFamily="34" charset="0"/>
                <a:cs typeface="Arial" panose="020B0604020202020204" pitchFamily="34" charset="0"/>
              </a:rPr>
              <a:t>Careful choices of texts for any shared reading programmes </a:t>
            </a:r>
          </a:p>
          <a:p>
            <a:r>
              <a:rPr lang="en-GB" sz="2400" dirty="0">
                <a:latin typeface="Arial" panose="020B0604020202020204" pitchFamily="34" charset="0"/>
                <a:cs typeface="Arial" panose="020B0604020202020204" pitchFamily="34" charset="0"/>
              </a:rPr>
              <a:t>Sharing recommendations – a range of approaches</a:t>
            </a:r>
          </a:p>
          <a:p>
            <a:r>
              <a:rPr lang="en-GB" sz="2400" dirty="0">
                <a:latin typeface="Arial" panose="020B0604020202020204" pitchFamily="34" charset="0"/>
                <a:cs typeface="Arial" panose="020B0604020202020204" pitchFamily="34" charset="0"/>
              </a:rPr>
              <a:t>Celebration of reading successes</a:t>
            </a:r>
          </a:p>
          <a:p>
            <a:r>
              <a:rPr lang="en-GB" sz="2400" dirty="0">
                <a:latin typeface="Arial" panose="020B0604020202020204" pitchFamily="34" charset="0"/>
                <a:cs typeface="Arial" panose="020B0604020202020204" pitchFamily="34" charset="0"/>
              </a:rPr>
              <a:t>Book gifts (especially for pupils with no or few books in the home)</a:t>
            </a:r>
          </a:p>
          <a:p>
            <a:r>
              <a:rPr lang="en-GB" sz="2400" dirty="0">
                <a:latin typeface="Arial" panose="020B0604020202020204" pitchFamily="34" charset="0"/>
                <a:cs typeface="Arial" panose="020B0604020202020204" pitchFamily="34" charset="0"/>
              </a:rPr>
              <a:t>Display and the physical </a:t>
            </a:r>
            <a:r>
              <a:rPr lang="en-GB" sz="2400">
                <a:latin typeface="Arial" panose="020B0604020202020204" pitchFamily="34" charset="0"/>
                <a:cs typeface="Arial" panose="020B0604020202020204" pitchFamily="34" charset="0"/>
              </a:rPr>
              <a:t>reading environment</a:t>
            </a:r>
          </a:p>
          <a:p>
            <a:pPr marL="0" indent="0">
              <a:buNone/>
            </a:pPr>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pPr marL="0" indent="0">
              <a:buNone/>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6561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a:extLst>
              <a:ext uri="{FF2B5EF4-FFF2-40B4-BE49-F238E27FC236}">
                <a16:creationId xmlns:a16="http://schemas.microsoft.com/office/drawing/2014/main" id="{5BD665E6-4095-2C5F-85C8-6AFBA127178B}"/>
              </a:ext>
            </a:extLst>
          </p:cNvPr>
          <p:cNvSpPr/>
          <p:nvPr/>
        </p:nvSpPr>
        <p:spPr>
          <a:xfrm>
            <a:off x="4321723" y="-207404"/>
            <a:ext cx="2422349" cy="2088232"/>
          </a:xfrm>
          <a:prstGeom prst="hexagon">
            <a:avLst/>
          </a:prstGeom>
          <a:solidFill>
            <a:srgbClr val="FF99CC"/>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600" b="1" dirty="0">
                <a:solidFill>
                  <a:schemeClr val="tx2">
                    <a:lumMod val="50000"/>
                  </a:schemeClr>
                </a:solidFill>
                <a:latin typeface="Arial" panose="020B0604020202020204" pitchFamily="34" charset="0"/>
                <a:cs typeface="Arial" panose="020B0604020202020204" pitchFamily="34" charset="0"/>
              </a:rPr>
              <a:t>Avoid making reading a time of conflict – manage without sanctions (?)</a:t>
            </a:r>
          </a:p>
        </p:txBody>
      </p:sp>
      <p:sp>
        <p:nvSpPr>
          <p:cNvPr id="5" name="Hexagon 4">
            <a:extLst>
              <a:ext uri="{FF2B5EF4-FFF2-40B4-BE49-F238E27FC236}">
                <a16:creationId xmlns:a16="http://schemas.microsoft.com/office/drawing/2014/main" id="{8FBA7F59-FE2B-6B29-D6DC-4EE12D5F84A7}"/>
              </a:ext>
            </a:extLst>
          </p:cNvPr>
          <p:cNvSpPr/>
          <p:nvPr/>
        </p:nvSpPr>
        <p:spPr>
          <a:xfrm>
            <a:off x="2331422" y="3140968"/>
            <a:ext cx="2422349" cy="2088232"/>
          </a:xfrm>
          <a:prstGeom prst="hexagon">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2">
                    <a:lumMod val="50000"/>
                  </a:schemeClr>
                </a:solidFill>
                <a:latin typeface="Arial" panose="020B0604020202020204" pitchFamily="34" charset="0"/>
                <a:cs typeface="Arial" panose="020B0604020202020204" pitchFamily="34" charset="0"/>
              </a:rPr>
              <a:t>Quality, age-appropriate, well cared-for</a:t>
            </a:r>
          </a:p>
          <a:p>
            <a:pPr algn="ctr"/>
            <a:r>
              <a:rPr lang="en-GB" sz="1600" b="1" dirty="0">
                <a:solidFill>
                  <a:schemeClr val="tx2">
                    <a:lumMod val="50000"/>
                  </a:schemeClr>
                </a:solidFill>
                <a:latin typeface="Arial" panose="020B0604020202020204" pitchFamily="34" charset="0"/>
                <a:cs typeface="Arial" panose="020B0604020202020204" pitchFamily="34" charset="0"/>
              </a:rPr>
              <a:t> books in each classroom  </a:t>
            </a:r>
          </a:p>
        </p:txBody>
      </p:sp>
      <p:sp>
        <p:nvSpPr>
          <p:cNvPr id="6" name="Hexagon 5">
            <a:extLst>
              <a:ext uri="{FF2B5EF4-FFF2-40B4-BE49-F238E27FC236}">
                <a16:creationId xmlns:a16="http://schemas.microsoft.com/office/drawing/2014/main" id="{C40FD5C4-5728-92AF-FBC1-5B2219193DD6}"/>
              </a:ext>
            </a:extLst>
          </p:cNvPr>
          <p:cNvSpPr/>
          <p:nvPr/>
        </p:nvSpPr>
        <p:spPr>
          <a:xfrm>
            <a:off x="4357728" y="2024844"/>
            <a:ext cx="2422349" cy="2088232"/>
          </a:xfrm>
          <a:prstGeom prst="hexagon">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600" b="1" dirty="0">
                <a:solidFill>
                  <a:schemeClr val="tx2">
                    <a:lumMod val="50000"/>
                  </a:schemeClr>
                </a:solidFill>
                <a:latin typeface="Arial" panose="020B0604020202020204" pitchFamily="34" charset="0"/>
                <a:cs typeface="Arial" panose="020B0604020202020204" pitchFamily="34" charset="0"/>
              </a:rPr>
              <a:t>Teachers set the tone</a:t>
            </a:r>
          </a:p>
        </p:txBody>
      </p:sp>
      <p:sp>
        <p:nvSpPr>
          <p:cNvPr id="7" name="Hexagon 6">
            <a:extLst>
              <a:ext uri="{FF2B5EF4-FFF2-40B4-BE49-F238E27FC236}">
                <a16:creationId xmlns:a16="http://schemas.microsoft.com/office/drawing/2014/main" id="{EA580FBC-066D-066A-D03D-74781758C3DE}"/>
              </a:ext>
            </a:extLst>
          </p:cNvPr>
          <p:cNvSpPr/>
          <p:nvPr/>
        </p:nvSpPr>
        <p:spPr>
          <a:xfrm>
            <a:off x="8390176" y="4257092"/>
            <a:ext cx="2422349" cy="2088232"/>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2">
                    <a:lumMod val="50000"/>
                  </a:schemeClr>
                </a:solidFill>
                <a:latin typeface="Arial" panose="020B0604020202020204" pitchFamily="34" charset="0"/>
                <a:cs typeface="Arial" panose="020B0604020202020204" pitchFamily="34" charset="0"/>
              </a:rPr>
              <a:t>Recommend books personally to reluctant readers</a:t>
            </a:r>
          </a:p>
        </p:txBody>
      </p:sp>
      <p:sp>
        <p:nvSpPr>
          <p:cNvPr id="8" name="Hexagon 7">
            <a:extLst>
              <a:ext uri="{FF2B5EF4-FFF2-40B4-BE49-F238E27FC236}">
                <a16:creationId xmlns:a16="http://schemas.microsoft.com/office/drawing/2014/main" id="{51DB91AA-0B87-13C2-1798-3F835754B648}"/>
              </a:ext>
            </a:extLst>
          </p:cNvPr>
          <p:cNvSpPr/>
          <p:nvPr/>
        </p:nvSpPr>
        <p:spPr>
          <a:xfrm>
            <a:off x="6373952" y="872716"/>
            <a:ext cx="2422349" cy="2088232"/>
          </a:xfrm>
          <a:prstGeom prst="hexagon">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600" b="1" dirty="0">
                <a:solidFill>
                  <a:schemeClr val="tx2">
                    <a:lumMod val="50000"/>
                  </a:schemeClr>
                </a:solidFill>
                <a:latin typeface="Arial" panose="020B0604020202020204" pitchFamily="34" charset="0"/>
                <a:cs typeface="Arial" panose="020B0604020202020204" pitchFamily="34" charset="0"/>
              </a:rPr>
              <a:t>Create the right environment</a:t>
            </a:r>
          </a:p>
        </p:txBody>
      </p:sp>
      <p:sp>
        <p:nvSpPr>
          <p:cNvPr id="9" name="Hexagon 8">
            <a:extLst>
              <a:ext uri="{FF2B5EF4-FFF2-40B4-BE49-F238E27FC236}">
                <a16:creationId xmlns:a16="http://schemas.microsoft.com/office/drawing/2014/main" id="{02BF2B83-D091-F3BB-EA1F-B20D562565CE}"/>
              </a:ext>
            </a:extLst>
          </p:cNvPr>
          <p:cNvSpPr/>
          <p:nvPr/>
        </p:nvSpPr>
        <p:spPr>
          <a:xfrm>
            <a:off x="6373952" y="3104964"/>
            <a:ext cx="2422349" cy="2088232"/>
          </a:xfrm>
          <a:prstGeom prst="hexagon">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600" b="1" dirty="0">
                <a:solidFill>
                  <a:schemeClr val="tx2">
                    <a:lumMod val="50000"/>
                  </a:schemeClr>
                </a:solidFill>
                <a:latin typeface="Arial" panose="020B0604020202020204" pitchFamily="34" charset="0"/>
                <a:cs typeface="Arial" panose="020B0604020202020204" pitchFamily="34" charset="0"/>
              </a:rPr>
              <a:t>Model reading behaviour – teachers read too!</a:t>
            </a:r>
          </a:p>
        </p:txBody>
      </p:sp>
      <p:sp>
        <p:nvSpPr>
          <p:cNvPr id="10" name="Hexagon 9">
            <a:extLst>
              <a:ext uri="{FF2B5EF4-FFF2-40B4-BE49-F238E27FC236}">
                <a16:creationId xmlns:a16="http://schemas.microsoft.com/office/drawing/2014/main" id="{DA03279D-48AD-C5AA-4489-0852A9E6216B}"/>
              </a:ext>
            </a:extLst>
          </p:cNvPr>
          <p:cNvSpPr/>
          <p:nvPr/>
        </p:nvSpPr>
        <p:spPr>
          <a:xfrm>
            <a:off x="4357728" y="4257092"/>
            <a:ext cx="2422349" cy="2088232"/>
          </a:xfrm>
          <a:prstGeom prst="hexagon">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600" b="1" dirty="0">
                <a:solidFill>
                  <a:schemeClr val="tx2">
                    <a:lumMod val="50000"/>
                  </a:schemeClr>
                </a:solidFill>
                <a:latin typeface="Arial" panose="020B0604020202020204" pitchFamily="34" charset="0"/>
                <a:cs typeface="Arial" panose="020B0604020202020204" pitchFamily="34" charset="0"/>
              </a:rPr>
              <a:t>No tidying; no interruptions; no email during reading time</a:t>
            </a:r>
          </a:p>
        </p:txBody>
      </p:sp>
      <p:sp>
        <p:nvSpPr>
          <p:cNvPr id="11" name="Hexagon 10">
            <a:extLst>
              <a:ext uri="{FF2B5EF4-FFF2-40B4-BE49-F238E27FC236}">
                <a16:creationId xmlns:a16="http://schemas.microsoft.com/office/drawing/2014/main" id="{8A7268EA-F33A-1D62-62B9-072D3F5B3145}"/>
              </a:ext>
            </a:extLst>
          </p:cNvPr>
          <p:cNvSpPr/>
          <p:nvPr/>
        </p:nvSpPr>
        <p:spPr>
          <a:xfrm>
            <a:off x="8390176" y="2024844"/>
            <a:ext cx="2422349" cy="2088232"/>
          </a:xfrm>
          <a:prstGeom prst="hexagon">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2">
                    <a:lumMod val="50000"/>
                  </a:schemeClr>
                </a:solidFill>
                <a:latin typeface="Arial" panose="020B0604020202020204" pitchFamily="34" charset="0"/>
                <a:cs typeface="Arial" panose="020B0604020202020204" pitchFamily="34" charset="0"/>
              </a:rPr>
              <a:t>Keep going until it works</a:t>
            </a:r>
          </a:p>
        </p:txBody>
      </p:sp>
      <p:sp>
        <p:nvSpPr>
          <p:cNvPr id="12" name="Hexagon 11">
            <a:extLst>
              <a:ext uri="{FF2B5EF4-FFF2-40B4-BE49-F238E27FC236}">
                <a16:creationId xmlns:a16="http://schemas.microsoft.com/office/drawing/2014/main" id="{E2107209-D8BB-2E06-ACA7-7E3A381DADDA}"/>
              </a:ext>
            </a:extLst>
          </p:cNvPr>
          <p:cNvSpPr/>
          <p:nvPr/>
        </p:nvSpPr>
        <p:spPr>
          <a:xfrm>
            <a:off x="6373952" y="5337212"/>
            <a:ext cx="2422349" cy="2088232"/>
          </a:xfrm>
          <a:prstGeom prst="hexagon">
            <a:avLst/>
          </a:prstGeom>
          <a:solidFill>
            <a:srgbClr val="00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2">
                    <a:lumMod val="50000"/>
                  </a:schemeClr>
                </a:solidFill>
                <a:latin typeface="Arial" panose="020B0604020202020204" pitchFamily="34" charset="0"/>
                <a:cs typeface="Arial" panose="020B0604020202020204" pitchFamily="34" charset="0"/>
              </a:rPr>
              <a:t>Talk about books</a:t>
            </a:r>
          </a:p>
        </p:txBody>
      </p:sp>
      <p:sp>
        <p:nvSpPr>
          <p:cNvPr id="13" name="Title 1">
            <a:extLst>
              <a:ext uri="{FF2B5EF4-FFF2-40B4-BE49-F238E27FC236}">
                <a16:creationId xmlns:a16="http://schemas.microsoft.com/office/drawing/2014/main" id="{46719883-69A1-1928-F76A-F9F5C64CBD91}"/>
              </a:ext>
            </a:extLst>
          </p:cNvPr>
          <p:cNvSpPr txBox="1">
            <a:spLocks/>
          </p:cNvSpPr>
          <p:nvPr/>
        </p:nvSpPr>
        <p:spPr>
          <a:xfrm>
            <a:off x="403796" y="726480"/>
            <a:ext cx="2798231" cy="2052228"/>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dirty="0">
                <a:latin typeface="Arial" panose="020B0604020202020204" pitchFamily="34" charset="0"/>
                <a:cs typeface="Arial" panose="020B0604020202020204" pitchFamily="34" charset="0"/>
              </a:rPr>
              <a:t>Staff behaviours necessary to model a positive approach to reading</a:t>
            </a:r>
          </a:p>
        </p:txBody>
      </p:sp>
      <p:pic>
        <p:nvPicPr>
          <p:cNvPr id="14" name="Picture 13">
            <a:extLst>
              <a:ext uri="{FF2B5EF4-FFF2-40B4-BE49-F238E27FC236}">
                <a16:creationId xmlns:a16="http://schemas.microsoft.com/office/drawing/2014/main" id="{170FD7A5-F5D0-2F35-ABD1-CE37D906F70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510860" y="1688"/>
            <a:ext cx="2139950" cy="835025"/>
          </a:xfrm>
          <a:prstGeom prst="rect">
            <a:avLst/>
          </a:prstGeom>
          <a:noFill/>
        </p:spPr>
      </p:pic>
    </p:spTree>
    <p:extLst>
      <p:ext uri="{BB962C8B-B14F-4D97-AF65-F5344CB8AC3E}">
        <p14:creationId xmlns:p14="http://schemas.microsoft.com/office/powerpoint/2010/main" val="1896567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D4300-8190-3B58-884E-2370465B247B}"/>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EFB204B5-9A4B-9DA4-7096-22D534DA99F1}"/>
              </a:ext>
            </a:extLst>
          </p:cNvPr>
          <p:cNvSpPr txBox="1">
            <a:spLocks/>
          </p:cNvSpPr>
          <p:nvPr/>
        </p:nvSpPr>
        <p:spPr>
          <a:xfrm>
            <a:off x="444500" y="925612"/>
            <a:ext cx="8229600" cy="58092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rgbClr val="0088CE"/>
                </a:solidFill>
                <a:latin typeface="Arial" panose="020B0604020202020204" pitchFamily="34" charset="0"/>
                <a:cs typeface="Arial" panose="020B0604020202020204" pitchFamily="34" charset="0"/>
              </a:rPr>
              <a:t>Reading culture</a:t>
            </a:r>
          </a:p>
        </p:txBody>
      </p:sp>
      <p:sp>
        <p:nvSpPr>
          <p:cNvPr id="5" name="Content Placeholder 7">
            <a:extLst>
              <a:ext uri="{FF2B5EF4-FFF2-40B4-BE49-F238E27FC236}">
                <a16:creationId xmlns:a16="http://schemas.microsoft.com/office/drawing/2014/main" id="{B582B202-FF03-0672-FAFA-69D96BC1E24F}"/>
              </a:ext>
            </a:extLst>
          </p:cNvPr>
          <p:cNvSpPr txBox="1">
            <a:spLocks/>
          </p:cNvSpPr>
          <p:nvPr/>
        </p:nvSpPr>
        <p:spPr>
          <a:xfrm>
            <a:off x="444500" y="1863725"/>
            <a:ext cx="10515600" cy="4351338"/>
          </a:xfrm>
          <a:prstGeom prst="rect">
            <a:avLst/>
          </a:prstGeom>
        </p:spPr>
        <p:txBody>
          <a:bodyP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dirty="0">
                <a:latin typeface="Arial" panose="020B0604020202020204" pitchFamily="34" charset="0"/>
                <a:cs typeface="Arial" panose="020B0604020202020204" pitchFamily="34" charset="0"/>
              </a:rPr>
              <a:t>Precisely targeted support for struggling readers</a:t>
            </a:r>
          </a:p>
          <a:p>
            <a:r>
              <a:rPr lang="en-GB" sz="3200" dirty="0">
                <a:latin typeface="Arial" panose="020B0604020202020204" pitchFamily="34" charset="0"/>
                <a:cs typeface="Arial" panose="020B0604020202020204" pitchFamily="34" charset="0"/>
              </a:rPr>
              <a:t>Expectation of reading in every subject – built into the curriculum</a:t>
            </a:r>
          </a:p>
          <a:p>
            <a:r>
              <a:rPr lang="en-GB" sz="3200" dirty="0">
                <a:latin typeface="Arial" panose="020B0604020202020204" pitchFamily="34" charset="0"/>
                <a:cs typeface="Arial" panose="020B0604020202020204" pitchFamily="34" charset="0"/>
              </a:rPr>
              <a:t>Vocabulary instruction in every subject</a:t>
            </a:r>
          </a:p>
          <a:p>
            <a:r>
              <a:rPr lang="en-GB" sz="3200" dirty="0">
                <a:latin typeface="Arial" panose="020B0604020202020204" pitchFamily="34" charset="0"/>
                <a:cs typeface="Arial" panose="020B0604020202020204" pitchFamily="34" charset="0"/>
              </a:rPr>
              <a:t>Academic and extension reading planned and carefully delivered</a:t>
            </a:r>
          </a:p>
          <a:p>
            <a:r>
              <a:rPr lang="en-GB" sz="3200" dirty="0">
                <a:latin typeface="Arial" panose="020B0604020202020204" pitchFamily="34" charset="0"/>
                <a:cs typeface="Arial" panose="020B0604020202020204" pitchFamily="34" charset="0"/>
              </a:rPr>
              <a:t>Regular CPD and refresh of reading knowledge for staff</a:t>
            </a:r>
          </a:p>
          <a:p>
            <a:r>
              <a:rPr lang="en-GB" sz="3200" dirty="0">
                <a:latin typeface="Arial" panose="020B0604020202020204" pitchFamily="34" charset="0"/>
                <a:cs typeface="Arial" panose="020B0604020202020204" pitchFamily="34" charset="0"/>
              </a:rPr>
              <a:t>Classroom reading strategies to support comprehension for all as part of subject pedagogy</a:t>
            </a:r>
          </a:p>
          <a:p>
            <a:r>
              <a:rPr lang="en-GB" sz="3200" dirty="0">
                <a:latin typeface="Arial" panose="020B0604020202020204" pitchFamily="34" charset="0"/>
                <a:cs typeface="Arial" panose="020B0604020202020204" pitchFamily="34" charset="0"/>
              </a:rPr>
              <a:t>Reading valued and space created</a:t>
            </a:r>
          </a:p>
          <a:p>
            <a:r>
              <a:rPr lang="en-GB" sz="3200" dirty="0">
                <a:latin typeface="Arial" panose="020B0604020202020204" pitchFamily="34" charset="0"/>
                <a:cs typeface="Arial" panose="020B0604020202020204" pitchFamily="34" charset="0"/>
              </a:rPr>
              <a:t>Library provision; reading celebrations; participation in reading events</a:t>
            </a:r>
          </a:p>
          <a:p>
            <a:r>
              <a:rPr lang="en-GB" sz="3200" dirty="0">
                <a:latin typeface="Arial" panose="020B0604020202020204" pitchFamily="34" charset="0"/>
                <a:cs typeface="Arial" panose="020B0604020202020204" pitchFamily="34" charset="0"/>
              </a:rPr>
              <a:t>Teachers see the value in the reading culture of the school and are proud to contribute</a:t>
            </a:r>
          </a:p>
        </p:txBody>
      </p:sp>
    </p:spTree>
    <p:extLst>
      <p:ext uri="{BB962C8B-B14F-4D97-AF65-F5344CB8AC3E}">
        <p14:creationId xmlns:p14="http://schemas.microsoft.com/office/powerpoint/2010/main" val="3462574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E623A4-FD65-B0FD-0605-71E977F431BD}"/>
              </a:ext>
            </a:extLst>
          </p:cNvPr>
          <p:cNvSpPr txBox="1"/>
          <p:nvPr/>
        </p:nvSpPr>
        <p:spPr>
          <a:xfrm>
            <a:off x="540000" y="900000"/>
            <a:ext cx="10789920" cy="5262979"/>
          </a:xfrm>
          <a:prstGeom prst="rect">
            <a:avLst/>
          </a:prstGeom>
          <a:noFill/>
        </p:spPr>
        <p:txBody>
          <a:bodyPr wrap="square">
            <a:spAutoFit/>
          </a:bodyPr>
          <a:lstStyle/>
          <a:p>
            <a:pPr>
              <a:tabLst>
                <a:tab pos="2865755" algn="ctr"/>
                <a:tab pos="5731510" algn="r"/>
              </a:tabLst>
            </a:pPr>
            <a:r>
              <a:rPr lang="en-GB" b="1" dirty="0">
                <a:solidFill>
                  <a:srgbClr val="0088CE"/>
                </a:solidFill>
                <a:latin typeface="Arial" panose="020B0604020202020204" pitchFamily="34" charset="0"/>
                <a:cs typeface="Arial" panose="020B0604020202020204" pitchFamily="34" charset="0"/>
              </a:rPr>
              <a:t>HIAS English Team</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Please contact Joanna Kenyon </a:t>
            </a:r>
            <a:r>
              <a:rPr lang="en-GB" sz="1200" dirty="0">
                <a:latin typeface="Arial" panose="020B0604020202020204" pitchFamily="34" charset="0"/>
                <a:cs typeface="Arial" panose="020B0604020202020204" pitchFamily="34" charset="0"/>
                <a:hlinkClick r:id="rId2"/>
              </a:rPr>
              <a:t>Joanna.Kenyon@hants.gov.uk</a:t>
            </a:r>
            <a:r>
              <a:rPr lang="en-GB" sz="1200" dirty="0">
                <a:latin typeface="Arial" panose="020B0604020202020204" pitchFamily="34" charset="0"/>
                <a:cs typeface="Arial" panose="020B0604020202020204" pitchFamily="34" charset="0"/>
              </a:rPr>
              <a:t> for support with secondary reading, whole school literacy and English. </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For further details on the full range of services available please contact us using the following email: </a:t>
            </a:r>
            <a:r>
              <a:rPr lang="en-GB" sz="1200" dirty="0">
                <a:latin typeface="Arial" panose="020B0604020202020204" pitchFamily="34" charset="0"/>
                <a:cs typeface="Arial" panose="020B0604020202020204" pitchFamily="34" charset="0"/>
                <a:hlinkClick r:id="rId3"/>
              </a:rPr>
              <a:t>htlcdev@hants.gov.uk</a:t>
            </a: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b="1" dirty="0">
                <a:solidFill>
                  <a:srgbClr val="0088CE"/>
                </a:solidFill>
                <a:latin typeface="Arial" panose="020B0604020202020204" pitchFamily="34" charset="0"/>
                <a:cs typeface="Arial" panose="020B0604020202020204" pitchFamily="34" charset="0"/>
              </a:rPr>
              <a:t>Upcoming Courses</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Keep up-to-date with our learning opportunities for each subject through our Upcoming Course pages linked below. To browse the full catalogue of learning offers, visit our new Learning Zone. Full details of how to access the site to make a booking are provided </a:t>
            </a:r>
            <a:r>
              <a:rPr lang="en-GB" sz="1200" dirty="0">
                <a:latin typeface="Arial" panose="020B0604020202020204" pitchFamily="34" charset="0"/>
                <a:cs typeface="Arial" panose="020B0604020202020204" pitchFamily="34" charset="0"/>
                <a:hlinkClick r:id="rId4"/>
              </a:rPr>
              <a:t>here</a:t>
            </a:r>
            <a:r>
              <a:rPr lang="en-GB" sz="1200" dirty="0">
                <a:latin typeface="Arial" panose="020B0604020202020204" pitchFamily="34" charset="0"/>
                <a:cs typeface="Arial" panose="020B0604020202020204" pitchFamily="34" charset="0"/>
              </a:rPr>
              <a:t>.</a:t>
            </a:r>
          </a:p>
          <a:p>
            <a:pPr>
              <a:tabLst>
                <a:tab pos="2865755" algn="ctr"/>
                <a:tab pos="5731510" algn="r"/>
              </a:tabLst>
            </a:pPr>
            <a:r>
              <a:rPr lang="en-GB" sz="1200" dirty="0">
                <a:latin typeface="Arial" panose="020B0604020202020204" pitchFamily="34" charset="0"/>
                <a:cs typeface="Arial" panose="020B0604020202020204" pitchFamily="34" charset="0"/>
              </a:rPr>
              <a:t> </a:t>
            </a: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5"/>
              </a:rPr>
              <a:t>English</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6"/>
              </a:rPr>
              <a:t>Maths</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7"/>
              </a:rPr>
              <a:t>Science</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8"/>
              </a:rPr>
              <a:t>Geography</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9"/>
              </a:rPr>
              <a:t>RE</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0"/>
              </a:rPr>
              <a:t>History</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1"/>
              </a:rPr>
              <a:t>Leadership</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2"/>
              </a:rPr>
              <a:t>Computing</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3"/>
              </a:rPr>
              <a:t>Art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4"/>
              </a:rPr>
              <a:t>D&amp;T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5"/>
              </a:rPr>
              <a:t>Assessment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6"/>
              </a:rPr>
              <a:t>Support Staff</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7"/>
              </a:rPr>
              <a:t>SEN</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8"/>
              </a:rPr>
              <a:t>TED</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9"/>
              </a:rPr>
              <a:t>MFL</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4696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8A98446DD4B35408626C5CD05C780AF" ma:contentTypeVersion="20" ma:contentTypeDescription="Create a new document." ma:contentTypeScope="" ma:versionID="8db0291a8cd2da25de2b35d25a2c184a">
  <xsd:schema xmlns:xsd="http://www.w3.org/2001/XMLSchema" xmlns:xs="http://www.w3.org/2001/XMLSchema" xmlns:p="http://schemas.microsoft.com/office/2006/metadata/properties" xmlns:ns1="http://schemas.microsoft.com/sharepoint/v3" xmlns:ns3="d6c9f295-6866-40ba-9ed9-513ce23f1344" xmlns:ns4="7877a85d-1b44-49b4-b533-86f3b630674e" targetNamespace="http://schemas.microsoft.com/office/2006/metadata/properties" ma:root="true" ma:fieldsID="2cae423840b62b44b5ecb0b8b19d4274" ns1:_="" ns3:_="" ns4:_="">
    <xsd:import namespace="http://schemas.microsoft.com/sharepoint/v3"/>
    <xsd:import namespace="d6c9f295-6866-40ba-9ed9-513ce23f1344"/>
    <xsd:import namespace="7877a85d-1b44-49b4-b533-86f3b630674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1:_ip_UnifiedCompliancePolicyProperties" minOccurs="0"/>
                <xsd:element ref="ns1:_ip_UnifiedCompliancePolicyUIAc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c9f295-6866-40ba-9ed9-513ce23f13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4" nillable="true" ma:displayName="_activity" ma:hidden="true" ma:internalName="_activity">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ystemTags" ma:index="26" nillable="true" ma:displayName="MediaServiceSystemTags" ma:hidden="true" ma:internalName="MediaServiceSystemTags" ma:readOnly="true">
      <xsd:simpleType>
        <xsd:restriction base="dms:Note"/>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877a85d-1b44-49b4-b533-86f3b630674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d6c9f295-6866-40ba-9ed9-513ce23f1344" xsi:nil="true"/>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322644E4-3F56-48DE-8016-264DE0BE7C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6c9f295-6866-40ba-9ed9-513ce23f1344"/>
    <ds:schemaRef ds:uri="7877a85d-1b44-49b4-b533-86f3b63067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89269BB-41EF-410B-B713-FC6F527C427F}">
  <ds:schemaRefs>
    <ds:schemaRef ds:uri="http://schemas.microsoft.com/sharepoint/v3/contenttype/forms"/>
  </ds:schemaRefs>
</ds:datastoreItem>
</file>

<file path=customXml/itemProps3.xml><?xml version="1.0" encoding="utf-8"?>
<ds:datastoreItem xmlns:ds="http://schemas.openxmlformats.org/officeDocument/2006/customXml" ds:itemID="{E50DA772-9A2D-4591-ACDB-42ED53739F1E}">
  <ds:schemaRefs>
    <ds:schemaRef ds:uri="http://purl.org/dc/elements/1.1/"/>
    <ds:schemaRef ds:uri="http://schemas.microsoft.com/office/infopath/2007/PartnerControls"/>
    <ds:schemaRef ds:uri="http://schemas.microsoft.com/sharepoint/v3"/>
    <ds:schemaRef ds:uri="http://schemas.microsoft.com/office/2006/metadata/properties"/>
    <ds:schemaRef ds:uri="http://purl.org/dc/terms/"/>
    <ds:schemaRef ds:uri="http://schemas.openxmlformats.org/package/2006/metadata/core-properties"/>
    <ds:schemaRef ds:uri="http://schemas.microsoft.com/office/2006/documentManagement/types"/>
    <ds:schemaRef ds:uri="7877a85d-1b44-49b4-b533-86f3b630674e"/>
    <ds:schemaRef ds:uri="d6c9f295-6866-40ba-9ed9-513ce23f134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81</TotalTime>
  <Words>955</Words>
  <Application>Microsoft Office PowerPoint</Application>
  <PresentationFormat>Widescreen</PresentationFormat>
  <Paragraphs>107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Hampshire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 Wei</dc:creator>
  <cp:lastModifiedBy>Wei, Jenny</cp:lastModifiedBy>
  <cp:revision>3</cp:revision>
  <dcterms:created xsi:type="dcterms:W3CDTF">2024-04-22T13:54:50Z</dcterms:created>
  <dcterms:modified xsi:type="dcterms:W3CDTF">2025-05-22T08:32:04Z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0x01010018A98446DD4B35408626C5CD05C780AF</vt:lpwstr>
  </property>
</Properties>
</file>