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412" r:id="rId8"/>
    <p:sldId id="2413" r:id="rId9"/>
    <p:sldId id="2417" r:id="rId10"/>
    <p:sldId id="2414" r:id="rId11"/>
    <p:sldId id="2415" r:id="rId12"/>
    <p:sldId id="261"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A3501D-3BC6-4693-B710-214061C377A2}" v="3" dt="2025-05-22T08:32:04.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63" d="100"/>
          <a:sy n="63" d="100"/>
        </p:scale>
        <p:origin x="7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dirty="0"/>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dirty="0"/>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dirty="0"/>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7IuG-JSuBWw&amp;list=PLXjcCX3hH9LUJ2rOfYcKkkUkH898128VQ&amp;index=3"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2tic4wvo1iusb.cloudfront.net/production/eef-guidance-reports/literacy-ks3-ks4/EEF_KS3_KS4_LITERACY_GUIDANCE.pdf?v=174678292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May 2025</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900000" y="2808000"/>
            <a:ext cx="8485300" cy="1107996"/>
          </a:xfrm>
          <a:prstGeom prst="rect">
            <a:avLst/>
          </a:prstGeom>
          <a:noFill/>
        </p:spPr>
        <p:txBody>
          <a:bodyPr wrap="square" rtlCol="0">
            <a:spAutoFit/>
          </a:bodyPr>
          <a:lstStyle/>
          <a:p>
            <a:pPr>
              <a:lnSpc>
                <a:spcPct val="100000"/>
              </a:lnSpc>
              <a:spcBef>
                <a:spcPts val="0"/>
              </a:spcBef>
              <a:spcAft>
                <a:spcPts val="0"/>
              </a:spcAft>
            </a:pPr>
            <a:r>
              <a:rPr lang="en-GB" sz="2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Reading culture and reading for pleasure</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Supporting all readers in secondary schools</a:t>
            </a:r>
            <a:endParaRPr lang="en-GB" sz="20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472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a:t>
            </a:r>
            <a:r>
              <a:rPr lang="en-GB" sz="1200" b="1" dirty="0">
                <a:solidFill>
                  <a:srgbClr val="0088CE"/>
                </a:solidFill>
                <a:latin typeface="Arial" panose="020B0604020202020204" pitchFamily="34" charset="0"/>
                <a:ea typeface="Calibri" panose="020F0502020204030204" pitchFamily="34" charset="0"/>
                <a:cs typeface="Arial" panose="020B0604020202020204" pitchFamily="34" charset="0"/>
              </a:rPr>
              <a:t>Use</a:t>
            </a:r>
            <a:endPar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D191FC-5E9C-BF0C-26E4-2819DA4C9722}"/>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3, </a:t>
            </a:r>
            <a:r>
              <a:rPr lang="en-GB" i="1" dirty="0">
                <a:latin typeface="Arial" panose="020B0604020202020204" pitchFamily="34" charset="0"/>
                <a:cs typeface="Arial" panose="020B0604020202020204" pitchFamily="34" charset="0"/>
                <a:hlinkClick r:id="rId3"/>
              </a:rPr>
              <a:t>Reading in secondary students</a:t>
            </a:r>
            <a:r>
              <a:rPr lang="en-GB" dirty="0">
                <a:latin typeface="Arial" panose="020B0604020202020204" pitchFamily="34" charset="0"/>
                <a:cs typeface="Arial" panose="020B0604020202020204" pitchFamily="34" charset="0"/>
              </a:rPr>
              <a:t> 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90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txBox="1">
            <a:spLocks/>
          </p:cNvSpPr>
          <p:nvPr/>
        </p:nvSpPr>
        <p:spPr>
          <a:xfrm>
            <a:off x="304799" y="681037"/>
            <a:ext cx="9971315" cy="5809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rgbClr val="0088CE"/>
                </a:solidFill>
                <a:latin typeface="Arial" panose="020B0604020202020204" pitchFamily="34" charset="0"/>
                <a:cs typeface="Arial" panose="020B0604020202020204" pitchFamily="34" charset="0"/>
              </a:rPr>
              <a:t>Whole school reading-promotion approaches are not interventions</a:t>
            </a:r>
          </a:p>
        </p:txBody>
      </p:sp>
      <p:sp>
        <p:nvSpPr>
          <p:cNvPr id="8" name="Content Placeholder 7">
            <a:extLst>
              <a:ext uri="{FF2B5EF4-FFF2-40B4-BE49-F238E27FC236}">
                <a16:creationId xmlns:a16="http://schemas.microsoft.com/office/drawing/2014/main" id="{92643DC7-9BB0-A186-1C20-D105E25062BB}"/>
              </a:ext>
            </a:extLst>
          </p:cNvPr>
          <p:cNvSpPr txBox="1">
            <a:spLocks/>
          </p:cNvSpPr>
          <p:nvPr/>
        </p:nvSpPr>
        <p:spPr>
          <a:xfrm>
            <a:off x="304799" y="2024743"/>
            <a:ext cx="11484430" cy="4152220"/>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Silent reading, eg </a:t>
            </a:r>
            <a:r>
              <a:rPr lang="en-GB" i="1" dirty="0">
                <a:latin typeface="Arial" panose="020B0604020202020204" pitchFamily="34" charset="0"/>
                <a:cs typeface="Arial" panose="020B0604020202020204" pitchFamily="34" charset="0"/>
              </a:rPr>
              <a:t>Everyone Reads In Class, Drop Everything And Read</a:t>
            </a:r>
          </a:p>
          <a:p>
            <a:r>
              <a:rPr lang="en-GB" dirty="0">
                <a:latin typeface="Arial" panose="020B0604020202020204" pitchFamily="34" charset="0"/>
                <a:cs typeface="Arial" panose="020B0604020202020204" pitchFamily="34" charset="0"/>
              </a:rPr>
              <a:t>Motivation and reading promotion schemes, eg </a:t>
            </a:r>
            <a:r>
              <a:rPr lang="en-GB" i="1" dirty="0">
                <a:latin typeface="Arial" panose="020B0604020202020204" pitchFamily="34" charset="0"/>
                <a:cs typeface="Arial" panose="020B0604020202020204" pitchFamily="34" charset="0"/>
              </a:rPr>
              <a:t>Accelerated Reader</a:t>
            </a:r>
          </a:p>
          <a:p>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i="1" dirty="0">
                <a:latin typeface="Arial" panose="020B0604020202020204" pitchFamily="34" charset="0"/>
                <a:cs typeface="Arial" panose="020B0604020202020204" pitchFamily="34" charset="0"/>
              </a:rPr>
              <a:t>“…if you are using a reading promotion scheme in the hope that it will help your weakest readers to read, you are likely to be disappointed.” </a:t>
            </a:r>
          </a:p>
          <a:p>
            <a:pPr marL="0" indent="0" algn="r">
              <a:buFont typeface="Arial" panose="020B0604020202020204" pitchFamily="34" charset="0"/>
              <a:buNone/>
            </a:pPr>
            <a:r>
              <a:rPr lang="en-GB" dirty="0">
                <a:latin typeface="Arial" panose="020B0604020202020204" pitchFamily="34" charset="0"/>
                <a:cs typeface="Arial" panose="020B0604020202020204" pitchFamily="34" charset="0"/>
              </a:rPr>
              <a:t>(Murray and Murray, </a:t>
            </a:r>
            <a:r>
              <a:rPr lang="en-GB" i="1" dirty="0">
                <a:latin typeface="Arial" panose="020B0604020202020204" pitchFamily="34" charset="0"/>
                <a:cs typeface="Arial" panose="020B0604020202020204" pitchFamily="34" charset="0"/>
              </a:rPr>
              <a:t>Thinking Reading</a:t>
            </a:r>
            <a:r>
              <a:rPr lang="en-GB" dirty="0">
                <a:latin typeface="Arial" panose="020B0604020202020204" pitchFamily="34" charset="0"/>
                <a:cs typeface="Arial" panose="020B0604020202020204" pitchFamily="34" charset="0"/>
              </a:rPr>
              <a:t>, 2018)	 </a:t>
            </a:r>
          </a:p>
          <a:p>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“…many plausible approaches to improving literacy may not improve outcomes for students.”</a:t>
            </a:r>
          </a:p>
          <a:p>
            <a:pPr marL="0" indent="0" algn="r">
              <a:buFont typeface="Arial" panose="020B0604020202020204" pitchFamily="34" charset="0"/>
              <a:buNone/>
            </a:pPr>
            <a:r>
              <a:rPr lang="en-GB"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hlinkClick r:id="rId2"/>
              </a:rPr>
              <a:t>EEF </a:t>
            </a:r>
            <a:r>
              <a:rPr lang="en-GB" i="1" dirty="0">
                <a:latin typeface="Arial" panose="020B0604020202020204" pitchFamily="34" charset="0"/>
                <a:cs typeface="Arial" panose="020B0604020202020204" pitchFamily="34" charset="0"/>
                <a:hlinkClick r:id="rId2"/>
              </a:rPr>
              <a:t>Improving Literacy at KS3 and KS4Guidance Report</a:t>
            </a:r>
            <a:r>
              <a:rPr lang="en-GB" dirty="0">
                <a:latin typeface="Arial" panose="020B0604020202020204" pitchFamily="34" charset="0"/>
                <a:cs typeface="Arial" panose="020B0604020202020204" pitchFamily="34" charset="0"/>
                <a:hlinkClick r:id="rId2"/>
              </a:rPr>
              <a:t> 2019</a:t>
            </a:r>
            <a:r>
              <a:rPr lang="en-GB" dirty="0">
                <a:latin typeface="Arial" panose="020B0604020202020204" pitchFamily="34" charset="0"/>
                <a:cs typeface="Arial" panose="020B0604020202020204" pitchFamily="34" charset="0"/>
              </a:rPr>
              <a:t>)</a:t>
            </a:r>
          </a:p>
          <a:p>
            <a:pPr marL="0" indent="0">
              <a:buFont typeface="Arial" panose="020B0604020202020204" pitchFamily="34" charset="0"/>
              <a:buNone/>
            </a:pPr>
            <a:endParaRPr lang="en-GB" dirty="0">
              <a:solidFill>
                <a:srgbClr val="0070C0"/>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solidFill>
                  <a:srgbClr val="0070C0"/>
                </a:solidFill>
                <a:latin typeface="Arial" panose="020B0604020202020204" pitchFamily="34" charset="0"/>
                <a:cs typeface="Arial" panose="020B0604020202020204" pitchFamily="34" charset="0"/>
              </a:rPr>
              <a:t>While these schemes may be used effectively to raise the profile of reading within school and are motivating for some pupils, particularly when supported by knowledgeable teachers and school librarians, they should not be confused with reading interventions.</a:t>
            </a:r>
          </a:p>
        </p:txBody>
      </p:sp>
    </p:spTree>
    <p:extLst>
      <p:ext uri="{BB962C8B-B14F-4D97-AF65-F5344CB8AC3E}">
        <p14:creationId xmlns:p14="http://schemas.microsoft.com/office/powerpoint/2010/main" val="150999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E0E49-CF72-3A9F-C494-C6C265302FFD}"/>
              </a:ext>
            </a:extLst>
          </p:cNvPr>
          <p:cNvSpPr txBox="1">
            <a:spLocks/>
          </p:cNvSpPr>
          <p:nvPr/>
        </p:nvSpPr>
        <p:spPr>
          <a:xfrm>
            <a:off x="304799" y="681037"/>
            <a:ext cx="9971315" cy="5809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rgbClr val="0088CE"/>
                </a:solidFill>
                <a:latin typeface="Arial" panose="020B0604020202020204" pitchFamily="34" charset="0"/>
                <a:cs typeface="Arial" panose="020B0604020202020204" pitchFamily="34" charset="0"/>
              </a:rPr>
              <a:t>However…</a:t>
            </a:r>
          </a:p>
        </p:txBody>
      </p:sp>
      <p:sp>
        <p:nvSpPr>
          <p:cNvPr id="3" name="Content Placeholder 7">
            <a:extLst>
              <a:ext uri="{FF2B5EF4-FFF2-40B4-BE49-F238E27FC236}">
                <a16:creationId xmlns:a16="http://schemas.microsoft.com/office/drawing/2014/main" id="{416C6BAE-8036-030C-7A99-137F1EAB7715}"/>
              </a:ext>
            </a:extLst>
          </p:cNvPr>
          <p:cNvSpPr txBox="1">
            <a:spLocks/>
          </p:cNvSpPr>
          <p:nvPr/>
        </p:nvSpPr>
        <p:spPr>
          <a:xfrm>
            <a:off x="304799" y="2057400"/>
            <a:ext cx="11484430" cy="41195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Secondary school pupils often do not choose to read for pleasure</a:t>
            </a:r>
          </a:p>
          <a:p>
            <a:r>
              <a:rPr lang="en-GB" sz="2400" dirty="0">
                <a:latin typeface="Arial" panose="020B0604020202020204" pitchFamily="34" charset="0"/>
                <a:cs typeface="Arial" panose="020B0604020202020204" pitchFamily="34" charset="0"/>
              </a:rPr>
              <a:t>Some pupils do not find reading pleasurable, while others enjoy reading but find other activities more attractive</a:t>
            </a:r>
          </a:p>
          <a:p>
            <a:r>
              <a:rPr lang="en-GB" sz="2400" dirty="0">
                <a:latin typeface="Arial" panose="020B0604020202020204" pitchFamily="34" charset="0"/>
                <a:cs typeface="Arial" panose="020B0604020202020204" pitchFamily="34" charset="0"/>
              </a:rPr>
              <a:t>Some pupils find it difficult to give focused attention to their reading and struggle with concentration</a:t>
            </a:r>
          </a:p>
          <a:p>
            <a:r>
              <a:rPr lang="en-GB" sz="2400" dirty="0">
                <a:latin typeface="Arial" panose="020B0604020202020204" pitchFamily="34" charset="0"/>
                <a:cs typeface="Arial" panose="020B0604020202020204" pitchFamily="34" charset="0"/>
              </a:rPr>
              <a:t>Some pupils enjoy being read to and listening to audiobooks, which has benefits in terms of language development, but is not sufficient to ensure that pupils are confident in reading and comprehending independently</a:t>
            </a:r>
          </a:p>
          <a:p>
            <a:r>
              <a:rPr lang="en-GB" sz="2400" dirty="0">
                <a:latin typeface="Arial" panose="020B0604020202020204" pitchFamily="34" charset="0"/>
                <a:cs typeface="Arial" panose="020B0604020202020204" pitchFamily="34" charset="0"/>
              </a:rPr>
              <a:t>Some pupils have not yet found the books they might enjoy</a:t>
            </a:r>
          </a:p>
          <a:p>
            <a:r>
              <a:rPr lang="en-GB" sz="2400" dirty="0">
                <a:latin typeface="Arial" panose="020B0604020202020204" pitchFamily="34" charset="0"/>
                <a:cs typeface="Arial" panose="020B0604020202020204" pitchFamily="34" charset="0"/>
              </a:rPr>
              <a:t>Some pupils do not have access to books at home</a:t>
            </a: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482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5537F-42B1-B2D2-41B6-A60454B05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F5E46F-01A1-2AF1-E763-57459DC231DB}"/>
              </a:ext>
            </a:extLst>
          </p:cNvPr>
          <p:cNvSpPr txBox="1">
            <a:spLocks/>
          </p:cNvSpPr>
          <p:nvPr/>
        </p:nvSpPr>
        <p:spPr>
          <a:xfrm>
            <a:off x="304799" y="681037"/>
            <a:ext cx="9971315" cy="5809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rgbClr val="0088CE"/>
                </a:solidFill>
                <a:latin typeface="Arial" panose="020B0604020202020204" pitchFamily="34" charset="0"/>
                <a:cs typeface="Arial" panose="020B0604020202020204" pitchFamily="34" charset="0"/>
              </a:rPr>
              <a:t>Therefore…</a:t>
            </a:r>
          </a:p>
        </p:txBody>
      </p:sp>
      <p:sp>
        <p:nvSpPr>
          <p:cNvPr id="3" name="Content Placeholder 7">
            <a:extLst>
              <a:ext uri="{FF2B5EF4-FFF2-40B4-BE49-F238E27FC236}">
                <a16:creationId xmlns:a16="http://schemas.microsoft.com/office/drawing/2014/main" id="{11BFE90D-FA17-C760-2E75-6798F7ED0D21}"/>
              </a:ext>
            </a:extLst>
          </p:cNvPr>
          <p:cNvSpPr txBox="1">
            <a:spLocks/>
          </p:cNvSpPr>
          <p:nvPr/>
        </p:nvSpPr>
        <p:spPr>
          <a:xfrm>
            <a:off x="304799" y="2057400"/>
            <a:ext cx="11484430" cy="41195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Schools need to consider building structures into the school day that ensure that pupils have sufficient experience of reading (with their eyes on the page) </a:t>
            </a:r>
          </a:p>
          <a:p>
            <a:r>
              <a:rPr lang="en-GB" sz="2400" dirty="0">
                <a:latin typeface="Arial" panose="020B0604020202020204" pitchFamily="34" charset="0"/>
                <a:cs typeface="Arial" panose="020B0604020202020204" pitchFamily="34" charset="0"/>
              </a:rPr>
              <a:t>Schools need to provide access to a diet of texts that pupils can engage with, but are not expected to study in an academic sense</a:t>
            </a:r>
          </a:p>
          <a:p>
            <a:r>
              <a:rPr lang="en-GB" sz="2400" dirty="0">
                <a:latin typeface="Arial" panose="020B0604020202020204" pitchFamily="34" charset="0"/>
                <a:cs typeface="Arial" panose="020B0604020202020204" pitchFamily="34" charset="0"/>
              </a:rPr>
              <a:t>Schools need to provide dedicated time for reading</a:t>
            </a:r>
          </a:p>
          <a:p>
            <a:r>
              <a:rPr lang="en-GB" sz="2400" dirty="0">
                <a:latin typeface="Arial" panose="020B0604020202020204" pitchFamily="34" charset="0"/>
                <a:cs typeface="Arial" panose="020B0604020202020204" pitchFamily="34" charset="0"/>
              </a:rPr>
              <a:t>Schools should provide pupils with access to interesting books and encourage </a:t>
            </a:r>
            <a:r>
              <a:rPr lang="en-GB" sz="2400" dirty="0">
                <a:solidFill>
                  <a:srgbClr val="0088CE"/>
                </a:solidFill>
                <a:latin typeface="Arial" panose="020B0604020202020204" pitchFamily="34" charset="0"/>
                <a:cs typeface="Arial" panose="020B0604020202020204" pitchFamily="34" charset="0"/>
              </a:rPr>
              <a:t>both</a:t>
            </a:r>
            <a:r>
              <a:rPr lang="en-GB" sz="2400" dirty="0">
                <a:latin typeface="Arial" panose="020B0604020202020204" pitchFamily="34" charset="0"/>
                <a:cs typeface="Arial" panose="020B0604020202020204" pitchFamily="34" charset="0"/>
              </a:rPr>
              <a:t> engagement with high quality texts and the opportunity to make choices about what to read</a:t>
            </a: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970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7F18A-0674-2DCD-C413-39F6B40DA3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58002-FC53-5210-E716-24ED77D7CF13}"/>
              </a:ext>
            </a:extLst>
          </p:cNvPr>
          <p:cNvSpPr txBox="1">
            <a:spLocks/>
          </p:cNvSpPr>
          <p:nvPr/>
        </p:nvSpPr>
        <p:spPr>
          <a:xfrm>
            <a:off x="304799" y="681037"/>
            <a:ext cx="9971315" cy="5809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rgbClr val="0088CE"/>
                </a:solidFill>
                <a:latin typeface="Arial" panose="020B0604020202020204" pitchFamily="34" charset="0"/>
                <a:cs typeface="Arial" panose="020B0604020202020204" pitchFamily="34" charset="0"/>
              </a:rPr>
              <a:t>Consider…</a:t>
            </a:r>
          </a:p>
        </p:txBody>
      </p:sp>
      <p:sp>
        <p:nvSpPr>
          <p:cNvPr id="3" name="Content Placeholder 7">
            <a:extLst>
              <a:ext uri="{FF2B5EF4-FFF2-40B4-BE49-F238E27FC236}">
                <a16:creationId xmlns:a16="http://schemas.microsoft.com/office/drawing/2014/main" id="{CDC5F23E-5CA4-9DBC-961D-F6E4BA35378F}"/>
              </a:ext>
            </a:extLst>
          </p:cNvPr>
          <p:cNvSpPr txBox="1">
            <a:spLocks/>
          </p:cNvSpPr>
          <p:nvPr/>
        </p:nvSpPr>
        <p:spPr>
          <a:xfrm>
            <a:off x="304799" y="2057400"/>
            <a:ext cx="11484430" cy="41195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Goal-setting and monitoring schemes</a:t>
            </a:r>
          </a:p>
          <a:p>
            <a:r>
              <a:rPr lang="en-GB" sz="2400" dirty="0">
                <a:latin typeface="Arial" panose="020B0604020202020204" pitchFamily="34" charset="0"/>
                <a:cs typeface="Arial" panose="020B0604020202020204" pitchFamily="34" charset="0"/>
              </a:rPr>
              <a:t>Tutor time (or other timetabled) reading programmes aimed at reading for pleasure</a:t>
            </a:r>
          </a:p>
          <a:p>
            <a:r>
              <a:rPr lang="en-GB" sz="2400" dirty="0">
                <a:latin typeface="Arial" panose="020B0604020202020204" pitchFamily="34" charset="0"/>
                <a:cs typeface="Arial" panose="020B0604020202020204" pitchFamily="34" charset="0"/>
              </a:rPr>
              <a:t>Careful choices of texts for any shared reading programmes </a:t>
            </a:r>
          </a:p>
          <a:p>
            <a:r>
              <a:rPr lang="en-GB" sz="2400" dirty="0">
                <a:latin typeface="Arial" panose="020B0604020202020204" pitchFamily="34" charset="0"/>
                <a:cs typeface="Arial" panose="020B0604020202020204" pitchFamily="34" charset="0"/>
              </a:rPr>
              <a:t>Sharing recommendations – a range of approaches</a:t>
            </a:r>
          </a:p>
          <a:p>
            <a:r>
              <a:rPr lang="en-GB" sz="2400" dirty="0">
                <a:latin typeface="Arial" panose="020B0604020202020204" pitchFamily="34" charset="0"/>
                <a:cs typeface="Arial" panose="020B0604020202020204" pitchFamily="34" charset="0"/>
              </a:rPr>
              <a:t>Celebration of reading successes</a:t>
            </a:r>
          </a:p>
          <a:p>
            <a:r>
              <a:rPr lang="en-GB" sz="2400" dirty="0">
                <a:latin typeface="Arial" panose="020B0604020202020204" pitchFamily="34" charset="0"/>
                <a:cs typeface="Arial" panose="020B0604020202020204" pitchFamily="34" charset="0"/>
              </a:rPr>
              <a:t>Book gifts (especially for pupils with no or few books in the home)</a:t>
            </a:r>
          </a:p>
          <a:p>
            <a:r>
              <a:rPr lang="en-GB" sz="2400" dirty="0">
                <a:latin typeface="Arial" panose="020B0604020202020204" pitchFamily="34" charset="0"/>
                <a:cs typeface="Arial" panose="020B0604020202020204" pitchFamily="34" charset="0"/>
              </a:rPr>
              <a:t>Display and the physical </a:t>
            </a:r>
            <a:r>
              <a:rPr lang="en-GB" sz="2400">
                <a:latin typeface="Arial" panose="020B0604020202020204" pitchFamily="34" charset="0"/>
                <a:cs typeface="Arial" panose="020B0604020202020204" pitchFamily="34" charset="0"/>
              </a:rPr>
              <a:t>reading environment</a:t>
            </a:r>
          </a:p>
          <a:p>
            <a:pPr marL="0" indent="0">
              <a:buNone/>
            </a:pP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56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a:extLst>
              <a:ext uri="{FF2B5EF4-FFF2-40B4-BE49-F238E27FC236}">
                <a16:creationId xmlns:a16="http://schemas.microsoft.com/office/drawing/2014/main" id="{5BD665E6-4095-2C5F-85C8-6AFBA127178B}"/>
              </a:ext>
            </a:extLst>
          </p:cNvPr>
          <p:cNvSpPr/>
          <p:nvPr/>
        </p:nvSpPr>
        <p:spPr>
          <a:xfrm>
            <a:off x="4321723" y="-207404"/>
            <a:ext cx="2422349" cy="2088232"/>
          </a:xfrm>
          <a:prstGeom prst="hexagon">
            <a:avLst/>
          </a:prstGeom>
          <a:solidFill>
            <a:srgbClr val="FF99CC"/>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b="1" dirty="0">
                <a:solidFill>
                  <a:schemeClr val="tx2">
                    <a:lumMod val="50000"/>
                  </a:schemeClr>
                </a:solidFill>
                <a:latin typeface="Arial" panose="020B0604020202020204" pitchFamily="34" charset="0"/>
                <a:cs typeface="Arial" panose="020B0604020202020204" pitchFamily="34" charset="0"/>
              </a:rPr>
              <a:t>Avoid making reading a time of conflict – manage without sanctions (?)</a:t>
            </a:r>
          </a:p>
        </p:txBody>
      </p:sp>
      <p:sp>
        <p:nvSpPr>
          <p:cNvPr id="5" name="Hexagon 4">
            <a:extLst>
              <a:ext uri="{FF2B5EF4-FFF2-40B4-BE49-F238E27FC236}">
                <a16:creationId xmlns:a16="http://schemas.microsoft.com/office/drawing/2014/main" id="{8FBA7F59-FE2B-6B29-D6DC-4EE12D5F84A7}"/>
              </a:ext>
            </a:extLst>
          </p:cNvPr>
          <p:cNvSpPr/>
          <p:nvPr/>
        </p:nvSpPr>
        <p:spPr>
          <a:xfrm>
            <a:off x="2331422" y="3140968"/>
            <a:ext cx="2422349" cy="2088232"/>
          </a:xfrm>
          <a:prstGeom prst="hexagon">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2">
                    <a:lumMod val="50000"/>
                  </a:schemeClr>
                </a:solidFill>
                <a:latin typeface="Arial" panose="020B0604020202020204" pitchFamily="34" charset="0"/>
                <a:cs typeface="Arial" panose="020B0604020202020204" pitchFamily="34" charset="0"/>
              </a:rPr>
              <a:t>Quality, age-appropriate, well cared-for</a:t>
            </a:r>
          </a:p>
          <a:p>
            <a:pPr algn="ctr"/>
            <a:r>
              <a:rPr lang="en-GB" sz="1600" b="1" dirty="0">
                <a:solidFill>
                  <a:schemeClr val="tx2">
                    <a:lumMod val="50000"/>
                  </a:schemeClr>
                </a:solidFill>
                <a:latin typeface="Arial" panose="020B0604020202020204" pitchFamily="34" charset="0"/>
                <a:cs typeface="Arial" panose="020B0604020202020204" pitchFamily="34" charset="0"/>
              </a:rPr>
              <a:t> books in each classroom  </a:t>
            </a:r>
          </a:p>
        </p:txBody>
      </p:sp>
      <p:sp>
        <p:nvSpPr>
          <p:cNvPr id="6" name="Hexagon 5">
            <a:extLst>
              <a:ext uri="{FF2B5EF4-FFF2-40B4-BE49-F238E27FC236}">
                <a16:creationId xmlns:a16="http://schemas.microsoft.com/office/drawing/2014/main" id="{C40FD5C4-5728-92AF-FBC1-5B2219193DD6}"/>
              </a:ext>
            </a:extLst>
          </p:cNvPr>
          <p:cNvSpPr/>
          <p:nvPr/>
        </p:nvSpPr>
        <p:spPr>
          <a:xfrm>
            <a:off x="4357728" y="2024844"/>
            <a:ext cx="2422349" cy="2088232"/>
          </a:xfrm>
          <a:prstGeom prst="hexagon">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b="1" dirty="0">
                <a:solidFill>
                  <a:schemeClr val="tx2">
                    <a:lumMod val="50000"/>
                  </a:schemeClr>
                </a:solidFill>
                <a:latin typeface="Arial" panose="020B0604020202020204" pitchFamily="34" charset="0"/>
                <a:cs typeface="Arial" panose="020B0604020202020204" pitchFamily="34" charset="0"/>
              </a:rPr>
              <a:t>Teachers set the tone</a:t>
            </a:r>
          </a:p>
        </p:txBody>
      </p:sp>
      <p:sp>
        <p:nvSpPr>
          <p:cNvPr id="7" name="Hexagon 6">
            <a:extLst>
              <a:ext uri="{FF2B5EF4-FFF2-40B4-BE49-F238E27FC236}">
                <a16:creationId xmlns:a16="http://schemas.microsoft.com/office/drawing/2014/main" id="{EA580FBC-066D-066A-D03D-74781758C3DE}"/>
              </a:ext>
            </a:extLst>
          </p:cNvPr>
          <p:cNvSpPr/>
          <p:nvPr/>
        </p:nvSpPr>
        <p:spPr>
          <a:xfrm>
            <a:off x="8390176" y="4257092"/>
            <a:ext cx="2422349" cy="2088232"/>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2">
                    <a:lumMod val="50000"/>
                  </a:schemeClr>
                </a:solidFill>
                <a:latin typeface="Arial" panose="020B0604020202020204" pitchFamily="34" charset="0"/>
                <a:cs typeface="Arial" panose="020B0604020202020204" pitchFamily="34" charset="0"/>
              </a:rPr>
              <a:t>Recommend books personally to reluctant readers</a:t>
            </a:r>
          </a:p>
        </p:txBody>
      </p:sp>
      <p:sp>
        <p:nvSpPr>
          <p:cNvPr id="8" name="Hexagon 7">
            <a:extLst>
              <a:ext uri="{FF2B5EF4-FFF2-40B4-BE49-F238E27FC236}">
                <a16:creationId xmlns:a16="http://schemas.microsoft.com/office/drawing/2014/main" id="{51DB91AA-0B87-13C2-1798-3F835754B648}"/>
              </a:ext>
            </a:extLst>
          </p:cNvPr>
          <p:cNvSpPr/>
          <p:nvPr/>
        </p:nvSpPr>
        <p:spPr>
          <a:xfrm>
            <a:off x="6373952" y="872716"/>
            <a:ext cx="2422349" cy="2088232"/>
          </a:xfrm>
          <a:prstGeom prst="hexagon">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b="1" dirty="0">
                <a:solidFill>
                  <a:schemeClr val="tx2">
                    <a:lumMod val="50000"/>
                  </a:schemeClr>
                </a:solidFill>
                <a:latin typeface="Arial" panose="020B0604020202020204" pitchFamily="34" charset="0"/>
                <a:cs typeface="Arial" panose="020B0604020202020204" pitchFamily="34" charset="0"/>
              </a:rPr>
              <a:t>Create the right environment</a:t>
            </a:r>
          </a:p>
        </p:txBody>
      </p:sp>
      <p:sp>
        <p:nvSpPr>
          <p:cNvPr id="9" name="Hexagon 8">
            <a:extLst>
              <a:ext uri="{FF2B5EF4-FFF2-40B4-BE49-F238E27FC236}">
                <a16:creationId xmlns:a16="http://schemas.microsoft.com/office/drawing/2014/main" id="{02BF2B83-D091-F3BB-EA1F-B20D562565CE}"/>
              </a:ext>
            </a:extLst>
          </p:cNvPr>
          <p:cNvSpPr/>
          <p:nvPr/>
        </p:nvSpPr>
        <p:spPr>
          <a:xfrm>
            <a:off x="6373952" y="3104964"/>
            <a:ext cx="2422349" cy="2088232"/>
          </a:xfrm>
          <a:prstGeom prst="hexagon">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600" b="1" dirty="0">
                <a:solidFill>
                  <a:schemeClr val="tx2">
                    <a:lumMod val="50000"/>
                  </a:schemeClr>
                </a:solidFill>
                <a:latin typeface="Arial" panose="020B0604020202020204" pitchFamily="34" charset="0"/>
                <a:cs typeface="Arial" panose="020B0604020202020204" pitchFamily="34" charset="0"/>
              </a:rPr>
              <a:t>Model reading behaviour – teachers read too!</a:t>
            </a:r>
          </a:p>
        </p:txBody>
      </p:sp>
      <p:sp>
        <p:nvSpPr>
          <p:cNvPr id="10" name="Hexagon 9">
            <a:extLst>
              <a:ext uri="{FF2B5EF4-FFF2-40B4-BE49-F238E27FC236}">
                <a16:creationId xmlns:a16="http://schemas.microsoft.com/office/drawing/2014/main" id="{DA03279D-48AD-C5AA-4489-0852A9E6216B}"/>
              </a:ext>
            </a:extLst>
          </p:cNvPr>
          <p:cNvSpPr/>
          <p:nvPr/>
        </p:nvSpPr>
        <p:spPr>
          <a:xfrm>
            <a:off x="4357728" y="4257092"/>
            <a:ext cx="2422349" cy="2088232"/>
          </a:xfrm>
          <a:prstGeom prst="hexagon">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b="1" dirty="0">
                <a:solidFill>
                  <a:schemeClr val="tx2">
                    <a:lumMod val="50000"/>
                  </a:schemeClr>
                </a:solidFill>
                <a:latin typeface="Arial" panose="020B0604020202020204" pitchFamily="34" charset="0"/>
                <a:cs typeface="Arial" panose="020B0604020202020204" pitchFamily="34" charset="0"/>
              </a:rPr>
              <a:t>No tidying; no interruptions; no email during reading time</a:t>
            </a:r>
          </a:p>
        </p:txBody>
      </p:sp>
      <p:sp>
        <p:nvSpPr>
          <p:cNvPr id="11" name="Hexagon 10">
            <a:extLst>
              <a:ext uri="{FF2B5EF4-FFF2-40B4-BE49-F238E27FC236}">
                <a16:creationId xmlns:a16="http://schemas.microsoft.com/office/drawing/2014/main" id="{8A7268EA-F33A-1D62-62B9-072D3F5B3145}"/>
              </a:ext>
            </a:extLst>
          </p:cNvPr>
          <p:cNvSpPr/>
          <p:nvPr/>
        </p:nvSpPr>
        <p:spPr>
          <a:xfrm>
            <a:off x="8390176" y="2024844"/>
            <a:ext cx="2422349" cy="2088232"/>
          </a:xfrm>
          <a:prstGeom prst="hexagon">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2">
                    <a:lumMod val="50000"/>
                  </a:schemeClr>
                </a:solidFill>
                <a:latin typeface="Arial" panose="020B0604020202020204" pitchFamily="34" charset="0"/>
                <a:cs typeface="Arial" panose="020B0604020202020204" pitchFamily="34" charset="0"/>
              </a:rPr>
              <a:t>Keep going until it works</a:t>
            </a:r>
          </a:p>
        </p:txBody>
      </p:sp>
      <p:sp>
        <p:nvSpPr>
          <p:cNvPr id="12" name="Hexagon 11">
            <a:extLst>
              <a:ext uri="{FF2B5EF4-FFF2-40B4-BE49-F238E27FC236}">
                <a16:creationId xmlns:a16="http://schemas.microsoft.com/office/drawing/2014/main" id="{E2107209-D8BB-2E06-ACA7-7E3A381DADDA}"/>
              </a:ext>
            </a:extLst>
          </p:cNvPr>
          <p:cNvSpPr/>
          <p:nvPr/>
        </p:nvSpPr>
        <p:spPr>
          <a:xfrm>
            <a:off x="6373952" y="5337212"/>
            <a:ext cx="2422349" cy="2088232"/>
          </a:xfrm>
          <a:prstGeom prst="hexagon">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2">
                    <a:lumMod val="50000"/>
                  </a:schemeClr>
                </a:solidFill>
                <a:latin typeface="Arial" panose="020B0604020202020204" pitchFamily="34" charset="0"/>
                <a:cs typeface="Arial" panose="020B0604020202020204" pitchFamily="34" charset="0"/>
              </a:rPr>
              <a:t>Talk about books</a:t>
            </a:r>
          </a:p>
        </p:txBody>
      </p:sp>
      <p:sp>
        <p:nvSpPr>
          <p:cNvPr id="13" name="Title 1">
            <a:extLst>
              <a:ext uri="{FF2B5EF4-FFF2-40B4-BE49-F238E27FC236}">
                <a16:creationId xmlns:a16="http://schemas.microsoft.com/office/drawing/2014/main" id="{46719883-69A1-1928-F76A-F9F5C64CBD91}"/>
              </a:ext>
            </a:extLst>
          </p:cNvPr>
          <p:cNvSpPr txBox="1">
            <a:spLocks/>
          </p:cNvSpPr>
          <p:nvPr/>
        </p:nvSpPr>
        <p:spPr>
          <a:xfrm>
            <a:off x="403796" y="726480"/>
            <a:ext cx="2798231" cy="20522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latin typeface="Arial" panose="020B0604020202020204" pitchFamily="34" charset="0"/>
                <a:cs typeface="Arial" panose="020B0604020202020204" pitchFamily="34" charset="0"/>
              </a:rPr>
              <a:t>Staff behaviours necessary to model a positive approach to reading</a:t>
            </a:r>
          </a:p>
        </p:txBody>
      </p:sp>
      <p:pic>
        <p:nvPicPr>
          <p:cNvPr id="14" name="Picture 13">
            <a:extLst>
              <a:ext uri="{FF2B5EF4-FFF2-40B4-BE49-F238E27FC236}">
                <a16:creationId xmlns:a16="http://schemas.microsoft.com/office/drawing/2014/main" id="{170FD7A5-F5D0-2F35-ABD1-CE37D906F70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510860" y="1688"/>
            <a:ext cx="2139950" cy="835025"/>
          </a:xfrm>
          <a:prstGeom prst="rect">
            <a:avLst/>
          </a:prstGeom>
          <a:noFill/>
        </p:spPr>
      </p:pic>
    </p:spTree>
    <p:extLst>
      <p:ext uri="{BB962C8B-B14F-4D97-AF65-F5344CB8AC3E}">
        <p14:creationId xmlns:p14="http://schemas.microsoft.com/office/powerpoint/2010/main" val="1896567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D4300-8190-3B58-884E-2370465B247B}"/>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EFB204B5-9A4B-9DA4-7096-22D534DA99F1}"/>
              </a:ext>
            </a:extLst>
          </p:cNvPr>
          <p:cNvSpPr txBox="1">
            <a:spLocks/>
          </p:cNvSpPr>
          <p:nvPr/>
        </p:nvSpPr>
        <p:spPr>
          <a:xfrm>
            <a:off x="444500" y="925612"/>
            <a:ext cx="8229600" cy="58092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rgbClr val="0088CE"/>
                </a:solidFill>
                <a:latin typeface="Arial" panose="020B0604020202020204" pitchFamily="34" charset="0"/>
                <a:cs typeface="Arial" panose="020B0604020202020204" pitchFamily="34" charset="0"/>
              </a:rPr>
              <a:t>Reading culture</a:t>
            </a:r>
          </a:p>
        </p:txBody>
      </p:sp>
      <p:sp>
        <p:nvSpPr>
          <p:cNvPr id="5" name="Content Placeholder 7">
            <a:extLst>
              <a:ext uri="{FF2B5EF4-FFF2-40B4-BE49-F238E27FC236}">
                <a16:creationId xmlns:a16="http://schemas.microsoft.com/office/drawing/2014/main" id="{B582B202-FF03-0672-FAFA-69D96BC1E24F}"/>
              </a:ext>
            </a:extLst>
          </p:cNvPr>
          <p:cNvSpPr txBox="1">
            <a:spLocks/>
          </p:cNvSpPr>
          <p:nvPr/>
        </p:nvSpPr>
        <p:spPr>
          <a:xfrm>
            <a:off x="444500" y="1863725"/>
            <a:ext cx="10515600" cy="435133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latin typeface="Arial" panose="020B0604020202020204" pitchFamily="34" charset="0"/>
                <a:cs typeface="Arial" panose="020B0604020202020204" pitchFamily="34" charset="0"/>
              </a:rPr>
              <a:t>Precisely targeted support for struggling readers</a:t>
            </a:r>
          </a:p>
          <a:p>
            <a:r>
              <a:rPr lang="en-GB" sz="3200" dirty="0">
                <a:latin typeface="Arial" panose="020B0604020202020204" pitchFamily="34" charset="0"/>
                <a:cs typeface="Arial" panose="020B0604020202020204" pitchFamily="34" charset="0"/>
              </a:rPr>
              <a:t>Expectation of reading in every subject – built into the curriculum</a:t>
            </a:r>
          </a:p>
          <a:p>
            <a:r>
              <a:rPr lang="en-GB" sz="3200" dirty="0">
                <a:latin typeface="Arial" panose="020B0604020202020204" pitchFamily="34" charset="0"/>
                <a:cs typeface="Arial" panose="020B0604020202020204" pitchFamily="34" charset="0"/>
              </a:rPr>
              <a:t>Vocabulary instruction in every subject</a:t>
            </a:r>
          </a:p>
          <a:p>
            <a:r>
              <a:rPr lang="en-GB" sz="3200" dirty="0">
                <a:latin typeface="Arial" panose="020B0604020202020204" pitchFamily="34" charset="0"/>
                <a:cs typeface="Arial" panose="020B0604020202020204" pitchFamily="34" charset="0"/>
              </a:rPr>
              <a:t>Academic and extension reading planned and carefully delivered</a:t>
            </a:r>
          </a:p>
          <a:p>
            <a:r>
              <a:rPr lang="en-GB" sz="3200" dirty="0">
                <a:latin typeface="Arial" panose="020B0604020202020204" pitchFamily="34" charset="0"/>
                <a:cs typeface="Arial" panose="020B0604020202020204" pitchFamily="34" charset="0"/>
              </a:rPr>
              <a:t>Regular CPD and refresh of reading knowledge for staff</a:t>
            </a:r>
          </a:p>
          <a:p>
            <a:r>
              <a:rPr lang="en-GB" sz="3200" dirty="0">
                <a:latin typeface="Arial" panose="020B0604020202020204" pitchFamily="34" charset="0"/>
                <a:cs typeface="Arial" panose="020B0604020202020204" pitchFamily="34" charset="0"/>
              </a:rPr>
              <a:t>Classroom reading strategies to support comprehension for all as part of subject pedagogy</a:t>
            </a:r>
          </a:p>
          <a:p>
            <a:r>
              <a:rPr lang="en-GB" sz="3200" dirty="0">
                <a:latin typeface="Arial" panose="020B0604020202020204" pitchFamily="34" charset="0"/>
                <a:cs typeface="Arial" panose="020B0604020202020204" pitchFamily="34" charset="0"/>
              </a:rPr>
              <a:t>Reading valued and space created</a:t>
            </a:r>
          </a:p>
          <a:p>
            <a:r>
              <a:rPr lang="en-GB" sz="3200" dirty="0">
                <a:latin typeface="Arial" panose="020B0604020202020204" pitchFamily="34" charset="0"/>
                <a:cs typeface="Arial" panose="020B0604020202020204" pitchFamily="34" charset="0"/>
              </a:rPr>
              <a:t>Library provision; reading celebrations; participation in reading events</a:t>
            </a:r>
          </a:p>
          <a:p>
            <a:r>
              <a:rPr lang="en-GB" sz="3200" dirty="0">
                <a:latin typeface="Arial" panose="020B0604020202020204" pitchFamily="34" charset="0"/>
                <a:cs typeface="Arial" panose="020B0604020202020204" pitchFamily="34" charset="0"/>
              </a:rPr>
              <a:t>Teachers see the value in the reading culture of the school and are proud to contribute</a:t>
            </a:r>
          </a:p>
        </p:txBody>
      </p:sp>
    </p:spTree>
    <p:extLst>
      <p:ext uri="{BB962C8B-B14F-4D97-AF65-F5344CB8AC3E}">
        <p14:creationId xmlns:p14="http://schemas.microsoft.com/office/powerpoint/2010/main" val="346257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69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322644E4-3F56-48DE-8016-264DE0BE7C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9269BB-41EF-410B-B713-FC6F527C427F}">
  <ds:schemaRefs>
    <ds:schemaRef ds:uri="http://schemas.microsoft.com/sharepoint/v3/contenttype/forms"/>
  </ds:schemaRefs>
</ds:datastoreItem>
</file>

<file path=customXml/itemProps3.xml><?xml version="1.0" encoding="utf-8"?>
<ds:datastoreItem xmlns:ds="http://schemas.openxmlformats.org/officeDocument/2006/customXml" ds:itemID="{E50DA772-9A2D-4591-ACDB-42ED53739F1E}">
  <ds:schemaRefs>
    <ds:schemaRef ds:uri="http://purl.org/dc/elements/1.1/"/>
    <ds:schemaRef ds:uri="http://schemas.microsoft.com/office/infopath/2007/PartnerControls"/>
    <ds:schemaRef ds:uri="http://schemas.microsoft.com/sharepoint/v3"/>
    <ds:schemaRef ds:uri="http://schemas.microsoft.com/office/2006/metadata/properties"/>
    <ds:schemaRef ds:uri="http://purl.org/dc/terms/"/>
    <ds:schemaRef ds:uri="http://schemas.openxmlformats.org/package/2006/metadata/core-properties"/>
    <ds:schemaRef ds:uri="http://schemas.microsoft.com/office/2006/documentManagement/types"/>
    <ds:schemaRef ds:uri="7877a85d-1b44-49b4-b533-86f3b630674e"/>
    <ds:schemaRef ds:uri="d6c9f295-6866-40ba-9ed9-513ce23f134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81</TotalTime>
  <Words>955</Words>
  <Application>Microsoft Office PowerPoint</Application>
  <PresentationFormat>Widescreen</PresentationFormat>
  <Paragraphs>107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Wei</dc:creator>
  <cp:lastModifiedBy>Wei, Jenny</cp:lastModifiedBy>
  <cp:revision>3</cp:revision>
  <dcterms:created xsi:type="dcterms:W3CDTF">2024-04-22T13:54:50Z</dcterms:created>
  <dcterms:modified xsi:type="dcterms:W3CDTF">2025-05-22T08:32:04Z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