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62" r:id="rId8"/>
    <p:sldId id="2487" r:id="rId9"/>
    <p:sldId id="2488" r:id="rId10"/>
    <p:sldId id="2489" r:id="rId11"/>
    <p:sldId id="2490" r:id="rId12"/>
    <p:sldId id="261"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29E2DA-1175-49F2-90FF-50E9F0F2A696}" v="3" dt="2025-05-22T11:20:00.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621" autoAdjust="0"/>
  </p:normalViewPr>
  <p:slideViewPr>
    <p:cSldViewPr snapToGrid="0">
      <p:cViewPr varScale="1">
        <p:scale>
          <a:sx n="52" d="100"/>
          <a:sy n="52" d="100"/>
        </p:scale>
        <p:origin x="12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2AEAE9-012C-409E-90DA-75283F3F232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GB"/>
        </a:p>
      </dgm:t>
    </dgm:pt>
    <dgm:pt modelId="{0D981870-53B4-4544-ACE9-000D17891AF4}">
      <dgm:prSet phldrT="[Text]"/>
      <dgm:spPr/>
      <dgm:t>
        <a:bodyPr/>
        <a:lstStyle/>
        <a:p>
          <a:pPr>
            <a:lnSpc>
              <a:spcPct val="100000"/>
            </a:lnSpc>
          </a:pPr>
          <a:r>
            <a:rPr lang="en-GB" dirty="0">
              <a:latin typeface="Arial" panose="020B0604020202020204" pitchFamily="34" charset="0"/>
              <a:cs typeface="Arial" panose="020B0604020202020204" pitchFamily="34" charset="0"/>
            </a:rPr>
            <a:t>Know students’ reading skills</a:t>
          </a:r>
        </a:p>
      </dgm:t>
    </dgm:pt>
    <dgm:pt modelId="{34F87DF0-5B8A-4998-A8F9-AB1D8ECE169E}" type="parTrans" cxnId="{211C6249-2EC4-4C21-8060-DA2974D34639}">
      <dgm:prSet/>
      <dgm:spPr/>
      <dgm:t>
        <a:bodyPr/>
        <a:lstStyle/>
        <a:p>
          <a:endParaRPr lang="en-GB">
            <a:latin typeface="Arial" panose="020B0604020202020204" pitchFamily="34" charset="0"/>
            <a:cs typeface="Arial" panose="020B0604020202020204" pitchFamily="34" charset="0"/>
          </a:endParaRPr>
        </a:p>
      </dgm:t>
    </dgm:pt>
    <dgm:pt modelId="{F7904F1C-5F2E-4E22-98DB-43F5EA367FC0}" type="sibTrans" cxnId="{211C6249-2EC4-4C21-8060-DA2974D34639}">
      <dgm:prSet/>
      <dgm:spPr/>
      <dgm:t>
        <a:bodyPr/>
        <a:lstStyle/>
        <a:p>
          <a:endParaRPr lang="en-GB">
            <a:latin typeface="Arial" panose="020B0604020202020204" pitchFamily="34" charset="0"/>
            <a:cs typeface="Arial" panose="020B0604020202020204" pitchFamily="34" charset="0"/>
          </a:endParaRPr>
        </a:p>
      </dgm:t>
    </dgm:pt>
    <dgm:pt modelId="{9D9AAE99-7792-4186-8B02-B94B4BF521D6}">
      <dgm:prSet phldrT="[Text]" custT="1"/>
      <dgm:spPr/>
      <dgm:t>
        <a:bodyPr/>
        <a:lstStyle/>
        <a:p>
          <a:pPr>
            <a:lnSpc>
              <a:spcPct val="100000"/>
            </a:lnSpc>
          </a:pPr>
          <a:r>
            <a:rPr lang="en-GB" sz="1400" dirty="0">
              <a:latin typeface="Arial" panose="020B0604020202020204" pitchFamily="34" charset="0"/>
              <a:cs typeface="Arial" panose="020B0604020202020204" pitchFamily="34" charset="0"/>
            </a:rPr>
            <a:t>Familiarise yourself with the issues that struggling readers face – do they find decoding difficult or is it a question of comprehending what they read? </a:t>
          </a:r>
        </a:p>
      </dgm:t>
    </dgm:pt>
    <dgm:pt modelId="{3AE18A41-A723-4AAB-86C3-46E42FB5B072}" type="parTrans" cxnId="{04FA1955-31E1-433E-95D9-C6EC22C1249F}">
      <dgm:prSet/>
      <dgm:spPr/>
      <dgm:t>
        <a:bodyPr/>
        <a:lstStyle/>
        <a:p>
          <a:endParaRPr lang="en-GB">
            <a:latin typeface="Arial" panose="020B0604020202020204" pitchFamily="34" charset="0"/>
            <a:cs typeface="Arial" panose="020B0604020202020204" pitchFamily="34" charset="0"/>
          </a:endParaRPr>
        </a:p>
      </dgm:t>
    </dgm:pt>
    <dgm:pt modelId="{E801EE49-BABC-4F07-85F1-9EAC0D67D0D6}" type="sibTrans" cxnId="{04FA1955-31E1-433E-95D9-C6EC22C1249F}">
      <dgm:prSet/>
      <dgm:spPr/>
      <dgm:t>
        <a:bodyPr/>
        <a:lstStyle/>
        <a:p>
          <a:endParaRPr lang="en-GB">
            <a:latin typeface="Arial" panose="020B0604020202020204" pitchFamily="34" charset="0"/>
            <a:cs typeface="Arial" panose="020B0604020202020204" pitchFamily="34" charset="0"/>
          </a:endParaRPr>
        </a:p>
      </dgm:t>
    </dgm:pt>
    <dgm:pt modelId="{6C08507A-5BDF-4AA3-9130-F3CC1BFC1BE2}">
      <dgm:prSet phldrT="[Text]"/>
      <dgm:spPr/>
      <dgm:t>
        <a:bodyPr/>
        <a:lstStyle/>
        <a:p>
          <a:pPr>
            <a:lnSpc>
              <a:spcPct val="100000"/>
            </a:lnSpc>
          </a:pPr>
          <a:r>
            <a:rPr lang="en-GB" dirty="0">
              <a:latin typeface="Arial" panose="020B0604020202020204" pitchFamily="34" charset="0"/>
              <a:cs typeface="Arial" panose="020B0604020202020204" pitchFamily="34" charset="0"/>
            </a:rPr>
            <a:t>Create opportunities for both teacher and students to read aloud</a:t>
          </a:r>
        </a:p>
      </dgm:t>
    </dgm:pt>
    <dgm:pt modelId="{96DC2BFD-3561-489D-BDE5-6462F658259F}" type="parTrans" cxnId="{40F8DE62-C3CD-49BD-8F47-224A9E7ED981}">
      <dgm:prSet/>
      <dgm:spPr/>
      <dgm:t>
        <a:bodyPr/>
        <a:lstStyle/>
        <a:p>
          <a:endParaRPr lang="en-GB">
            <a:latin typeface="Arial" panose="020B0604020202020204" pitchFamily="34" charset="0"/>
            <a:cs typeface="Arial" panose="020B0604020202020204" pitchFamily="34" charset="0"/>
          </a:endParaRPr>
        </a:p>
      </dgm:t>
    </dgm:pt>
    <dgm:pt modelId="{4BB03417-DDCF-43CA-A0D1-18C3BAFD0031}" type="sibTrans" cxnId="{40F8DE62-C3CD-49BD-8F47-224A9E7ED981}">
      <dgm:prSet/>
      <dgm:spPr/>
      <dgm:t>
        <a:bodyPr/>
        <a:lstStyle/>
        <a:p>
          <a:endParaRPr lang="en-GB">
            <a:latin typeface="Arial" panose="020B0604020202020204" pitchFamily="34" charset="0"/>
            <a:cs typeface="Arial" panose="020B0604020202020204" pitchFamily="34" charset="0"/>
          </a:endParaRPr>
        </a:p>
      </dgm:t>
    </dgm:pt>
    <dgm:pt modelId="{F145AE48-E271-4C30-86D3-5CE72A4C2F6C}">
      <dgm:prSet phldrT="[Text]"/>
      <dgm:spPr/>
      <dgm:t>
        <a:bodyPr/>
        <a:lstStyle/>
        <a:p>
          <a:pPr>
            <a:lnSpc>
              <a:spcPct val="100000"/>
            </a:lnSpc>
          </a:pPr>
          <a:r>
            <a:rPr lang="en-GB" dirty="0">
              <a:latin typeface="Arial" panose="020B0604020202020204" pitchFamily="34" charset="0"/>
              <a:cs typeface="Arial" panose="020B0604020202020204" pitchFamily="34" charset="0"/>
            </a:rPr>
            <a:t>Read with animation – sell the text			        Listen for errors and difficulties when students read in order to support them</a:t>
          </a:r>
        </a:p>
      </dgm:t>
    </dgm:pt>
    <dgm:pt modelId="{5877F97F-59FC-4963-9D0F-59A54D35AE12}" type="parTrans" cxnId="{74D87C92-36F7-4DD6-8141-AF2E208395BA}">
      <dgm:prSet/>
      <dgm:spPr/>
      <dgm:t>
        <a:bodyPr/>
        <a:lstStyle/>
        <a:p>
          <a:endParaRPr lang="en-GB">
            <a:latin typeface="Arial" panose="020B0604020202020204" pitchFamily="34" charset="0"/>
            <a:cs typeface="Arial" panose="020B0604020202020204" pitchFamily="34" charset="0"/>
          </a:endParaRPr>
        </a:p>
      </dgm:t>
    </dgm:pt>
    <dgm:pt modelId="{071E0712-7951-435F-8435-9B371BF8E027}" type="sibTrans" cxnId="{74D87C92-36F7-4DD6-8141-AF2E208395BA}">
      <dgm:prSet/>
      <dgm:spPr/>
      <dgm:t>
        <a:bodyPr/>
        <a:lstStyle/>
        <a:p>
          <a:endParaRPr lang="en-GB">
            <a:latin typeface="Arial" panose="020B0604020202020204" pitchFamily="34" charset="0"/>
            <a:cs typeface="Arial" panose="020B0604020202020204" pitchFamily="34" charset="0"/>
          </a:endParaRPr>
        </a:p>
      </dgm:t>
    </dgm:pt>
    <dgm:pt modelId="{E00C1750-09B1-45A2-A662-D2187D482A0C}">
      <dgm:prSet phldrT="[Text]"/>
      <dgm:spPr/>
      <dgm:t>
        <a:bodyPr/>
        <a:lstStyle/>
        <a:p>
          <a:pPr>
            <a:lnSpc>
              <a:spcPct val="100000"/>
            </a:lnSpc>
          </a:pPr>
          <a:r>
            <a:rPr lang="en-GB">
              <a:latin typeface="Arial" panose="020B0604020202020204" pitchFamily="34" charset="0"/>
              <a:cs typeface="Arial" panose="020B0604020202020204" pitchFamily="34" charset="0"/>
            </a:rPr>
            <a:t>Positive and supportive classroom atmosphere</a:t>
          </a:r>
        </a:p>
      </dgm:t>
    </dgm:pt>
    <dgm:pt modelId="{CC3BEE60-EAD1-4BE4-A7A8-9CC2DA4D2617}" type="parTrans" cxnId="{D93F5045-DB79-439A-AE88-F2FB93A315CA}">
      <dgm:prSet/>
      <dgm:spPr/>
      <dgm:t>
        <a:bodyPr/>
        <a:lstStyle/>
        <a:p>
          <a:endParaRPr lang="en-GB">
            <a:latin typeface="Arial" panose="020B0604020202020204" pitchFamily="34" charset="0"/>
            <a:cs typeface="Arial" panose="020B0604020202020204" pitchFamily="34" charset="0"/>
          </a:endParaRPr>
        </a:p>
      </dgm:t>
    </dgm:pt>
    <dgm:pt modelId="{1511901B-2DEF-4820-80F9-A4FF10E4AE05}" type="sibTrans" cxnId="{D93F5045-DB79-439A-AE88-F2FB93A315CA}">
      <dgm:prSet/>
      <dgm:spPr/>
      <dgm:t>
        <a:bodyPr/>
        <a:lstStyle/>
        <a:p>
          <a:endParaRPr lang="en-GB">
            <a:latin typeface="Arial" panose="020B0604020202020204" pitchFamily="34" charset="0"/>
            <a:cs typeface="Arial" panose="020B0604020202020204" pitchFamily="34" charset="0"/>
          </a:endParaRPr>
        </a:p>
      </dgm:t>
    </dgm:pt>
    <dgm:pt modelId="{A7F3F691-FF17-4160-A4CF-1AB0264971F7}">
      <dgm:prSet phldrT="[Text]"/>
      <dgm:spPr/>
      <dgm:t>
        <a:bodyPr/>
        <a:lstStyle/>
        <a:p>
          <a:pPr>
            <a:lnSpc>
              <a:spcPct val="100000"/>
            </a:lnSpc>
          </a:pPr>
          <a:r>
            <a:rPr lang="en-GB" dirty="0">
              <a:latin typeface="Arial" panose="020B0604020202020204" pitchFamily="34" charset="0"/>
              <a:cs typeface="Arial" panose="020B0604020202020204" pitchFamily="34" charset="0"/>
            </a:rPr>
            <a:t>Low threat; zero tolerance of ridicule</a:t>
          </a:r>
        </a:p>
      </dgm:t>
    </dgm:pt>
    <dgm:pt modelId="{C4F94E5F-385D-405C-B3B1-94DD18A288C5}" type="parTrans" cxnId="{6306B787-089A-40FB-9CAB-A672490FF747}">
      <dgm:prSet/>
      <dgm:spPr/>
      <dgm:t>
        <a:bodyPr/>
        <a:lstStyle/>
        <a:p>
          <a:endParaRPr lang="en-GB">
            <a:latin typeface="Arial" panose="020B0604020202020204" pitchFamily="34" charset="0"/>
            <a:cs typeface="Arial" panose="020B0604020202020204" pitchFamily="34" charset="0"/>
          </a:endParaRPr>
        </a:p>
      </dgm:t>
    </dgm:pt>
    <dgm:pt modelId="{4458388D-BC03-4C57-9F25-8ED57A88C634}" type="sibTrans" cxnId="{6306B787-089A-40FB-9CAB-A672490FF747}">
      <dgm:prSet/>
      <dgm:spPr/>
      <dgm:t>
        <a:bodyPr/>
        <a:lstStyle/>
        <a:p>
          <a:endParaRPr lang="en-GB">
            <a:latin typeface="Arial" panose="020B0604020202020204" pitchFamily="34" charset="0"/>
            <a:cs typeface="Arial" panose="020B0604020202020204" pitchFamily="34" charset="0"/>
          </a:endParaRPr>
        </a:p>
      </dgm:t>
    </dgm:pt>
    <dgm:pt modelId="{58236112-7E3C-4E46-85E1-57859FC4230B}">
      <dgm:prSet phldrT="[Text]"/>
      <dgm:spPr/>
      <dgm:t>
        <a:bodyPr/>
        <a:lstStyle/>
        <a:p>
          <a:pPr>
            <a:lnSpc>
              <a:spcPct val="100000"/>
            </a:lnSpc>
          </a:pPr>
          <a:r>
            <a:rPr lang="en-GB">
              <a:latin typeface="Arial" panose="020B0604020202020204" pitchFamily="34" charset="0"/>
              <a:cs typeface="Arial" panose="020B0604020202020204" pitchFamily="34" charset="0"/>
            </a:rPr>
            <a:t>Check understanding</a:t>
          </a:r>
        </a:p>
      </dgm:t>
    </dgm:pt>
    <dgm:pt modelId="{B5F67707-6A04-4690-8E21-FB247374E6D3}" type="parTrans" cxnId="{047F4B87-126D-4A10-A878-D08450EC5E25}">
      <dgm:prSet/>
      <dgm:spPr/>
      <dgm:t>
        <a:bodyPr/>
        <a:lstStyle/>
        <a:p>
          <a:endParaRPr lang="en-GB">
            <a:latin typeface="Arial" panose="020B0604020202020204" pitchFamily="34" charset="0"/>
            <a:cs typeface="Arial" panose="020B0604020202020204" pitchFamily="34" charset="0"/>
          </a:endParaRPr>
        </a:p>
      </dgm:t>
    </dgm:pt>
    <dgm:pt modelId="{5CA7556E-F921-455A-A7A8-4A67125E8B80}" type="sibTrans" cxnId="{047F4B87-126D-4A10-A878-D08450EC5E25}">
      <dgm:prSet/>
      <dgm:spPr/>
      <dgm:t>
        <a:bodyPr/>
        <a:lstStyle/>
        <a:p>
          <a:endParaRPr lang="en-GB">
            <a:latin typeface="Arial" panose="020B0604020202020204" pitchFamily="34" charset="0"/>
            <a:cs typeface="Arial" panose="020B0604020202020204" pitchFamily="34" charset="0"/>
          </a:endParaRPr>
        </a:p>
      </dgm:t>
    </dgm:pt>
    <dgm:pt modelId="{DCB3065B-7BAE-4C74-AFA8-1EF1413C619A}">
      <dgm:prSet phldrT="[Text]"/>
      <dgm:spPr/>
      <dgm:t>
        <a:bodyPr/>
        <a:lstStyle/>
        <a:p>
          <a:pPr>
            <a:lnSpc>
              <a:spcPct val="100000"/>
            </a:lnSpc>
          </a:pPr>
          <a:r>
            <a:rPr lang="en-GB" dirty="0">
              <a:latin typeface="Arial" panose="020B0604020202020204" pitchFamily="34" charset="0"/>
              <a:cs typeface="Arial" panose="020B0604020202020204" pitchFamily="34" charset="0"/>
            </a:rPr>
            <a:t>Consider how and where to do this before reading. Don’t assume that all have understood.</a:t>
          </a:r>
        </a:p>
      </dgm:t>
    </dgm:pt>
    <dgm:pt modelId="{0D4396AB-F4EE-4CFD-85BA-F42F36AAC6CA}" type="parTrans" cxnId="{E539A02F-4FFC-4568-9FB7-0DCDF8FD18CC}">
      <dgm:prSet/>
      <dgm:spPr/>
      <dgm:t>
        <a:bodyPr/>
        <a:lstStyle/>
        <a:p>
          <a:endParaRPr lang="en-GB">
            <a:latin typeface="Arial" panose="020B0604020202020204" pitchFamily="34" charset="0"/>
            <a:cs typeface="Arial" panose="020B0604020202020204" pitchFamily="34" charset="0"/>
          </a:endParaRPr>
        </a:p>
      </dgm:t>
    </dgm:pt>
    <dgm:pt modelId="{B0E267A1-4398-4500-A1F8-F5B279C9CFF2}" type="sibTrans" cxnId="{E539A02F-4FFC-4568-9FB7-0DCDF8FD18CC}">
      <dgm:prSet/>
      <dgm:spPr/>
      <dgm:t>
        <a:bodyPr/>
        <a:lstStyle/>
        <a:p>
          <a:endParaRPr lang="en-GB">
            <a:latin typeface="Arial" panose="020B0604020202020204" pitchFamily="34" charset="0"/>
            <a:cs typeface="Arial" panose="020B0604020202020204" pitchFamily="34" charset="0"/>
          </a:endParaRPr>
        </a:p>
      </dgm:t>
    </dgm:pt>
    <dgm:pt modelId="{EEDD349C-7379-46D5-A27A-880EB3780314}">
      <dgm:prSet phldrT="[Text]"/>
      <dgm:spPr/>
      <dgm:t>
        <a:bodyPr/>
        <a:lstStyle/>
        <a:p>
          <a:pPr>
            <a:lnSpc>
              <a:spcPct val="100000"/>
            </a:lnSpc>
          </a:pPr>
          <a:r>
            <a:rPr lang="en-GB">
              <a:latin typeface="Arial" panose="020B0604020202020204" pitchFamily="34" charset="0"/>
              <a:cs typeface="Arial" panose="020B0604020202020204" pitchFamily="34" charset="0"/>
            </a:rPr>
            <a:t>Strong voice</a:t>
          </a:r>
        </a:p>
      </dgm:t>
    </dgm:pt>
    <dgm:pt modelId="{739BA43B-A5B5-44D3-AF8C-FDC9E5B50E35}" type="parTrans" cxnId="{35742A25-A628-4A0A-9B9E-8148F8E2A04A}">
      <dgm:prSet/>
      <dgm:spPr/>
      <dgm:t>
        <a:bodyPr/>
        <a:lstStyle/>
        <a:p>
          <a:endParaRPr lang="en-GB">
            <a:latin typeface="Arial" panose="020B0604020202020204" pitchFamily="34" charset="0"/>
            <a:cs typeface="Arial" panose="020B0604020202020204" pitchFamily="34" charset="0"/>
          </a:endParaRPr>
        </a:p>
      </dgm:t>
    </dgm:pt>
    <dgm:pt modelId="{E7037A5D-93CF-49AE-8575-BFFAE2E178D3}" type="sibTrans" cxnId="{35742A25-A628-4A0A-9B9E-8148F8E2A04A}">
      <dgm:prSet/>
      <dgm:spPr/>
      <dgm:t>
        <a:bodyPr/>
        <a:lstStyle/>
        <a:p>
          <a:endParaRPr lang="en-GB">
            <a:latin typeface="Arial" panose="020B0604020202020204" pitchFamily="34" charset="0"/>
            <a:cs typeface="Arial" panose="020B0604020202020204" pitchFamily="34" charset="0"/>
          </a:endParaRPr>
        </a:p>
      </dgm:t>
    </dgm:pt>
    <dgm:pt modelId="{B7A4A49E-D640-4127-BFAE-E6889C398F4C}">
      <dgm:prSet phldrT="[Text]"/>
      <dgm:spPr/>
      <dgm:t>
        <a:bodyPr/>
        <a:lstStyle/>
        <a:p>
          <a:pPr>
            <a:lnSpc>
              <a:spcPct val="100000"/>
            </a:lnSpc>
          </a:pPr>
          <a:r>
            <a:rPr lang="en-GB" dirty="0">
              <a:latin typeface="Arial" panose="020B0604020202020204" pitchFamily="34" charset="0"/>
              <a:cs typeface="Arial" panose="020B0604020202020204" pitchFamily="34" charset="0"/>
            </a:rPr>
            <a:t>Anyone who reads aloud must read loudly enough to be heard around the room. Model using a louder voice.</a:t>
          </a:r>
        </a:p>
      </dgm:t>
    </dgm:pt>
    <dgm:pt modelId="{C028516E-4D33-41CB-B79F-5B3D4A09F9E2}" type="parTrans" cxnId="{3E17CE40-0BAB-4478-8A0A-57A08F0F3015}">
      <dgm:prSet/>
      <dgm:spPr/>
      <dgm:t>
        <a:bodyPr/>
        <a:lstStyle/>
        <a:p>
          <a:endParaRPr lang="en-GB">
            <a:latin typeface="Arial" panose="020B0604020202020204" pitchFamily="34" charset="0"/>
            <a:cs typeface="Arial" panose="020B0604020202020204" pitchFamily="34" charset="0"/>
          </a:endParaRPr>
        </a:p>
      </dgm:t>
    </dgm:pt>
    <dgm:pt modelId="{2BEE0C75-3888-4385-BAF3-E7A6EE5FEEAB}" type="sibTrans" cxnId="{3E17CE40-0BAB-4478-8A0A-57A08F0F3015}">
      <dgm:prSet/>
      <dgm:spPr/>
      <dgm:t>
        <a:bodyPr/>
        <a:lstStyle/>
        <a:p>
          <a:endParaRPr lang="en-GB">
            <a:latin typeface="Arial" panose="020B0604020202020204" pitchFamily="34" charset="0"/>
            <a:cs typeface="Arial" panose="020B0604020202020204" pitchFamily="34" charset="0"/>
          </a:endParaRPr>
        </a:p>
      </dgm:t>
    </dgm:pt>
    <dgm:pt modelId="{520F6919-EEBA-4D3B-9B34-209C2A7B3291}" type="pres">
      <dgm:prSet presAssocID="{C12AEAE9-012C-409E-90DA-75283F3F2321}" presName="root" presStyleCnt="0">
        <dgm:presLayoutVars>
          <dgm:dir/>
          <dgm:resizeHandles val="exact"/>
        </dgm:presLayoutVars>
      </dgm:prSet>
      <dgm:spPr/>
    </dgm:pt>
    <dgm:pt modelId="{861CDD6D-2F96-454E-B02F-3D58BE8425D9}" type="pres">
      <dgm:prSet presAssocID="{0D981870-53B4-4544-ACE9-000D17891AF4}" presName="compNode" presStyleCnt="0"/>
      <dgm:spPr/>
    </dgm:pt>
    <dgm:pt modelId="{A3397E9D-0224-40F2-8176-024AFE6DD9EE}" type="pres">
      <dgm:prSet presAssocID="{0D981870-53B4-4544-ACE9-000D17891AF4}" presName="bgRect" presStyleLbl="bgShp" presStyleIdx="0" presStyleCnt="5"/>
      <dgm:spPr/>
    </dgm:pt>
    <dgm:pt modelId="{E96D6F3C-E2FC-4E3F-90A4-FF026544349A}" type="pres">
      <dgm:prSet presAssocID="{0D981870-53B4-4544-ACE9-000D17891AF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B5CD3CD2-F81E-4687-8994-FF772B1796CB}" type="pres">
      <dgm:prSet presAssocID="{0D981870-53B4-4544-ACE9-000D17891AF4}" presName="spaceRect" presStyleCnt="0"/>
      <dgm:spPr/>
    </dgm:pt>
    <dgm:pt modelId="{9126B341-B241-4F77-9B25-2EC2A3D94BFB}" type="pres">
      <dgm:prSet presAssocID="{0D981870-53B4-4544-ACE9-000D17891AF4}" presName="parTx" presStyleLbl="revTx" presStyleIdx="0" presStyleCnt="10">
        <dgm:presLayoutVars>
          <dgm:chMax val="0"/>
          <dgm:chPref val="0"/>
        </dgm:presLayoutVars>
      </dgm:prSet>
      <dgm:spPr/>
    </dgm:pt>
    <dgm:pt modelId="{FFBAA321-AA2A-4864-975D-93FF33F6FFA0}" type="pres">
      <dgm:prSet presAssocID="{0D981870-53B4-4544-ACE9-000D17891AF4}" presName="desTx" presStyleLbl="revTx" presStyleIdx="1" presStyleCnt="10">
        <dgm:presLayoutVars/>
      </dgm:prSet>
      <dgm:spPr/>
    </dgm:pt>
    <dgm:pt modelId="{13FD4375-3D66-49DD-AED9-1398C0D5C044}" type="pres">
      <dgm:prSet presAssocID="{F7904F1C-5F2E-4E22-98DB-43F5EA367FC0}" presName="sibTrans" presStyleCnt="0"/>
      <dgm:spPr/>
    </dgm:pt>
    <dgm:pt modelId="{5200F853-FB37-48A4-AF66-AE0F2A9D527D}" type="pres">
      <dgm:prSet presAssocID="{6C08507A-5BDF-4AA3-9130-F3CC1BFC1BE2}" presName="compNode" presStyleCnt="0"/>
      <dgm:spPr/>
    </dgm:pt>
    <dgm:pt modelId="{44CB93C3-0374-49AD-97EE-EE49A305952A}" type="pres">
      <dgm:prSet presAssocID="{6C08507A-5BDF-4AA3-9130-F3CC1BFC1BE2}" presName="bgRect" presStyleLbl="bgShp" presStyleIdx="1" presStyleCnt="5"/>
      <dgm:spPr/>
    </dgm:pt>
    <dgm:pt modelId="{5DBE3D8C-926E-4456-B5BE-3E861F8F6C21}" type="pres">
      <dgm:prSet presAssocID="{6C08507A-5BDF-4AA3-9130-F3CC1BFC1BE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ar"/>
        </a:ext>
      </dgm:extLst>
    </dgm:pt>
    <dgm:pt modelId="{BE4151E2-22B7-48A8-A4D1-70868875BC13}" type="pres">
      <dgm:prSet presAssocID="{6C08507A-5BDF-4AA3-9130-F3CC1BFC1BE2}" presName="spaceRect" presStyleCnt="0"/>
      <dgm:spPr/>
    </dgm:pt>
    <dgm:pt modelId="{102459DA-E8D5-416A-B31E-C0A3581F1203}" type="pres">
      <dgm:prSet presAssocID="{6C08507A-5BDF-4AA3-9130-F3CC1BFC1BE2}" presName="parTx" presStyleLbl="revTx" presStyleIdx="2" presStyleCnt="10">
        <dgm:presLayoutVars>
          <dgm:chMax val="0"/>
          <dgm:chPref val="0"/>
        </dgm:presLayoutVars>
      </dgm:prSet>
      <dgm:spPr/>
    </dgm:pt>
    <dgm:pt modelId="{69AACC9B-DC61-4891-B2C8-8D7856B87721}" type="pres">
      <dgm:prSet presAssocID="{6C08507A-5BDF-4AA3-9130-F3CC1BFC1BE2}" presName="desTx" presStyleLbl="revTx" presStyleIdx="3" presStyleCnt="10">
        <dgm:presLayoutVars/>
      </dgm:prSet>
      <dgm:spPr/>
    </dgm:pt>
    <dgm:pt modelId="{677E97E6-1D3B-47F0-8F66-19F6813CAEB3}" type="pres">
      <dgm:prSet presAssocID="{4BB03417-DDCF-43CA-A0D1-18C3BAFD0031}" presName="sibTrans" presStyleCnt="0"/>
      <dgm:spPr/>
    </dgm:pt>
    <dgm:pt modelId="{B1812C40-3422-4421-8CE7-B8B244FC3632}" type="pres">
      <dgm:prSet presAssocID="{E00C1750-09B1-45A2-A662-D2187D482A0C}" presName="compNode" presStyleCnt="0"/>
      <dgm:spPr/>
    </dgm:pt>
    <dgm:pt modelId="{8B2EB702-E4FF-444F-8C44-A9E21B71ED83}" type="pres">
      <dgm:prSet presAssocID="{E00C1750-09B1-45A2-A662-D2187D482A0C}" presName="bgRect" presStyleLbl="bgShp" presStyleIdx="2" presStyleCnt="5"/>
      <dgm:spPr/>
    </dgm:pt>
    <dgm:pt modelId="{1B96437A-A3FA-47DD-94F9-02A8AB2D5409}" type="pres">
      <dgm:prSet presAssocID="{E00C1750-09B1-45A2-A662-D2187D482A0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miling Face with No Fill"/>
        </a:ext>
      </dgm:extLst>
    </dgm:pt>
    <dgm:pt modelId="{0F597B02-DFA8-4277-9643-0D69BD41B7F7}" type="pres">
      <dgm:prSet presAssocID="{E00C1750-09B1-45A2-A662-D2187D482A0C}" presName="spaceRect" presStyleCnt="0"/>
      <dgm:spPr/>
    </dgm:pt>
    <dgm:pt modelId="{22DE3E3C-6E13-4B2F-A532-B23A73BEFC3A}" type="pres">
      <dgm:prSet presAssocID="{E00C1750-09B1-45A2-A662-D2187D482A0C}" presName="parTx" presStyleLbl="revTx" presStyleIdx="4" presStyleCnt="10">
        <dgm:presLayoutVars>
          <dgm:chMax val="0"/>
          <dgm:chPref val="0"/>
        </dgm:presLayoutVars>
      </dgm:prSet>
      <dgm:spPr/>
    </dgm:pt>
    <dgm:pt modelId="{F8299D4E-86D1-4AF4-BC10-30F0357AC905}" type="pres">
      <dgm:prSet presAssocID="{E00C1750-09B1-45A2-A662-D2187D482A0C}" presName="desTx" presStyleLbl="revTx" presStyleIdx="5" presStyleCnt="10">
        <dgm:presLayoutVars/>
      </dgm:prSet>
      <dgm:spPr/>
    </dgm:pt>
    <dgm:pt modelId="{641C56B8-821A-4C6C-B164-1E5EC1E9C1E9}" type="pres">
      <dgm:prSet presAssocID="{1511901B-2DEF-4820-80F9-A4FF10E4AE05}" presName="sibTrans" presStyleCnt="0"/>
      <dgm:spPr/>
    </dgm:pt>
    <dgm:pt modelId="{A5F2A4EE-652C-479D-AB1F-45161F85E696}" type="pres">
      <dgm:prSet presAssocID="{58236112-7E3C-4E46-85E1-57859FC4230B}" presName="compNode" presStyleCnt="0"/>
      <dgm:spPr/>
    </dgm:pt>
    <dgm:pt modelId="{BF5B9156-7855-427E-B9A8-886780427285}" type="pres">
      <dgm:prSet presAssocID="{58236112-7E3C-4E46-85E1-57859FC4230B}" presName="bgRect" presStyleLbl="bgShp" presStyleIdx="3" presStyleCnt="5"/>
      <dgm:spPr/>
    </dgm:pt>
    <dgm:pt modelId="{90127ACC-4032-4401-872C-97237AE07F0C}" type="pres">
      <dgm:prSet presAssocID="{58236112-7E3C-4E46-85E1-57859FC4230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Questions"/>
        </a:ext>
      </dgm:extLst>
    </dgm:pt>
    <dgm:pt modelId="{3C91EA0C-855A-4349-B408-C8A10322A6A0}" type="pres">
      <dgm:prSet presAssocID="{58236112-7E3C-4E46-85E1-57859FC4230B}" presName="spaceRect" presStyleCnt="0"/>
      <dgm:spPr/>
    </dgm:pt>
    <dgm:pt modelId="{1C35AF96-E9C1-40EF-8421-A416FE110D43}" type="pres">
      <dgm:prSet presAssocID="{58236112-7E3C-4E46-85E1-57859FC4230B}" presName="parTx" presStyleLbl="revTx" presStyleIdx="6" presStyleCnt="10">
        <dgm:presLayoutVars>
          <dgm:chMax val="0"/>
          <dgm:chPref val="0"/>
        </dgm:presLayoutVars>
      </dgm:prSet>
      <dgm:spPr/>
    </dgm:pt>
    <dgm:pt modelId="{F7F18CBC-42C5-4724-8774-339BE598BD0B}" type="pres">
      <dgm:prSet presAssocID="{58236112-7E3C-4E46-85E1-57859FC4230B}" presName="desTx" presStyleLbl="revTx" presStyleIdx="7" presStyleCnt="10">
        <dgm:presLayoutVars/>
      </dgm:prSet>
      <dgm:spPr/>
    </dgm:pt>
    <dgm:pt modelId="{326F441C-3148-42D0-9489-92FA5217B2E1}" type="pres">
      <dgm:prSet presAssocID="{5CA7556E-F921-455A-A7A8-4A67125E8B80}" presName="sibTrans" presStyleCnt="0"/>
      <dgm:spPr/>
    </dgm:pt>
    <dgm:pt modelId="{4F04EA66-A504-439E-9ABD-D3BBA586B5CB}" type="pres">
      <dgm:prSet presAssocID="{EEDD349C-7379-46D5-A27A-880EB3780314}" presName="compNode" presStyleCnt="0"/>
      <dgm:spPr/>
    </dgm:pt>
    <dgm:pt modelId="{A8D3A7AA-FF51-41E9-A44E-61EE1981CB63}" type="pres">
      <dgm:prSet presAssocID="{EEDD349C-7379-46D5-A27A-880EB3780314}" presName="bgRect" presStyleLbl="bgShp" presStyleIdx="4" presStyleCnt="5"/>
      <dgm:spPr/>
    </dgm:pt>
    <dgm:pt modelId="{A34C9EC6-02F2-4017-A742-39F2DC4DCABA}" type="pres">
      <dgm:prSet presAssocID="{EEDD349C-7379-46D5-A27A-880EB378031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Megaphone"/>
        </a:ext>
      </dgm:extLst>
    </dgm:pt>
    <dgm:pt modelId="{703FDFCC-DD4D-4457-8DA0-DCB699E1525E}" type="pres">
      <dgm:prSet presAssocID="{EEDD349C-7379-46D5-A27A-880EB3780314}" presName="spaceRect" presStyleCnt="0"/>
      <dgm:spPr/>
    </dgm:pt>
    <dgm:pt modelId="{A7FBA9A9-7A45-44AA-9480-6A61A4AA54C9}" type="pres">
      <dgm:prSet presAssocID="{EEDD349C-7379-46D5-A27A-880EB3780314}" presName="parTx" presStyleLbl="revTx" presStyleIdx="8" presStyleCnt="10">
        <dgm:presLayoutVars>
          <dgm:chMax val="0"/>
          <dgm:chPref val="0"/>
        </dgm:presLayoutVars>
      </dgm:prSet>
      <dgm:spPr/>
    </dgm:pt>
    <dgm:pt modelId="{035FCA84-694C-45F5-AAE8-3CE9AA53A8A0}" type="pres">
      <dgm:prSet presAssocID="{EEDD349C-7379-46D5-A27A-880EB3780314}" presName="desTx" presStyleLbl="revTx" presStyleIdx="9" presStyleCnt="10">
        <dgm:presLayoutVars/>
      </dgm:prSet>
      <dgm:spPr/>
    </dgm:pt>
  </dgm:ptLst>
  <dgm:cxnLst>
    <dgm:cxn modelId="{63A0EA0C-6AA5-4CA1-94BE-BE69D860348E}" type="presOf" srcId="{58236112-7E3C-4E46-85E1-57859FC4230B}" destId="{1C35AF96-E9C1-40EF-8421-A416FE110D43}" srcOrd="0" destOrd="0" presId="urn:microsoft.com/office/officeart/2018/2/layout/IconVerticalSolidList"/>
    <dgm:cxn modelId="{75E77114-CD55-4035-AB4B-918D25D256AF}" type="presOf" srcId="{E00C1750-09B1-45A2-A662-D2187D482A0C}" destId="{22DE3E3C-6E13-4B2F-A532-B23A73BEFC3A}" srcOrd="0" destOrd="0" presId="urn:microsoft.com/office/officeart/2018/2/layout/IconVerticalSolidList"/>
    <dgm:cxn modelId="{5863C319-0D44-494A-8F29-1A05E4E96430}" type="presOf" srcId="{EEDD349C-7379-46D5-A27A-880EB3780314}" destId="{A7FBA9A9-7A45-44AA-9480-6A61A4AA54C9}" srcOrd="0" destOrd="0" presId="urn:microsoft.com/office/officeart/2018/2/layout/IconVerticalSolidList"/>
    <dgm:cxn modelId="{35742A25-A628-4A0A-9B9E-8148F8E2A04A}" srcId="{C12AEAE9-012C-409E-90DA-75283F3F2321}" destId="{EEDD349C-7379-46D5-A27A-880EB3780314}" srcOrd="4" destOrd="0" parTransId="{739BA43B-A5B5-44D3-AF8C-FDC9E5B50E35}" sibTransId="{E7037A5D-93CF-49AE-8575-BFFAE2E178D3}"/>
    <dgm:cxn modelId="{E31A3929-2E81-4859-94E9-651D9CB76691}" type="presOf" srcId="{9D9AAE99-7792-4186-8B02-B94B4BF521D6}" destId="{FFBAA321-AA2A-4864-975D-93FF33F6FFA0}" srcOrd="0" destOrd="0" presId="urn:microsoft.com/office/officeart/2018/2/layout/IconVerticalSolidList"/>
    <dgm:cxn modelId="{E539A02F-4FFC-4568-9FB7-0DCDF8FD18CC}" srcId="{58236112-7E3C-4E46-85E1-57859FC4230B}" destId="{DCB3065B-7BAE-4C74-AFA8-1EF1413C619A}" srcOrd="0" destOrd="0" parTransId="{0D4396AB-F4EE-4CFD-85BA-F42F36AAC6CA}" sibTransId="{B0E267A1-4398-4500-A1F8-F5B279C9CFF2}"/>
    <dgm:cxn modelId="{3E17CE40-0BAB-4478-8A0A-57A08F0F3015}" srcId="{EEDD349C-7379-46D5-A27A-880EB3780314}" destId="{B7A4A49E-D640-4127-BFAE-E6889C398F4C}" srcOrd="0" destOrd="0" parTransId="{C028516E-4D33-41CB-B79F-5B3D4A09F9E2}" sibTransId="{2BEE0C75-3888-4385-BAF3-E7A6EE5FEEAB}"/>
    <dgm:cxn modelId="{40F8DE62-C3CD-49BD-8F47-224A9E7ED981}" srcId="{C12AEAE9-012C-409E-90DA-75283F3F2321}" destId="{6C08507A-5BDF-4AA3-9130-F3CC1BFC1BE2}" srcOrd="1" destOrd="0" parTransId="{96DC2BFD-3561-489D-BDE5-6462F658259F}" sibTransId="{4BB03417-DDCF-43CA-A0D1-18C3BAFD0031}"/>
    <dgm:cxn modelId="{D93F5045-DB79-439A-AE88-F2FB93A315CA}" srcId="{C12AEAE9-012C-409E-90DA-75283F3F2321}" destId="{E00C1750-09B1-45A2-A662-D2187D482A0C}" srcOrd="2" destOrd="0" parTransId="{CC3BEE60-EAD1-4BE4-A7A8-9CC2DA4D2617}" sibTransId="{1511901B-2DEF-4820-80F9-A4FF10E4AE05}"/>
    <dgm:cxn modelId="{211C6249-2EC4-4C21-8060-DA2974D34639}" srcId="{C12AEAE9-012C-409E-90DA-75283F3F2321}" destId="{0D981870-53B4-4544-ACE9-000D17891AF4}" srcOrd="0" destOrd="0" parTransId="{34F87DF0-5B8A-4998-A8F9-AB1D8ECE169E}" sibTransId="{F7904F1C-5F2E-4E22-98DB-43F5EA367FC0}"/>
    <dgm:cxn modelId="{04FA1955-31E1-433E-95D9-C6EC22C1249F}" srcId="{0D981870-53B4-4544-ACE9-000D17891AF4}" destId="{9D9AAE99-7792-4186-8B02-B94B4BF521D6}" srcOrd="0" destOrd="0" parTransId="{3AE18A41-A723-4AAB-86C3-46E42FB5B072}" sibTransId="{E801EE49-BABC-4F07-85F1-9EAC0D67D0D6}"/>
    <dgm:cxn modelId="{1B602256-7B98-43A5-8B55-DE923D2CFC75}" type="presOf" srcId="{A7F3F691-FF17-4160-A4CF-1AB0264971F7}" destId="{F8299D4E-86D1-4AF4-BC10-30F0357AC905}" srcOrd="0" destOrd="0" presId="urn:microsoft.com/office/officeart/2018/2/layout/IconVerticalSolidList"/>
    <dgm:cxn modelId="{09E2517F-05B8-43B8-926B-6F4096BE9F8F}" type="presOf" srcId="{6C08507A-5BDF-4AA3-9130-F3CC1BFC1BE2}" destId="{102459DA-E8D5-416A-B31E-C0A3581F1203}" srcOrd="0" destOrd="0" presId="urn:microsoft.com/office/officeart/2018/2/layout/IconVerticalSolidList"/>
    <dgm:cxn modelId="{4880B884-5A24-4E16-852F-CF03AD7F2F69}" type="presOf" srcId="{C12AEAE9-012C-409E-90DA-75283F3F2321}" destId="{520F6919-EEBA-4D3B-9B34-209C2A7B3291}" srcOrd="0" destOrd="0" presId="urn:microsoft.com/office/officeart/2018/2/layout/IconVerticalSolidList"/>
    <dgm:cxn modelId="{047F4B87-126D-4A10-A878-D08450EC5E25}" srcId="{C12AEAE9-012C-409E-90DA-75283F3F2321}" destId="{58236112-7E3C-4E46-85E1-57859FC4230B}" srcOrd="3" destOrd="0" parTransId="{B5F67707-6A04-4690-8E21-FB247374E6D3}" sibTransId="{5CA7556E-F921-455A-A7A8-4A67125E8B80}"/>
    <dgm:cxn modelId="{6306B787-089A-40FB-9CAB-A672490FF747}" srcId="{E00C1750-09B1-45A2-A662-D2187D482A0C}" destId="{A7F3F691-FF17-4160-A4CF-1AB0264971F7}" srcOrd="0" destOrd="0" parTransId="{C4F94E5F-385D-405C-B3B1-94DD18A288C5}" sibTransId="{4458388D-BC03-4C57-9F25-8ED57A88C634}"/>
    <dgm:cxn modelId="{74D87C92-36F7-4DD6-8141-AF2E208395BA}" srcId="{6C08507A-5BDF-4AA3-9130-F3CC1BFC1BE2}" destId="{F145AE48-E271-4C30-86D3-5CE72A4C2F6C}" srcOrd="0" destOrd="0" parTransId="{5877F97F-59FC-4963-9D0F-59A54D35AE12}" sibTransId="{071E0712-7951-435F-8435-9B371BF8E027}"/>
    <dgm:cxn modelId="{68A57FA5-6D3E-4510-AB51-01A515B77CA1}" type="presOf" srcId="{B7A4A49E-D640-4127-BFAE-E6889C398F4C}" destId="{035FCA84-694C-45F5-AAE8-3CE9AA53A8A0}" srcOrd="0" destOrd="0" presId="urn:microsoft.com/office/officeart/2018/2/layout/IconVerticalSolidList"/>
    <dgm:cxn modelId="{1376F5C5-E72E-4BF3-96EC-A6E3F9909D4D}" type="presOf" srcId="{F145AE48-E271-4C30-86D3-5CE72A4C2F6C}" destId="{69AACC9B-DC61-4891-B2C8-8D7856B87721}" srcOrd="0" destOrd="0" presId="urn:microsoft.com/office/officeart/2018/2/layout/IconVerticalSolidList"/>
    <dgm:cxn modelId="{F16C34C7-187C-4D1F-840D-AAB682F3B1D2}" type="presOf" srcId="{0D981870-53B4-4544-ACE9-000D17891AF4}" destId="{9126B341-B241-4F77-9B25-2EC2A3D94BFB}" srcOrd="0" destOrd="0" presId="urn:microsoft.com/office/officeart/2018/2/layout/IconVerticalSolidList"/>
    <dgm:cxn modelId="{69ABC4F9-E202-49FE-B29D-C510A7B3FAF0}" type="presOf" srcId="{DCB3065B-7BAE-4C74-AFA8-1EF1413C619A}" destId="{F7F18CBC-42C5-4724-8774-339BE598BD0B}" srcOrd="0" destOrd="0" presId="urn:microsoft.com/office/officeart/2018/2/layout/IconVerticalSolidList"/>
    <dgm:cxn modelId="{E3A3C44A-F4FC-49A5-BBD3-24C59B4746ED}" type="presParOf" srcId="{520F6919-EEBA-4D3B-9B34-209C2A7B3291}" destId="{861CDD6D-2F96-454E-B02F-3D58BE8425D9}" srcOrd="0" destOrd="0" presId="urn:microsoft.com/office/officeart/2018/2/layout/IconVerticalSolidList"/>
    <dgm:cxn modelId="{AA30CB39-B9B9-45D3-BFFE-02CB8664040A}" type="presParOf" srcId="{861CDD6D-2F96-454E-B02F-3D58BE8425D9}" destId="{A3397E9D-0224-40F2-8176-024AFE6DD9EE}" srcOrd="0" destOrd="0" presId="urn:microsoft.com/office/officeart/2018/2/layout/IconVerticalSolidList"/>
    <dgm:cxn modelId="{9B2305DE-FBDD-4679-9E3C-BB5B09EA9846}" type="presParOf" srcId="{861CDD6D-2F96-454E-B02F-3D58BE8425D9}" destId="{E96D6F3C-E2FC-4E3F-90A4-FF026544349A}" srcOrd="1" destOrd="0" presId="urn:microsoft.com/office/officeart/2018/2/layout/IconVerticalSolidList"/>
    <dgm:cxn modelId="{08183786-CFF1-46C6-AD31-DF8048B1FFFF}" type="presParOf" srcId="{861CDD6D-2F96-454E-B02F-3D58BE8425D9}" destId="{B5CD3CD2-F81E-4687-8994-FF772B1796CB}" srcOrd="2" destOrd="0" presId="urn:microsoft.com/office/officeart/2018/2/layout/IconVerticalSolidList"/>
    <dgm:cxn modelId="{91F59273-98F2-4372-984B-10F0BA0DDF29}" type="presParOf" srcId="{861CDD6D-2F96-454E-B02F-3D58BE8425D9}" destId="{9126B341-B241-4F77-9B25-2EC2A3D94BFB}" srcOrd="3" destOrd="0" presId="urn:microsoft.com/office/officeart/2018/2/layout/IconVerticalSolidList"/>
    <dgm:cxn modelId="{4F8936C3-3D90-451A-8130-E3EF7E57E56D}" type="presParOf" srcId="{861CDD6D-2F96-454E-B02F-3D58BE8425D9}" destId="{FFBAA321-AA2A-4864-975D-93FF33F6FFA0}" srcOrd="4" destOrd="0" presId="urn:microsoft.com/office/officeart/2018/2/layout/IconVerticalSolidList"/>
    <dgm:cxn modelId="{4DB44408-5DBB-452D-8CC4-D630E5F885F9}" type="presParOf" srcId="{520F6919-EEBA-4D3B-9B34-209C2A7B3291}" destId="{13FD4375-3D66-49DD-AED9-1398C0D5C044}" srcOrd="1" destOrd="0" presId="urn:microsoft.com/office/officeart/2018/2/layout/IconVerticalSolidList"/>
    <dgm:cxn modelId="{4941DF2F-A728-448B-ACFA-9E2FDF7D6A07}" type="presParOf" srcId="{520F6919-EEBA-4D3B-9B34-209C2A7B3291}" destId="{5200F853-FB37-48A4-AF66-AE0F2A9D527D}" srcOrd="2" destOrd="0" presId="urn:microsoft.com/office/officeart/2018/2/layout/IconVerticalSolidList"/>
    <dgm:cxn modelId="{7B0118B6-1E8D-42A3-8E2A-E175385494A9}" type="presParOf" srcId="{5200F853-FB37-48A4-AF66-AE0F2A9D527D}" destId="{44CB93C3-0374-49AD-97EE-EE49A305952A}" srcOrd="0" destOrd="0" presId="urn:microsoft.com/office/officeart/2018/2/layout/IconVerticalSolidList"/>
    <dgm:cxn modelId="{CC9E0049-10D4-4B4B-BA3B-09F84F2A3DC7}" type="presParOf" srcId="{5200F853-FB37-48A4-AF66-AE0F2A9D527D}" destId="{5DBE3D8C-926E-4456-B5BE-3E861F8F6C21}" srcOrd="1" destOrd="0" presId="urn:microsoft.com/office/officeart/2018/2/layout/IconVerticalSolidList"/>
    <dgm:cxn modelId="{AB1CD65C-C801-48CC-AD7E-3D6AA8E4A799}" type="presParOf" srcId="{5200F853-FB37-48A4-AF66-AE0F2A9D527D}" destId="{BE4151E2-22B7-48A8-A4D1-70868875BC13}" srcOrd="2" destOrd="0" presId="urn:microsoft.com/office/officeart/2018/2/layout/IconVerticalSolidList"/>
    <dgm:cxn modelId="{2B89647F-6803-4B41-98EC-A6167FCDCE0E}" type="presParOf" srcId="{5200F853-FB37-48A4-AF66-AE0F2A9D527D}" destId="{102459DA-E8D5-416A-B31E-C0A3581F1203}" srcOrd="3" destOrd="0" presId="urn:microsoft.com/office/officeart/2018/2/layout/IconVerticalSolidList"/>
    <dgm:cxn modelId="{A71D2FFB-6218-4D9B-9774-06E080185A57}" type="presParOf" srcId="{5200F853-FB37-48A4-AF66-AE0F2A9D527D}" destId="{69AACC9B-DC61-4891-B2C8-8D7856B87721}" srcOrd="4" destOrd="0" presId="urn:microsoft.com/office/officeart/2018/2/layout/IconVerticalSolidList"/>
    <dgm:cxn modelId="{6602A92E-7947-4B47-BC5D-01BDC5E273BB}" type="presParOf" srcId="{520F6919-EEBA-4D3B-9B34-209C2A7B3291}" destId="{677E97E6-1D3B-47F0-8F66-19F6813CAEB3}" srcOrd="3" destOrd="0" presId="urn:microsoft.com/office/officeart/2018/2/layout/IconVerticalSolidList"/>
    <dgm:cxn modelId="{0E00F2BE-9DB1-413A-B753-E2C720CB6BE4}" type="presParOf" srcId="{520F6919-EEBA-4D3B-9B34-209C2A7B3291}" destId="{B1812C40-3422-4421-8CE7-B8B244FC3632}" srcOrd="4" destOrd="0" presId="urn:microsoft.com/office/officeart/2018/2/layout/IconVerticalSolidList"/>
    <dgm:cxn modelId="{D1992B6E-6083-42BD-A716-44E57D1F13A6}" type="presParOf" srcId="{B1812C40-3422-4421-8CE7-B8B244FC3632}" destId="{8B2EB702-E4FF-444F-8C44-A9E21B71ED83}" srcOrd="0" destOrd="0" presId="urn:microsoft.com/office/officeart/2018/2/layout/IconVerticalSolidList"/>
    <dgm:cxn modelId="{CCD24C5D-D685-4F03-9DD4-31CA7DD69C51}" type="presParOf" srcId="{B1812C40-3422-4421-8CE7-B8B244FC3632}" destId="{1B96437A-A3FA-47DD-94F9-02A8AB2D5409}" srcOrd="1" destOrd="0" presId="urn:microsoft.com/office/officeart/2018/2/layout/IconVerticalSolidList"/>
    <dgm:cxn modelId="{2112F16A-D379-4BEC-8DD2-C692C685A2B8}" type="presParOf" srcId="{B1812C40-3422-4421-8CE7-B8B244FC3632}" destId="{0F597B02-DFA8-4277-9643-0D69BD41B7F7}" srcOrd="2" destOrd="0" presId="urn:microsoft.com/office/officeart/2018/2/layout/IconVerticalSolidList"/>
    <dgm:cxn modelId="{FED4632E-22D6-4892-AD39-355B80E1E742}" type="presParOf" srcId="{B1812C40-3422-4421-8CE7-B8B244FC3632}" destId="{22DE3E3C-6E13-4B2F-A532-B23A73BEFC3A}" srcOrd="3" destOrd="0" presId="urn:microsoft.com/office/officeart/2018/2/layout/IconVerticalSolidList"/>
    <dgm:cxn modelId="{E929ACF9-BC91-4976-82C6-70EF73642CBA}" type="presParOf" srcId="{B1812C40-3422-4421-8CE7-B8B244FC3632}" destId="{F8299D4E-86D1-4AF4-BC10-30F0357AC905}" srcOrd="4" destOrd="0" presId="urn:microsoft.com/office/officeart/2018/2/layout/IconVerticalSolidList"/>
    <dgm:cxn modelId="{6019358D-F692-427D-B751-A0320C2062F6}" type="presParOf" srcId="{520F6919-EEBA-4D3B-9B34-209C2A7B3291}" destId="{641C56B8-821A-4C6C-B164-1E5EC1E9C1E9}" srcOrd="5" destOrd="0" presId="urn:microsoft.com/office/officeart/2018/2/layout/IconVerticalSolidList"/>
    <dgm:cxn modelId="{3F91C74F-F0C8-4FC9-8F41-84D8B357D59F}" type="presParOf" srcId="{520F6919-EEBA-4D3B-9B34-209C2A7B3291}" destId="{A5F2A4EE-652C-479D-AB1F-45161F85E696}" srcOrd="6" destOrd="0" presId="urn:microsoft.com/office/officeart/2018/2/layout/IconVerticalSolidList"/>
    <dgm:cxn modelId="{F99731E7-D71F-4A0C-99E0-4792589ADF7C}" type="presParOf" srcId="{A5F2A4EE-652C-479D-AB1F-45161F85E696}" destId="{BF5B9156-7855-427E-B9A8-886780427285}" srcOrd="0" destOrd="0" presId="urn:microsoft.com/office/officeart/2018/2/layout/IconVerticalSolidList"/>
    <dgm:cxn modelId="{DEFF0DF2-2890-4C40-810B-245D95F39664}" type="presParOf" srcId="{A5F2A4EE-652C-479D-AB1F-45161F85E696}" destId="{90127ACC-4032-4401-872C-97237AE07F0C}" srcOrd="1" destOrd="0" presId="urn:microsoft.com/office/officeart/2018/2/layout/IconVerticalSolidList"/>
    <dgm:cxn modelId="{00E62C2F-231A-488E-8CCF-50A51F29EAFA}" type="presParOf" srcId="{A5F2A4EE-652C-479D-AB1F-45161F85E696}" destId="{3C91EA0C-855A-4349-B408-C8A10322A6A0}" srcOrd="2" destOrd="0" presId="urn:microsoft.com/office/officeart/2018/2/layout/IconVerticalSolidList"/>
    <dgm:cxn modelId="{96521984-F577-477B-879A-C9F42C417318}" type="presParOf" srcId="{A5F2A4EE-652C-479D-AB1F-45161F85E696}" destId="{1C35AF96-E9C1-40EF-8421-A416FE110D43}" srcOrd="3" destOrd="0" presId="urn:microsoft.com/office/officeart/2018/2/layout/IconVerticalSolidList"/>
    <dgm:cxn modelId="{8873B98B-BE04-40B6-9D53-A5168E3AD6D2}" type="presParOf" srcId="{A5F2A4EE-652C-479D-AB1F-45161F85E696}" destId="{F7F18CBC-42C5-4724-8774-339BE598BD0B}" srcOrd="4" destOrd="0" presId="urn:microsoft.com/office/officeart/2018/2/layout/IconVerticalSolidList"/>
    <dgm:cxn modelId="{7C5275B1-5313-43C8-A08F-107290F6A074}" type="presParOf" srcId="{520F6919-EEBA-4D3B-9B34-209C2A7B3291}" destId="{326F441C-3148-42D0-9489-92FA5217B2E1}" srcOrd="7" destOrd="0" presId="urn:microsoft.com/office/officeart/2018/2/layout/IconVerticalSolidList"/>
    <dgm:cxn modelId="{3F7B24E7-9B11-4E0A-9507-11060B64382E}" type="presParOf" srcId="{520F6919-EEBA-4D3B-9B34-209C2A7B3291}" destId="{4F04EA66-A504-439E-9ABD-D3BBA586B5CB}" srcOrd="8" destOrd="0" presId="urn:microsoft.com/office/officeart/2018/2/layout/IconVerticalSolidList"/>
    <dgm:cxn modelId="{D8DA1947-56D2-4AD4-8E58-514BDB22AC98}" type="presParOf" srcId="{4F04EA66-A504-439E-9ABD-D3BBA586B5CB}" destId="{A8D3A7AA-FF51-41E9-A44E-61EE1981CB63}" srcOrd="0" destOrd="0" presId="urn:microsoft.com/office/officeart/2018/2/layout/IconVerticalSolidList"/>
    <dgm:cxn modelId="{8BF74171-D1BC-4653-91B7-89BCC074C980}" type="presParOf" srcId="{4F04EA66-A504-439E-9ABD-D3BBA586B5CB}" destId="{A34C9EC6-02F2-4017-A742-39F2DC4DCABA}" srcOrd="1" destOrd="0" presId="urn:microsoft.com/office/officeart/2018/2/layout/IconVerticalSolidList"/>
    <dgm:cxn modelId="{B61715CF-4EE0-4BE2-8112-BE2C1F0BC7D3}" type="presParOf" srcId="{4F04EA66-A504-439E-9ABD-D3BBA586B5CB}" destId="{703FDFCC-DD4D-4457-8DA0-DCB699E1525E}" srcOrd="2" destOrd="0" presId="urn:microsoft.com/office/officeart/2018/2/layout/IconVerticalSolidList"/>
    <dgm:cxn modelId="{A34E70AE-8BD7-4FDB-B938-95F9EF73FC04}" type="presParOf" srcId="{4F04EA66-A504-439E-9ABD-D3BBA586B5CB}" destId="{A7FBA9A9-7A45-44AA-9480-6A61A4AA54C9}" srcOrd="3" destOrd="0" presId="urn:microsoft.com/office/officeart/2018/2/layout/IconVerticalSolidList"/>
    <dgm:cxn modelId="{DD787B56-5DF4-4915-A00E-9A779AD3FEA0}" type="presParOf" srcId="{4F04EA66-A504-439E-9ABD-D3BBA586B5CB}" destId="{035FCA84-694C-45F5-AAE8-3CE9AA53A8A0}"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97E9D-0224-40F2-8176-024AFE6DD9EE}">
      <dsp:nvSpPr>
        <dsp:cNvPr id="0" name=""/>
        <dsp:cNvSpPr/>
      </dsp:nvSpPr>
      <dsp:spPr>
        <a:xfrm>
          <a:off x="0" y="3660"/>
          <a:ext cx="10515600" cy="7797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6D6F3C-E2FC-4E3F-90A4-FF026544349A}">
      <dsp:nvSpPr>
        <dsp:cNvPr id="0" name=""/>
        <dsp:cNvSpPr/>
      </dsp:nvSpPr>
      <dsp:spPr>
        <a:xfrm>
          <a:off x="235864" y="179096"/>
          <a:ext cx="428844" cy="4288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26B341-B241-4F77-9B25-2EC2A3D94BFB}">
      <dsp:nvSpPr>
        <dsp:cNvPr id="0" name=""/>
        <dsp:cNvSpPr/>
      </dsp:nvSpPr>
      <dsp:spPr>
        <a:xfrm>
          <a:off x="900572" y="3660"/>
          <a:ext cx="4732020"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844550">
            <a:lnSpc>
              <a:spcPct val="100000"/>
            </a:lnSpc>
            <a:spcBef>
              <a:spcPct val="0"/>
            </a:spcBef>
            <a:spcAft>
              <a:spcPct val="35000"/>
            </a:spcAft>
            <a:buNone/>
          </a:pPr>
          <a:r>
            <a:rPr lang="en-GB" sz="1900" kern="1200" dirty="0">
              <a:latin typeface="Arial" panose="020B0604020202020204" pitchFamily="34" charset="0"/>
              <a:cs typeface="Arial" panose="020B0604020202020204" pitchFamily="34" charset="0"/>
            </a:rPr>
            <a:t>Know students’ reading skills</a:t>
          </a:r>
        </a:p>
      </dsp:txBody>
      <dsp:txXfrm>
        <a:off x="900572" y="3660"/>
        <a:ext cx="4732020" cy="779716"/>
      </dsp:txXfrm>
    </dsp:sp>
    <dsp:sp modelId="{FFBAA321-AA2A-4864-975D-93FF33F6FFA0}">
      <dsp:nvSpPr>
        <dsp:cNvPr id="0" name=""/>
        <dsp:cNvSpPr/>
      </dsp:nvSpPr>
      <dsp:spPr>
        <a:xfrm>
          <a:off x="5632592" y="3660"/>
          <a:ext cx="4883007"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rial" panose="020B0604020202020204" pitchFamily="34" charset="0"/>
              <a:cs typeface="Arial" panose="020B0604020202020204" pitchFamily="34" charset="0"/>
            </a:rPr>
            <a:t>Familiarise yourself with the issues that struggling readers face – do they find decoding difficult or is it a question of comprehending what they read? </a:t>
          </a:r>
        </a:p>
      </dsp:txBody>
      <dsp:txXfrm>
        <a:off x="5632592" y="3660"/>
        <a:ext cx="4883007" cy="779716"/>
      </dsp:txXfrm>
    </dsp:sp>
    <dsp:sp modelId="{44CB93C3-0374-49AD-97EE-EE49A305952A}">
      <dsp:nvSpPr>
        <dsp:cNvPr id="0" name=""/>
        <dsp:cNvSpPr/>
      </dsp:nvSpPr>
      <dsp:spPr>
        <a:xfrm>
          <a:off x="0" y="978306"/>
          <a:ext cx="10515600" cy="7797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BE3D8C-926E-4456-B5BE-3E861F8F6C21}">
      <dsp:nvSpPr>
        <dsp:cNvPr id="0" name=""/>
        <dsp:cNvSpPr/>
      </dsp:nvSpPr>
      <dsp:spPr>
        <a:xfrm>
          <a:off x="235864" y="1153742"/>
          <a:ext cx="428844" cy="4288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2459DA-E8D5-416A-B31E-C0A3581F1203}">
      <dsp:nvSpPr>
        <dsp:cNvPr id="0" name=""/>
        <dsp:cNvSpPr/>
      </dsp:nvSpPr>
      <dsp:spPr>
        <a:xfrm>
          <a:off x="900572" y="978306"/>
          <a:ext cx="4732020"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844550">
            <a:lnSpc>
              <a:spcPct val="100000"/>
            </a:lnSpc>
            <a:spcBef>
              <a:spcPct val="0"/>
            </a:spcBef>
            <a:spcAft>
              <a:spcPct val="35000"/>
            </a:spcAft>
            <a:buNone/>
          </a:pPr>
          <a:r>
            <a:rPr lang="en-GB" sz="1900" kern="1200" dirty="0">
              <a:latin typeface="Arial" panose="020B0604020202020204" pitchFamily="34" charset="0"/>
              <a:cs typeface="Arial" panose="020B0604020202020204" pitchFamily="34" charset="0"/>
            </a:rPr>
            <a:t>Create opportunities for both teacher and students to read aloud</a:t>
          </a:r>
        </a:p>
      </dsp:txBody>
      <dsp:txXfrm>
        <a:off x="900572" y="978306"/>
        <a:ext cx="4732020" cy="779716"/>
      </dsp:txXfrm>
    </dsp:sp>
    <dsp:sp modelId="{69AACC9B-DC61-4891-B2C8-8D7856B87721}">
      <dsp:nvSpPr>
        <dsp:cNvPr id="0" name=""/>
        <dsp:cNvSpPr/>
      </dsp:nvSpPr>
      <dsp:spPr>
        <a:xfrm>
          <a:off x="5632592" y="978306"/>
          <a:ext cx="4883007"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rial" panose="020B0604020202020204" pitchFamily="34" charset="0"/>
              <a:cs typeface="Arial" panose="020B0604020202020204" pitchFamily="34" charset="0"/>
            </a:rPr>
            <a:t>Read with animation – sell the text			        Listen for errors and difficulties when students read in order to support them</a:t>
          </a:r>
        </a:p>
      </dsp:txBody>
      <dsp:txXfrm>
        <a:off x="5632592" y="978306"/>
        <a:ext cx="4883007" cy="779716"/>
      </dsp:txXfrm>
    </dsp:sp>
    <dsp:sp modelId="{8B2EB702-E4FF-444F-8C44-A9E21B71ED83}">
      <dsp:nvSpPr>
        <dsp:cNvPr id="0" name=""/>
        <dsp:cNvSpPr/>
      </dsp:nvSpPr>
      <dsp:spPr>
        <a:xfrm>
          <a:off x="0" y="1952951"/>
          <a:ext cx="10515600" cy="7797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96437A-A3FA-47DD-94F9-02A8AB2D5409}">
      <dsp:nvSpPr>
        <dsp:cNvPr id="0" name=""/>
        <dsp:cNvSpPr/>
      </dsp:nvSpPr>
      <dsp:spPr>
        <a:xfrm>
          <a:off x="235864" y="2128387"/>
          <a:ext cx="428844" cy="4288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DE3E3C-6E13-4B2F-A532-B23A73BEFC3A}">
      <dsp:nvSpPr>
        <dsp:cNvPr id="0" name=""/>
        <dsp:cNvSpPr/>
      </dsp:nvSpPr>
      <dsp:spPr>
        <a:xfrm>
          <a:off x="900572" y="1952951"/>
          <a:ext cx="4732020"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844550">
            <a:lnSpc>
              <a:spcPct val="100000"/>
            </a:lnSpc>
            <a:spcBef>
              <a:spcPct val="0"/>
            </a:spcBef>
            <a:spcAft>
              <a:spcPct val="35000"/>
            </a:spcAft>
            <a:buNone/>
          </a:pPr>
          <a:r>
            <a:rPr lang="en-GB" sz="1900" kern="1200">
              <a:latin typeface="Arial" panose="020B0604020202020204" pitchFamily="34" charset="0"/>
              <a:cs typeface="Arial" panose="020B0604020202020204" pitchFamily="34" charset="0"/>
            </a:rPr>
            <a:t>Positive and supportive classroom atmosphere</a:t>
          </a:r>
        </a:p>
      </dsp:txBody>
      <dsp:txXfrm>
        <a:off x="900572" y="1952951"/>
        <a:ext cx="4732020" cy="779716"/>
      </dsp:txXfrm>
    </dsp:sp>
    <dsp:sp modelId="{F8299D4E-86D1-4AF4-BC10-30F0357AC905}">
      <dsp:nvSpPr>
        <dsp:cNvPr id="0" name=""/>
        <dsp:cNvSpPr/>
      </dsp:nvSpPr>
      <dsp:spPr>
        <a:xfrm>
          <a:off x="5632592" y="1952951"/>
          <a:ext cx="4883007"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rial" panose="020B0604020202020204" pitchFamily="34" charset="0"/>
              <a:cs typeface="Arial" panose="020B0604020202020204" pitchFamily="34" charset="0"/>
            </a:rPr>
            <a:t>Low threat; zero tolerance of ridicule</a:t>
          </a:r>
        </a:p>
      </dsp:txBody>
      <dsp:txXfrm>
        <a:off x="5632592" y="1952951"/>
        <a:ext cx="4883007" cy="779716"/>
      </dsp:txXfrm>
    </dsp:sp>
    <dsp:sp modelId="{BF5B9156-7855-427E-B9A8-886780427285}">
      <dsp:nvSpPr>
        <dsp:cNvPr id="0" name=""/>
        <dsp:cNvSpPr/>
      </dsp:nvSpPr>
      <dsp:spPr>
        <a:xfrm>
          <a:off x="0" y="2927597"/>
          <a:ext cx="10515600" cy="7797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127ACC-4032-4401-872C-97237AE07F0C}">
      <dsp:nvSpPr>
        <dsp:cNvPr id="0" name=""/>
        <dsp:cNvSpPr/>
      </dsp:nvSpPr>
      <dsp:spPr>
        <a:xfrm>
          <a:off x="235864" y="3103033"/>
          <a:ext cx="428844" cy="4288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35AF96-E9C1-40EF-8421-A416FE110D43}">
      <dsp:nvSpPr>
        <dsp:cNvPr id="0" name=""/>
        <dsp:cNvSpPr/>
      </dsp:nvSpPr>
      <dsp:spPr>
        <a:xfrm>
          <a:off x="900572" y="2927597"/>
          <a:ext cx="4732020"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844550">
            <a:lnSpc>
              <a:spcPct val="100000"/>
            </a:lnSpc>
            <a:spcBef>
              <a:spcPct val="0"/>
            </a:spcBef>
            <a:spcAft>
              <a:spcPct val="35000"/>
            </a:spcAft>
            <a:buNone/>
          </a:pPr>
          <a:r>
            <a:rPr lang="en-GB" sz="1900" kern="1200">
              <a:latin typeface="Arial" panose="020B0604020202020204" pitchFamily="34" charset="0"/>
              <a:cs typeface="Arial" panose="020B0604020202020204" pitchFamily="34" charset="0"/>
            </a:rPr>
            <a:t>Check understanding</a:t>
          </a:r>
        </a:p>
      </dsp:txBody>
      <dsp:txXfrm>
        <a:off x="900572" y="2927597"/>
        <a:ext cx="4732020" cy="779716"/>
      </dsp:txXfrm>
    </dsp:sp>
    <dsp:sp modelId="{F7F18CBC-42C5-4724-8774-339BE598BD0B}">
      <dsp:nvSpPr>
        <dsp:cNvPr id="0" name=""/>
        <dsp:cNvSpPr/>
      </dsp:nvSpPr>
      <dsp:spPr>
        <a:xfrm>
          <a:off x="5632592" y="2927597"/>
          <a:ext cx="4883007"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rial" panose="020B0604020202020204" pitchFamily="34" charset="0"/>
              <a:cs typeface="Arial" panose="020B0604020202020204" pitchFamily="34" charset="0"/>
            </a:rPr>
            <a:t>Consider how and where to do this before reading. Don’t assume that all have understood.</a:t>
          </a:r>
        </a:p>
      </dsp:txBody>
      <dsp:txXfrm>
        <a:off x="5632592" y="2927597"/>
        <a:ext cx="4883007" cy="779716"/>
      </dsp:txXfrm>
    </dsp:sp>
    <dsp:sp modelId="{A8D3A7AA-FF51-41E9-A44E-61EE1981CB63}">
      <dsp:nvSpPr>
        <dsp:cNvPr id="0" name=""/>
        <dsp:cNvSpPr/>
      </dsp:nvSpPr>
      <dsp:spPr>
        <a:xfrm>
          <a:off x="0" y="3902242"/>
          <a:ext cx="10515600" cy="7797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C9EC6-02F2-4017-A742-39F2DC4DCABA}">
      <dsp:nvSpPr>
        <dsp:cNvPr id="0" name=""/>
        <dsp:cNvSpPr/>
      </dsp:nvSpPr>
      <dsp:spPr>
        <a:xfrm>
          <a:off x="235864" y="4077679"/>
          <a:ext cx="428844" cy="42884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FBA9A9-7A45-44AA-9480-6A61A4AA54C9}">
      <dsp:nvSpPr>
        <dsp:cNvPr id="0" name=""/>
        <dsp:cNvSpPr/>
      </dsp:nvSpPr>
      <dsp:spPr>
        <a:xfrm>
          <a:off x="900572" y="3902242"/>
          <a:ext cx="4732020"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844550">
            <a:lnSpc>
              <a:spcPct val="100000"/>
            </a:lnSpc>
            <a:spcBef>
              <a:spcPct val="0"/>
            </a:spcBef>
            <a:spcAft>
              <a:spcPct val="35000"/>
            </a:spcAft>
            <a:buNone/>
          </a:pPr>
          <a:r>
            <a:rPr lang="en-GB" sz="1900" kern="1200">
              <a:latin typeface="Arial" panose="020B0604020202020204" pitchFamily="34" charset="0"/>
              <a:cs typeface="Arial" panose="020B0604020202020204" pitchFamily="34" charset="0"/>
            </a:rPr>
            <a:t>Strong voice</a:t>
          </a:r>
        </a:p>
      </dsp:txBody>
      <dsp:txXfrm>
        <a:off x="900572" y="3902242"/>
        <a:ext cx="4732020" cy="779716"/>
      </dsp:txXfrm>
    </dsp:sp>
    <dsp:sp modelId="{035FCA84-694C-45F5-AAE8-3CE9AA53A8A0}">
      <dsp:nvSpPr>
        <dsp:cNvPr id="0" name=""/>
        <dsp:cNvSpPr/>
      </dsp:nvSpPr>
      <dsp:spPr>
        <a:xfrm>
          <a:off x="5632592" y="3902242"/>
          <a:ext cx="4883007" cy="779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20" tIns="82520" rIns="82520" bIns="82520"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rial" panose="020B0604020202020204" pitchFamily="34" charset="0"/>
              <a:cs typeface="Arial" panose="020B0604020202020204" pitchFamily="34" charset="0"/>
            </a:rPr>
            <a:t>Anyone who reads aloud must read loudly enough to be heard around the room. Model using a louder voice.</a:t>
          </a:r>
        </a:p>
      </dsp:txBody>
      <dsp:txXfrm>
        <a:off x="5632592" y="3902242"/>
        <a:ext cx="4883007" cy="77971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25872A-79D7-4122-87B5-83A35DE03063}" type="slidenum">
              <a:rPr lang="en-GB" smtClean="0"/>
              <a:t>8</a:t>
            </a:fld>
            <a:endParaRPr lang="en-GB"/>
          </a:p>
        </p:txBody>
      </p:sp>
    </p:spTree>
    <p:extLst>
      <p:ext uri="{BB962C8B-B14F-4D97-AF65-F5344CB8AC3E}">
        <p14:creationId xmlns:p14="http://schemas.microsoft.com/office/powerpoint/2010/main" val="4255410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wcWLMFnH848&amp;list=PLXjcCX3hH9LUJ2rOfYcKkkUkH898128VQ&amp;index=9"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bc.co.uk/bitesize/articles/zk9cxyc#zr2v3j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May 2025</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6143057" cy="1107996"/>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Approaches to reading in lessons</a:t>
            </a:r>
            <a:endPar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0"/>
              </a:spcBef>
              <a:spcAft>
                <a:spcPts val="0"/>
              </a:spcAft>
              <a:tabLst>
                <a:tab pos="2865755" algn="ctr"/>
                <a:tab pos="5731510" algn="r"/>
                <a:tab pos="457200" algn="l"/>
              </a:tabLst>
            </a:pPr>
            <a:endParaRPr lang="en-GB" sz="2000" b="1" i="1"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0"/>
              </a:spcBef>
              <a:spcAft>
                <a:spcPts val="0"/>
              </a:spcAft>
              <a:tabLst>
                <a:tab pos="2865755" algn="ctr"/>
                <a:tab pos="5731510" algn="r"/>
                <a:tab pos="457200" algn="l"/>
              </a:tabLst>
            </a:pPr>
            <a:r>
              <a:rPr lang="en-GB" sz="20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a:t>
            </a:r>
            <a:r>
              <a:rPr lang="en-GB" sz="2000" b="1" i="1" dirty="0">
                <a:latin typeface="Arial" panose="020B0604020202020204" pitchFamily="34" charset="0"/>
                <a:ea typeface="Calibri" panose="020F0502020204030204" pitchFamily="34" charset="0"/>
                <a:cs typeface="Arial" panose="020B0604020202020204" pitchFamily="34" charset="0"/>
              </a:rPr>
              <a:t>secondary schools</a:t>
            </a:r>
            <a:endPar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a:t>
            </a:r>
            <a:r>
              <a:rPr lang="en-GB" sz="1200" b="1" dirty="0">
                <a:solidFill>
                  <a:srgbClr val="0088CE"/>
                </a:solidFill>
                <a:latin typeface="Arial" panose="020B0604020202020204" pitchFamily="34" charset="0"/>
                <a:ea typeface="Calibri" panose="020F0502020204030204" pitchFamily="34" charset="0"/>
                <a:cs typeface="Arial" panose="020B0604020202020204" pitchFamily="34" charset="0"/>
              </a:rPr>
              <a:t>use</a:t>
            </a:r>
            <a:endPar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9A563E-E34D-92B5-B2E1-0F0DB80765C3}"/>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9, </a:t>
            </a:r>
            <a:r>
              <a:rPr lang="en-GB" dirty="0">
                <a:latin typeface="Arial" panose="020B0604020202020204" pitchFamily="34" charset="0"/>
                <a:cs typeface="Arial" panose="020B0604020202020204" pitchFamily="34" charset="0"/>
                <a:hlinkClick r:id="rId3"/>
              </a:rPr>
              <a:t>Reading in lessons</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90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D91856EF-68C0-419F-B583-3673A1C2F2F8}"/>
              </a:ext>
            </a:extLst>
          </p:cNvPr>
          <p:cNvSpPr txBox="1">
            <a:spLocks/>
          </p:cNvSpPr>
          <p:nvPr/>
        </p:nvSpPr>
        <p:spPr>
          <a:xfrm>
            <a:off x="838200" y="681037"/>
            <a:ext cx="10515600" cy="10096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solidFill>
                  <a:srgbClr val="0088CE"/>
                </a:solidFill>
                <a:latin typeface="Arial" panose="020B0604020202020204" pitchFamily="34" charset="0"/>
                <a:cs typeface="Arial" panose="020B0604020202020204" pitchFamily="34" charset="0"/>
              </a:rPr>
              <a:t>Classroom conditions for reading</a:t>
            </a:r>
          </a:p>
        </p:txBody>
      </p:sp>
      <p:graphicFrame>
        <p:nvGraphicFramePr>
          <p:cNvPr id="6" name="Content Placeholder 5">
            <a:extLst>
              <a:ext uri="{FF2B5EF4-FFF2-40B4-BE49-F238E27FC236}">
                <a16:creationId xmlns:a16="http://schemas.microsoft.com/office/drawing/2014/main" id="{E8A7EA3D-0A02-413B-8063-69B7B6B170BB}"/>
              </a:ext>
            </a:extLst>
          </p:cNvPr>
          <p:cNvGraphicFramePr>
            <a:graphicFrameLocks/>
          </p:cNvGraphicFramePr>
          <p:nvPr>
            <p:extLst>
              <p:ext uri="{D42A27DB-BD31-4B8C-83A1-F6EECF244321}">
                <p14:modId xmlns:p14="http://schemas.microsoft.com/office/powerpoint/2010/main" val="2939195242"/>
              </p:ext>
            </p:extLst>
          </p:nvPr>
        </p:nvGraphicFramePr>
        <p:xfrm>
          <a:off x="838200" y="1491343"/>
          <a:ext cx="10515600" cy="4685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99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D276794-C121-E769-08B9-11DF446EB960}"/>
              </a:ext>
            </a:extLst>
          </p:cNvPr>
          <p:cNvSpPr txBox="1">
            <a:spLocks/>
          </p:cNvSpPr>
          <p:nvPr/>
        </p:nvSpPr>
        <p:spPr>
          <a:xfrm>
            <a:off x="609599" y="762000"/>
            <a:ext cx="10515600" cy="95045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Deciding </a:t>
            </a:r>
            <a:r>
              <a:rPr lang="en-GB" sz="3800" b="1" u="sng" dirty="0">
                <a:solidFill>
                  <a:srgbClr val="0088CE"/>
                </a:solidFill>
                <a:latin typeface="Arial" panose="020B0604020202020204" pitchFamily="34" charset="0"/>
                <a:cs typeface="Arial" panose="020B0604020202020204" pitchFamily="34" charset="0"/>
              </a:rPr>
              <a:t>how</a:t>
            </a:r>
            <a:r>
              <a:rPr lang="en-GB" sz="3800" b="1" dirty="0">
                <a:solidFill>
                  <a:srgbClr val="0088CE"/>
                </a:solidFill>
                <a:latin typeface="Arial" panose="020B0604020202020204" pitchFamily="34" charset="0"/>
                <a:cs typeface="Arial" panose="020B0604020202020204" pitchFamily="34" charset="0"/>
              </a:rPr>
              <a:t> to read in the classroom</a:t>
            </a:r>
          </a:p>
        </p:txBody>
      </p:sp>
      <p:sp>
        <p:nvSpPr>
          <p:cNvPr id="8" name="Text Placeholder 7">
            <a:extLst>
              <a:ext uri="{FF2B5EF4-FFF2-40B4-BE49-F238E27FC236}">
                <a16:creationId xmlns:a16="http://schemas.microsoft.com/office/drawing/2014/main" id="{EA90552C-E1AF-E3D5-7167-BADBD35CB7C0}"/>
              </a:ext>
            </a:extLst>
          </p:cNvPr>
          <p:cNvSpPr txBox="1">
            <a:spLocks/>
          </p:cNvSpPr>
          <p:nvPr/>
        </p:nvSpPr>
        <p:spPr>
          <a:xfrm>
            <a:off x="609600" y="1872569"/>
            <a:ext cx="5386917" cy="639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panose="020B0604020202020204" pitchFamily="34" charset="0"/>
                <a:cs typeface="Arial" panose="020B0604020202020204" pitchFamily="34" charset="0"/>
              </a:rPr>
              <a:t>Teacher reads aloud</a:t>
            </a:r>
          </a:p>
        </p:txBody>
      </p:sp>
      <p:sp>
        <p:nvSpPr>
          <p:cNvPr id="9" name="Content Placeholder 8">
            <a:extLst>
              <a:ext uri="{FF2B5EF4-FFF2-40B4-BE49-F238E27FC236}">
                <a16:creationId xmlns:a16="http://schemas.microsoft.com/office/drawing/2014/main" id="{41319690-EC5A-086A-8B2A-1D4BA9230AFF}"/>
              </a:ext>
            </a:extLst>
          </p:cNvPr>
          <p:cNvSpPr txBox="1">
            <a:spLocks/>
          </p:cNvSpPr>
          <p:nvPr/>
        </p:nvSpPr>
        <p:spPr>
          <a:xfrm>
            <a:off x="609600" y="2512332"/>
            <a:ext cx="5386917" cy="37744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Fluent, clear reading can help students to understand</a:t>
            </a:r>
          </a:p>
          <a:p>
            <a:r>
              <a:rPr lang="en-GB" dirty="0">
                <a:latin typeface="Arial" panose="020B0604020202020204" pitchFamily="34" charset="0"/>
                <a:cs typeface="Arial" panose="020B0604020202020204" pitchFamily="34" charset="0"/>
              </a:rPr>
              <a:t>Weaker readers develop language comprehension</a:t>
            </a:r>
          </a:p>
          <a:p>
            <a:r>
              <a:rPr lang="en-GB" dirty="0">
                <a:latin typeface="Arial" panose="020B0604020202020204" pitchFamily="34" charset="0"/>
                <a:cs typeface="Arial" panose="020B0604020202020204" pitchFamily="34" charset="0"/>
              </a:rPr>
              <a:t>Reading along to a fluent reader can help to connect words to meaning</a:t>
            </a:r>
          </a:p>
          <a:p>
            <a:r>
              <a:rPr lang="en-GB" dirty="0">
                <a:latin typeface="Arial" panose="020B0604020202020204" pitchFamily="34" charset="0"/>
                <a:cs typeface="Arial" panose="020B0604020202020204" pitchFamily="34" charset="0"/>
              </a:rPr>
              <a:t>Class stays together</a:t>
            </a:r>
          </a:p>
        </p:txBody>
      </p:sp>
      <p:sp>
        <p:nvSpPr>
          <p:cNvPr id="10" name="Text Placeholder 9">
            <a:extLst>
              <a:ext uri="{FF2B5EF4-FFF2-40B4-BE49-F238E27FC236}">
                <a16:creationId xmlns:a16="http://schemas.microsoft.com/office/drawing/2014/main" id="{E531B7D8-1797-255C-C177-06376BB7D765}"/>
              </a:ext>
            </a:extLst>
          </p:cNvPr>
          <p:cNvSpPr txBox="1">
            <a:spLocks/>
          </p:cNvSpPr>
          <p:nvPr/>
        </p:nvSpPr>
        <p:spPr>
          <a:xfrm>
            <a:off x="6193368" y="1872569"/>
            <a:ext cx="5389033" cy="639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panose="020B0604020202020204" pitchFamily="34" charset="0"/>
                <a:cs typeface="Arial" panose="020B0604020202020204" pitchFamily="34" charset="0"/>
              </a:rPr>
              <a:t>Students read independently</a:t>
            </a:r>
          </a:p>
        </p:txBody>
      </p:sp>
      <p:sp>
        <p:nvSpPr>
          <p:cNvPr id="11" name="Content Placeholder 10">
            <a:extLst>
              <a:ext uri="{FF2B5EF4-FFF2-40B4-BE49-F238E27FC236}">
                <a16:creationId xmlns:a16="http://schemas.microsoft.com/office/drawing/2014/main" id="{4AC3751B-8831-58E2-F3C7-68EDCA546160}"/>
              </a:ext>
            </a:extLst>
          </p:cNvPr>
          <p:cNvSpPr txBox="1">
            <a:spLocks/>
          </p:cNvSpPr>
          <p:nvPr/>
        </p:nvSpPr>
        <p:spPr>
          <a:xfrm>
            <a:off x="6193368" y="2512332"/>
            <a:ext cx="5389033" cy="37744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Students have eyes-on-text practice – build experience and concentration</a:t>
            </a:r>
          </a:p>
          <a:p>
            <a:r>
              <a:rPr lang="en-GB" dirty="0">
                <a:latin typeface="Arial" panose="020B0604020202020204" pitchFamily="34" charset="0"/>
                <a:cs typeface="Arial" panose="020B0604020202020204" pitchFamily="34" charset="0"/>
              </a:rPr>
              <a:t>More of a challenge for some students</a:t>
            </a:r>
          </a:p>
          <a:p>
            <a:r>
              <a:rPr lang="en-GB" dirty="0">
                <a:latin typeface="Arial" panose="020B0604020202020204" pitchFamily="34" charset="0"/>
                <a:cs typeface="Arial" panose="020B0604020202020204" pitchFamily="34" charset="0"/>
              </a:rPr>
              <a:t>Raises expectations of independence and underlines the expectation of reading</a:t>
            </a:r>
          </a:p>
        </p:txBody>
      </p:sp>
    </p:spTree>
    <p:extLst>
      <p:ext uri="{BB962C8B-B14F-4D97-AF65-F5344CB8AC3E}">
        <p14:creationId xmlns:p14="http://schemas.microsoft.com/office/powerpoint/2010/main" val="3787962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C7B85FA-524C-3C1D-A96B-66FCF964ED6B}"/>
              </a:ext>
            </a:extLst>
          </p:cNvPr>
          <p:cNvSpPr txBox="1">
            <a:spLocks/>
          </p:cNvSpPr>
          <p:nvPr/>
        </p:nvSpPr>
        <p:spPr>
          <a:xfrm>
            <a:off x="609600" y="713468"/>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Students need both</a:t>
            </a:r>
          </a:p>
        </p:txBody>
      </p:sp>
      <p:sp>
        <p:nvSpPr>
          <p:cNvPr id="8" name="Content Placeholder 7">
            <a:extLst>
              <a:ext uri="{FF2B5EF4-FFF2-40B4-BE49-F238E27FC236}">
                <a16:creationId xmlns:a16="http://schemas.microsoft.com/office/drawing/2014/main" id="{AFCEB2AC-FFAA-5584-1E3D-3A4821E883AB}"/>
              </a:ext>
            </a:extLst>
          </p:cNvPr>
          <p:cNvSpPr txBox="1">
            <a:spLocks/>
          </p:cNvSpPr>
          <p:nvPr/>
        </p:nvSpPr>
        <p:spPr>
          <a:xfrm>
            <a:off x="609600" y="2039031"/>
            <a:ext cx="5130800" cy="3910249"/>
          </a:xfrm>
          <a:prstGeom prst="rect">
            <a:avLst/>
          </a:prstGeom>
          <a:solidFill>
            <a:schemeClr val="accent5">
              <a:lumMod val="20000"/>
              <a:lumOff val="8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latin typeface="Arial" panose="020B0604020202020204" pitchFamily="34" charset="0"/>
                <a:cs typeface="Arial" panose="020B0604020202020204" pitchFamily="34" charset="0"/>
              </a:rPr>
              <a:t>If teachers always read aloud</a:t>
            </a:r>
            <a:r>
              <a:rPr lang="en-GB" dirty="0">
                <a:latin typeface="Arial" panose="020B0604020202020204" pitchFamily="34" charset="0"/>
                <a:cs typeface="Arial" panose="020B0604020202020204" pitchFamily="34" charset="0"/>
              </a:rPr>
              <a:t>, students will learn that they do not need to read in order to learn. Opportunities to develop their reading competence through accessing subject-specific material will be missed.</a:t>
            </a:r>
          </a:p>
          <a:p>
            <a:endParaRPr lang="en-GB" dirty="0">
              <a:latin typeface="Arial" panose="020B06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7A159F43-9159-DA3F-1517-DE24EAF24021}"/>
              </a:ext>
            </a:extLst>
          </p:cNvPr>
          <p:cNvSpPr txBox="1">
            <a:spLocks/>
          </p:cNvSpPr>
          <p:nvPr/>
        </p:nvSpPr>
        <p:spPr>
          <a:xfrm>
            <a:off x="6197600" y="2039031"/>
            <a:ext cx="5130800" cy="3910249"/>
          </a:xfrm>
          <a:prstGeom prst="rect">
            <a:avLst/>
          </a:prstGeom>
          <a:solidFill>
            <a:schemeClr val="accent4">
              <a:lumMod val="20000"/>
              <a:lumOff val="8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latin typeface="Arial" panose="020B0604020202020204" pitchFamily="34" charset="0"/>
                <a:cs typeface="Arial" panose="020B0604020202020204" pitchFamily="34" charset="0"/>
              </a:rPr>
              <a:t>If students always read</a:t>
            </a:r>
            <a:r>
              <a:rPr lang="en-GB" dirty="0">
                <a:latin typeface="Arial" panose="020B0604020202020204" pitchFamily="34" charset="0"/>
                <a:cs typeface="Arial" panose="020B0604020202020204" pitchFamily="34" charset="0"/>
              </a:rPr>
              <a:t>, either silently or aloud, they will miss out on hearing what subject-specific material, read well, sounds like. Some students will struggle to access the material and may miss key information.</a:t>
            </a:r>
          </a:p>
        </p:txBody>
      </p:sp>
    </p:spTree>
    <p:extLst>
      <p:ext uri="{BB962C8B-B14F-4D97-AF65-F5344CB8AC3E}">
        <p14:creationId xmlns:p14="http://schemas.microsoft.com/office/powerpoint/2010/main" val="2667449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BECF181-A5AC-48AF-84E8-9AEC0DC59F03}"/>
              </a:ext>
            </a:extLst>
          </p:cNvPr>
          <p:cNvSpPr txBox="1">
            <a:spLocks/>
          </p:cNvSpPr>
          <p:nvPr/>
        </p:nvSpPr>
        <p:spPr>
          <a:xfrm>
            <a:off x="838200" y="849086"/>
            <a:ext cx="10515600" cy="8416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Reading aloud as a teacher</a:t>
            </a:r>
          </a:p>
        </p:txBody>
      </p:sp>
      <p:sp>
        <p:nvSpPr>
          <p:cNvPr id="5" name="Content Placeholder 2">
            <a:extLst>
              <a:ext uri="{FF2B5EF4-FFF2-40B4-BE49-F238E27FC236}">
                <a16:creationId xmlns:a16="http://schemas.microsoft.com/office/drawing/2014/main" id="{3A87A92E-EEC9-4AEE-B81B-1CE015421CC6}"/>
              </a:ext>
            </a:extLst>
          </p:cNvPr>
          <p:cNvSpPr txBox="1">
            <a:spLocks/>
          </p:cNvSpPr>
          <p:nvPr/>
        </p:nvSpPr>
        <p:spPr>
          <a:xfrm>
            <a:off x="838200" y="182562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Read aloud at a greater volume than you would expect to speak normally in the classroom – project like an actor</a:t>
            </a:r>
          </a:p>
          <a:p>
            <a:r>
              <a:rPr lang="en-GB" sz="2400" dirty="0">
                <a:latin typeface="Arial" panose="020B0604020202020204" pitchFamily="34" charset="0"/>
                <a:cs typeface="Arial" panose="020B0604020202020204" pitchFamily="34" charset="0"/>
              </a:rPr>
              <a:t>Aim for a reading speed of 120 – 150 wpm, not faster</a:t>
            </a:r>
          </a:p>
          <a:p>
            <a:r>
              <a:rPr lang="en-GB" sz="2400" dirty="0">
                <a:latin typeface="Arial" panose="020B0604020202020204" pitchFamily="34" charset="0"/>
                <a:cs typeface="Arial" panose="020B0604020202020204" pitchFamily="34" charset="0"/>
              </a:rPr>
              <a:t>Be careful not to ‘throw away’ the ends of sentences or paragraphs </a:t>
            </a:r>
          </a:p>
          <a:p>
            <a:r>
              <a:rPr lang="en-GB" sz="2400" dirty="0">
                <a:latin typeface="Arial" panose="020B0604020202020204" pitchFamily="34" charset="0"/>
                <a:cs typeface="Arial" panose="020B0604020202020204" pitchFamily="34" charset="0"/>
              </a:rPr>
              <a:t>Emphasise phrasing using brief pauses </a:t>
            </a:r>
          </a:p>
          <a:p>
            <a:r>
              <a:rPr lang="en-GB" sz="2400" dirty="0">
                <a:latin typeface="Arial" panose="020B0604020202020204" pitchFamily="34" charset="0"/>
                <a:cs typeface="Arial" panose="020B0604020202020204" pitchFamily="34" charset="0"/>
              </a:rPr>
              <a:t>Modulate your voice to emphasise words – emphasising different words in the sentence may change the meaning</a:t>
            </a:r>
          </a:p>
          <a:p>
            <a:r>
              <a:rPr lang="en-GB" sz="2400" dirty="0">
                <a:latin typeface="Arial" panose="020B0604020202020204" pitchFamily="34" charset="0"/>
                <a:cs typeface="Arial" panose="020B0604020202020204" pitchFamily="34" charset="0"/>
              </a:rPr>
              <a:t>Read expressively, clearly demonstrating the meaning of the text through your tone (eg changing to a quieter tone for information in brackets, or raising the pitch of your voice at the end of a question)</a:t>
            </a:r>
          </a:p>
          <a:p>
            <a:r>
              <a:rPr lang="en-GB" sz="2400" dirty="0">
                <a:latin typeface="Arial" panose="020B0604020202020204" pitchFamily="34" charset="0"/>
                <a:cs typeface="Arial" panose="020B0604020202020204" pitchFamily="34" charset="0"/>
              </a:rPr>
              <a:t>Read through the whole before asking questions, repeating or allowing time for re-reading</a:t>
            </a:r>
          </a:p>
        </p:txBody>
      </p:sp>
    </p:spTree>
    <p:extLst>
      <p:ext uri="{BB962C8B-B14F-4D97-AF65-F5344CB8AC3E}">
        <p14:creationId xmlns:p14="http://schemas.microsoft.com/office/powerpoint/2010/main" val="3849700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83BB-54B2-4A70-8E9F-A1C6918EF624}"/>
              </a:ext>
            </a:extLst>
          </p:cNvPr>
          <p:cNvSpPr txBox="1">
            <a:spLocks/>
          </p:cNvSpPr>
          <p:nvPr/>
        </p:nvSpPr>
        <p:spPr>
          <a:xfrm>
            <a:off x="838200" y="681037"/>
            <a:ext cx="10515600" cy="10096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Dramatising the phrasing</a:t>
            </a:r>
          </a:p>
        </p:txBody>
      </p:sp>
      <p:sp>
        <p:nvSpPr>
          <p:cNvPr id="3" name="Content Placeholder 2">
            <a:extLst>
              <a:ext uri="{FF2B5EF4-FFF2-40B4-BE49-F238E27FC236}">
                <a16:creationId xmlns:a16="http://schemas.microsoft.com/office/drawing/2014/main" id="{3736600A-17AB-4465-AEA9-EFA1716798D3}"/>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Galapagos</a:t>
            </a:r>
            <a:r>
              <a:rPr lang="en-GB" dirty="0">
                <a:latin typeface="Arial" panose="020B0604020202020204" pitchFamily="34" charset="0"/>
                <a:cs typeface="Arial" panose="020B0604020202020204" pitchFamily="34" charset="0"/>
              </a:rPr>
              <a:t> Islands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are an </a:t>
            </a:r>
            <a:r>
              <a:rPr lang="en-GB" b="1" dirty="0">
                <a:latin typeface="Arial" panose="020B0604020202020204" pitchFamily="34" charset="0"/>
                <a:cs typeface="Arial" panose="020B0604020202020204" pitchFamily="34" charset="0"/>
              </a:rPr>
              <a:t>archipelago </a:t>
            </a:r>
            <a:r>
              <a:rPr lang="en-GB" b="1" dirty="0">
                <a:solidFill>
                  <a:srgbClr val="0070C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or </a:t>
            </a:r>
            <a:r>
              <a:rPr lang="en-GB" b="1" dirty="0">
                <a:latin typeface="Arial" panose="020B0604020202020204" pitchFamily="34" charset="0"/>
                <a:cs typeface="Arial" panose="020B0604020202020204" pitchFamily="34" charset="0"/>
              </a:rPr>
              <a:t>group</a:t>
            </a:r>
            <a:r>
              <a:rPr lang="en-GB" dirty="0">
                <a:latin typeface="Arial" panose="020B0604020202020204" pitchFamily="34" charset="0"/>
                <a:cs typeface="Arial" panose="020B0604020202020204" pitchFamily="34" charset="0"/>
              </a:rPr>
              <a:t> of islands </a:t>
            </a:r>
            <a:r>
              <a:rPr lang="en-GB" b="1" dirty="0">
                <a:solidFill>
                  <a:srgbClr val="0070C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that have been </a:t>
            </a:r>
            <a:r>
              <a:rPr lang="en-GB" b="1" dirty="0">
                <a:latin typeface="Arial" panose="020B0604020202020204" pitchFamily="34" charset="0"/>
                <a:cs typeface="Arial" panose="020B0604020202020204" pitchFamily="34" charset="0"/>
              </a:rPr>
              <a:t>created</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by </a:t>
            </a:r>
            <a:r>
              <a:rPr lang="en-GB" b="1" dirty="0">
                <a:latin typeface="Arial" panose="020B0604020202020204" pitchFamily="34" charset="0"/>
                <a:cs typeface="Arial" panose="020B0604020202020204" pitchFamily="34" charset="0"/>
              </a:rPr>
              <a:t>volcanoes</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They are </a:t>
            </a:r>
            <a:r>
              <a:rPr lang="en-GB" b="1" dirty="0">
                <a:latin typeface="Arial" panose="020B0604020202020204" pitchFamily="34" charset="0"/>
                <a:cs typeface="Arial" panose="020B0604020202020204" pitchFamily="34" charset="0"/>
              </a:rPr>
              <a:t>found</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 the </a:t>
            </a:r>
            <a:r>
              <a:rPr lang="en-GB" b="1" dirty="0">
                <a:latin typeface="Arial" panose="020B0604020202020204" pitchFamily="34" charset="0"/>
                <a:cs typeface="Arial" panose="020B0604020202020204" pitchFamily="34" charset="0"/>
              </a:rPr>
              <a:t>Pacific Ocean</a:t>
            </a:r>
            <a:r>
              <a:rPr lang="en-GB" b="1" dirty="0">
                <a:solidFill>
                  <a:srgbClr val="0070C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almost </a:t>
            </a:r>
            <a:r>
              <a:rPr lang="en-GB" b="1" dirty="0">
                <a:latin typeface="Arial" panose="020B0604020202020204" pitchFamily="34" charset="0"/>
                <a:cs typeface="Arial" panose="020B0604020202020204" pitchFamily="34" charset="0"/>
              </a:rPr>
              <a:t>1000km</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from the </a:t>
            </a:r>
            <a:r>
              <a:rPr lang="en-GB" b="1" dirty="0">
                <a:latin typeface="Arial" panose="020B0604020202020204" pitchFamily="34" charset="0"/>
                <a:cs typeface="Arial" panose="020B0604020202020204" pitchFamily="34" charset="0"/>
              </a:rPr>
              <a:t>coast</a:t>
            </a:r>
            <a:r>
              <a:rPr lang="en-GB" dirty="0">
                <a:latin typeface="Arial" panose="020B0604020202020204" pitchFamily="34" charset="0"/>
                <a:cs typeface="Arial" panose="020B0604020202020204" pitchFamily="34" charset="0"/>
              </a:rPr>
              <a:t> of </a:t>
            </a:r>
            <a:r>
              <a:rPr lang="en-GB" b="1" dirty="0">
                <a:latin typeface="Arial" panose="020B0604020202020204" pitchFamily="34" charset="0"/>
                <a:cs typeface="Arial" panose="020B0604020202020204" pitchFamily="34" charset="0"/>
              </a:rPr>
              <a:t>Ecuador</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in </a:t>
            </a:r>
            <a:r>
              <a:rPr lang="en-GB" b="1" dirty="0">
                <a:latin typeface="Arial" panose="020B0604020202020204" pitchFamily="34" charset="0"/>
                <a:cs typeface="Arial" panose="020B0604020202020204" pitchFamily="34" charset="0"/>
              </a:rPr>
              <a:t>South</a:t>
            </a:r>
            <a:r>
              <a:rPr lang="en-GB" dirty="0">
                <a:latin typeface="Arial" panose="020B0604020202020204" pitchFamily="34" charset="0"/>
                <a:cs typeface="Arial" panose="020B0604020202020204" pitchFamily="34" charset="0"/>
              </a:rPr>
              <a:t> America.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 islands are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at </a:t>
            </a:r>
            <a:r>
              <a:rPr lang="en-GB" b="1" dirty="0">
                <a:latin typeface="Arial" panose="020B0604020202020204" pitchFamily="34" charset="0"/>
                <a:cs typeface="Arial" panose="020B0604020202020204" pitchFamily="34" charset="0"/>
              </a:rPr>
              <a:t>either</a:t>
            </a:r>
            <a:r>
              <a:rPr lang="en-GB" dirty="0">
                <a:latin typeface="Arial" panose="020B0604020202020204" pitchFamily="34" charset="0"/>
                <a:cs typeface="Arial" panose="020B0604020202020204" pitchFamily="34" charset="0"/>
              </a:rPr>
              <a:t> side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of the </a:t>
            </a:r>
            <a:r>
              <a:rPr lang="en-GB" b="1" dirty="0">
                <a:latin typeface="Arial" panose="020B0604020202020204" pitchFamily="34" charset="0"/>
                <a:cs typeface="Arial" panose="020B0604020202020204" pitchFamily="34" charset="0"/>
              </a:rPr>
              <a:t>Equator </a:t>
            </a:r>
            <a:r>
              <a:rPr lang="en-GB" b="1" dirty="0">
                <a:solidFill>
                  <a:srgbClr val="0070C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which </a:t>
            </a:r>
            <a:r>
              <a:rPr lang="en-GB" b="1" dirty="0">
                <a:latin typeface="Arial" panose="020B0604020202020204" pitchFamily="34" charset="0"/>
                <a:cs typeface="Arial" panose="020B0604020202020204" pitchFamily="34" charset="0"/>
              </a:rPr>
              <a:t>means</a:t>
            </a:r>
            <a:r>
              <a:rPr lang="en-GB" dirty="0">
                <a:latin typeface="Arial" panose="020B0604020202020204" pitchFamily="34" charset="0"/>
                <a:cs typeface="Arial" panose="020B0604020202020204" pitchFamily="34" charset="0"/>
              </a:rPr>
              <a:t> that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they are in </a:t>
            </a:r>
            <a:r>
              <a:rPr lang="en-GB" b="1" dirty="0">
                <a:latin typeface="Arial" panose="020B0604020202020204" pitchFamily="34" charset="0"/>
                <a:cs typeface="Arial" panose="020B0604020202020204" pitchFamily="34" charset="0"/>
              </a:rPr>
              <a:t>both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Southern</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and</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Northern</a:t>
            </a:r>
            <a:r>
              <a:rPr lang="en-GB"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Hemisphere</a:t>
            </a:r>
            <a:r>
              <a:rPr lang="en-GB" dirty="0">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C9041B72-62C1-4EAC-A62F-5733AD90EC1D}"/>
              </a:ext>
            </a:extLst>
          </p:cNvPr>
          <p:cNvSpPr txBox="1"/>
          <p:nvPr/>
        </p:nvSpPr>
        <p:spPr>
          <a:xfrm>
            <a:off x="6596743" y="4976634"/>
            <a:ext cx="5257800" cy="1200329"/>
          </a:xfrm>
          <a:prstGeom prst="rect">
            <a:avLst/>
          </a:prstGeom>
          <a:solidFill>
            <a:schemeClr val="accent6">
              <a:lumMod val="20000"/>
              <a:lumOff val="80000"/>
            </a:schemeClr>
          </a:solidFill>
        </p:spPr>
        <p:txBody>
          <a:bodyPr wrap="square" rtlCol="0">
            <a:spAutoFit/>
          </a:bodyPr>
          <a:lstStyle/>
          <a:p>
            <a:r>
              <a:rPr lang="en-GB" dirty="0">
                <a:solidFill>
                  <a:srgbClr val="0070C0"/>
                </a:solidFill>
                <a:latin typeface="Arial" panose="020B0604020202020204" pitchFamily="34" charset="0"/>
                <a:cs typeface="Arial" panose="020B0604020202020204" pitchFamily="34" charset="0"/>
              </a:rPr>
              <a:t>Your phrasing and prosody (expressive reading) supports listening comprehension and models the way that we want students to read – with fluency and understanding.</a:t>
            </a:r>
          </a:p>
        </p:txBody>
      </p:sp>
      <p:sp>
        <p:nvSpPr>
          <p:cNvPr id="6" name="TextBox 5">
            <a:extLst>
              <a:ext uri="{FF2B5EF4-FFF2-40B4-BE49-F238E27FC236}">
                <a16:creationId xmlns:a16="http://schemas.microsoft.com/office/drawing/2014/main" id="{2304A9C9-7CD5-522C-24F9-E074F55BC246}"/>
              </a:ext>
            </a:extLst>
          </p:cNvPr>
          <p:cNvSpPr txBox="1"/>
          <p:nvPr/>
        </p:nvSpPr>
        <p:spPr>
          <a:xfrm>
            <a:off x="6596743" y="4267982"/>
            <a:ext cx="6096000" cy="369332"/>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hlinkClick r:id="rId2"/>
              </a:rPr>
              <a:t>Let's explore the Galápagos Islands - BBC Bitesize</a:t>
            </a:r>
            <a:endParaRPr lang="en-GB"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D79AFAF-6F40-129E-1E09-3D7D38BB7FAA}"/>
              </a:ext>
            </a:extLst>
          </p:cNvPr>
          <p:cNvSpPr txBox="1"/>
          <p:nvPr/>
        </p:nvSpPr>
        <p:spPr>
          <a:xfrm>
            <a:off x="838200" y="4452648"/>
            <a:ext cx="5661454" cy="1754326"/>
          </a:xfrm>
          <a:prstGeom prst="rect">
            <a:avLst/>
          </a:prstGeom>
          <a:solidFill>
            <a:schemeClr val="accent5">
              <a:lumMod val="40000"/>
              <a:lumOff val="60000"/>
            </a:schemeClr>
          </a:solidFill>
        </p:spPr>
        <p:txBody>
          <a:bodyPr wrap="square" rtlCol="0">
            <a:spAutoFit/>
          </a:bodyPr>
          <a:lstStyle/>
          <a:p>
            <a:r>
              <a:rPr lang="en-GB" dirty="0">
                <a:solidFill>
                  <a:srgbClr val="0070C0"/>
                </a:solidFill>
                <a:latin typeface="Arial" panose="020B0604020202020204" pitchFamily="34" charset="0"/>
                <a:cs typeface="Arial" panose="020B0604020202020204" pitchFamily="34" charset="0"/>
              </a:rPr>
              <a:t>Some teachers are less confident in reading aloud, and if this is the case, a quick practice before reading in front of the class can make a difference. Focus on reading in chunks of meaning, pausing more frequently than you would normally do, and emphasising a key word within each phrase.</a:t>
            </a:r>
          </a:p>
        </p:txBody>
      </p:sp>
    </p:spTree>
    <p:extLst>
      <p:ext uri="{BB962C8B-B14F-4D97-AF65-F5344CB8AC3E}">
        <p14:creationId xmlns:p14="http://schemas.microsoft.com/office/powerpoint/2010/main" val="247935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75AF78A8-2721-4952-EF94-1D1550852515}"/>
              </a:ext>
            </a:extLst>
          </p:cNvPr>
          <p:cNvSpPr txBox="1">
            <a:spLocks/>
          </p:cNvSpPr>
          <p:nvPr/>
        </p:nvSpPr>
        <p:spPr>
          <a:xfrm>
            <a:off x="288471" y="827903"/>
            <a:ext cx="11065329" cy="8627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Approaches to student reading</a:t>
            </a:r>
          </a:p>
        </p:txBody>
      </p:sp>
      <p:graphicFrame>
        <p:nvGraphicFramePr>
          <p:cNvPr id="3" name="Content Placeholder 5">
            <a:extLst>
              <a:ext uri="{FF2B5EF4-FFF2-40B4-BE49-F238E27FC236}">
                <a16:creationId xmlns:a16="http://schemas.microsoft.com/office/drawing/2014/main" id="{83C8334D-AF1B-0532-5B82-C5F010FB1B9E}"/>
              </a:ext>
            </a:extLst>
          </p:cNvPr>
          <p:cNvGraphicFramePr>
            <a:graphicFrameLocks/>
          </p:cNvGraphicFramePr>
          <p:nvPr>
            <p:extLst>
              <p:ext uri="{D42A27DB-BD31-4B8C-83A1-F6EECF244321}">
                <p14:modId xmlns:p14="http://schemas.microsoft.com/office/powerpoint/2010/main" val="1184391183"/>
              </p:ext>
            </p:extLst>
          </p:nvPr>
        </p:nvGraphicFramePr>
        <p:xfrm>
          <a:off x="288471" y="1603204"/>
          <a:ext cx="11615057" cy="4622800"/>
        </p:xfrm>
        <a:graphic>
          <a:graphicData uri="http://schemas.openxmlformats.org/drawingml/2006/table">
            <a:tbl>
              <a:tblPr firstRow="1" bandRow="1">
                <a:tableStyleId>{5C22544A-7EE6-4342-B048-85BDC9FD1C3A}</a:tableStyleId>
              </a:tblPr>
              <a:tblGrid>
                <a:gridCol w="2553583">
                  <a:extLst>
                    <a:ext uri="{9D8B030D-6E8A-4147-A177-3AD203B41FA5}">
                      <a16:colId xmlns:a16="http://schemas.microsoft.com/office/drawing/2014/main" val="2612402547"/>
                    </a:ext>
                  </a:extLst>
                </a:gridCol>
                <a:gridCol w="4450321">
                  <a:extLst>
                    <a:ext uri="{9D8B030D-6E8A-4147-A177-3AD203B41FA5}">
                      <a16:colId xmlns:a16="http://schemas.microsoft.com/office/drawing/2014/main" val="991122223"/>
                    </a:ext>
                  </a:extLst>
                </a:gridCol>
                <a:gridCol w="4611153">
                  <a:extLst>
                    <a:ext uri="{9D8B030D-6E8A-4147-A177-3AD203B41FA5}">
                      <a16:colId xmlns:a16="http://schemas.microsoft.com/office/drawing/2014/main" val="1651192750"/>
                    </a:ext>
                  </a:extLst>
                </a:gridCol>
              </a:tblGrid>
              <a:tr h="370840">
                <a:tc>
                  <a:txBody>
                    <a:bodyPr/>
                    <a:lstStyle/>
                    <a:p>
                      <a:endParaRPr lang="en-GB" sz="1700" dirty="0">
                        <a:latin typeface="Arial" panose="020B0604020202020204" pitchFamily="34" charset="0"/>
                        <a:cs typeface="Arial" panose="020B0604020202020204" pitchFamily="34" charset="0"/>
                      </a:endParaRPr>
                    </a:p>
                  </a:txBody>
                  <a:tcPr/>
                </a:tc>
                <a:tc>
                  <a:txBody>
                    <a:bodyPr/>
                    <a:lstStyle/>
                    <a:p>
                      <a:r>
                        <a:rPr lang="en-GB" sz="1700" dirty="0">
                          <a:latin typeface="Arial" panose="020B0604020202020204" pitchFamily="34" charset="0"/>
                          <a:cs typeface="Arial" panose="020B0604020202020204" pitchFamily="34" charset="0"/>
                        </a:rPr>
                        <a:t>Pros</a:t>
                      </a:r>
                    </a:p>
                  </a:txBody>
                  <a:tcPr/>
                </a:tc>
                <a:tc>
                  <a:txBody>
                    <a:bodyPr/>
                    <a:lstStyle/>
                    <a:p>
                      <a:r>
                        <a:rPr lang="en-GB" sz="1700" dirty="0">
                          <a:latin typeface="Arial" panose="020B0604020202020204" pitchFamily="34" charset="0"/>
                          <a:cs typeface="Arial" panose="020B0604020202020204" pitchFamily="34" charset="0"/>
                        </a:rPr>
                        <a:t>Cons</a:t>
                      </a:r>
                    </a:p>
                  </a:txBody>
                  <a:tcPr/>
                </a:tc>
                <a:extLst>
                  <a:ext uri="{0D108BD9-81ED-4DB2-BD59-A6C34878D82A}">
                    <a16:rowId xmlns:a16="http://schemas.microsoft.com/office/drawing/2014/main" val="4095166833"/>
                  </a:ext>
                </a:extLst>
              </a:tr>
              <a:tr h="370840">
                <a:tc>
                  <a:txBody>
                    <a:bodyPr/>
                    <a:lstStyle/>
                    <a:p>
                      <a:r>
                        <a:rPr lang="en-GB" sz="1700" b="1" dirty="0">
                          <a:latin typeface="Arial" panose="020B0604020202020204" pitchFamily="34" charset="0"/>
                          <a:cs typeface="Arial" panose="020B0604020202020204" pitchFamily="34" charset="0"/>
                        </a:rPr>
                        <a:t>Round robin (reading around the class, following a clear path within the seating plan)</a:t>
                      </a:r>
                    </a:p>
                  </a:txBody>
                  <a:tcPr/>
                </a:tc>
                <a:tc>
                  <a:txBody>
                    <a:bodyPr/>
                    <a:lstStyle/>
                    <a:p>
                      <a:r>
                        <a:rPr lang="en-GB" sz="1700" dirty="0">
                          <a:latin typeface="Arial" panose="020B0604020202020204" pitchFamily="34" charset="0"/>
                          <a:cs typeface="Arial" panose="020B0604020202020204" pitchFamily="34" charset="0"/>
                        </a:rPr>
                        <a:t>Simple and straightforward; requires minimal teacher prompting; many pupils involved</a:t>
                      </a:r>
                    </a:p>
                  </a:txBody>
                  <a:tcPr/>
                </a:tc>
                <a:tc>
                  <a:txBody>
                    <a:bodyPr/>
                    <a:lstStyle/>
                    <a:p>
                      <a:r>
                        <a:rPr lang="en-GB" sz="1700" dirty="0">
                          <a:latin typeface="Arial" panose="020B0604020202020204" pitchFamily="34" charset="0"/>
                          <a:cs typeface="Arial" panose="020B0604020202020204" pitchFamily="34" charset="0"/>
                        </a:rPr>
                        <a:t>Can be stressful for struggling readers; flow is lost when a student loses their place or reads too quietly to be heard</a:t>
                      </a:r>
                    </a:p>
                  </a:txBody>
                  <a:tcPr/>
                </a:tc>
                <a:extLst>
                  <a:ext uri="{0D108BD9-81ED-4DB2-BD59-A6C34878D82A}">
                    <a16:rowId xmlns:a16="http://schemas.microsoft.com/office/drawing/2014/main" val="3415199315"/>
                  </a:ext>
                </a:extLst>
              </a:tr>
              <a:tr h="370840">
                <a:tc>
                  <a:txBody>
                    <a:bodyPr/>
                    <a:lstStyle/>
                    <a:p>
                      <a:r>
                        <a:rPr lang="en-GB" sz="1700" b="1" dirty="0">
                          <a:latin typeface="Arial" panose="020B0604020202020204" pitchFamily="34" charset="0"/>
                          <a:cs typeface="Arial" panose="020B0604020202020204" pitchFamily="34" charset="0"/>
                        </a:rPr>
                        <a:t>Popcorn (students read a certain amount and then call on a peer to take over)</a:t>
                      </a:r>
                    </a:p>
                  </a:txBody>
                  <a:tcPr/>
                </a:tc>
                <a:tc>
                  <a:txBody>
                    <a:bodyPr/>
                    <a:lstStyle/>
                    <a:p>
                      <a:r>
                        <a:rPr lang="en-GB" sz="1700" dirty="0">
                          <a:latin typeface="Arial" panose="020B0604020202020204" pitchFamily="34" charset="0"/>
                          <a:cs typeface="Arial" panose="020B0604020202020204" pitchFamily="34" charset="0"/>
                        </a:rPr>
                        <a:t>Less predictable for students than round robin; students need to stay on task to ensure they are ready to pick up the reading</a:t>
                      </a:r>
                    </a:p>
                  </a:txBody>
                  <a:tcPr/>
                </a:tc>
                <a:tc>
                  <a:txBody>
                    <a:bodyPr/>
                    <a:lstStyle/>
                    <a:p>
                      <a:r>
                        <a:rPr lang="en-GB" sz="1700" dirty="0">
                          <a:latin typeface="Arial" panose="020B0604020202020204" pitchFamily="34" charset="0"/>
                          <a:cs typeface="Arial" panose="020B0604020202020204" pitchFamily="34" charset="0"/>
                        </a:rPr>
                        <a:t>Can be stressful for struggling readers (and can be used unkindly by classmates); frequency of changes of reader can make the reading experience fragmentary</a:t>
                      </a:r>
                    </a:p>
                  </a:txBody>
                  <a:tcPr/>
                </a:tc>
                <a:extLst>
                  <a:ext uri="{0D108BD9-81ED-4DB2-BD59-A6C34878D82A}">
                    <a16:rowId xmlns:a16="http://schemas.microsoft.com/office/drawing/2014/main" val="2433713645"/>
                  </a:ext>
                </a:extLst>
              </a:tr>
              <a:tr h="370840">
                <a:tc>
                  <a:txBody>
                    <a:bodyPr/>
                    <a:lstStyle/>
                    <a:p>
                      <a:r>
                        <a:rPr lang="en-GB" sz="1700" b="1" dirty="0">
                          <a:latin typeface="Arial" panose="020B0604020202020204" pitchFamily="34" charset="0"/>
                          <a:cs typeface="Arial" panose="020B0604020202020204" pitchFamily="34" charset="0"/>
                        </a:rPr>
                        <a:t>Small group</a:t>
                      </a:r>
                    </a:p>
                  </a:txBody>
                  <a:tcPr/>
                </a:tc>
                <a:tc>
                  <a:txBody>
                    <a:bodyPr/>
                    <a:lstStyle/>
                    <a:p>
                      <a:r>
                        <a:rPr lang="en-GB" sz="1700" dirty="0">
                          <a:latin typeface="Arial" panose="020B0604020202020204" pitchFamily="34" charset="0"/>
                          <a:cs typeface="Arial" panose="020B0604020202020204" pitchFamily="34" charset="0"/>
                        </a:rPr>
                        <a:t>Can be a supportive context </a:t>
                      </a:r>
                      <a:r>
                        <a:rPr lang="en-GB" sz="1700">
                          <a:latin typeface="Arial" panose="020B0604020202020204" pitchFamily="34" charset="0"/>
                          <a:cs typeface="Arial" panose="020B0604020202020204" pitchFamily="34" charset="0"/>
                        </a:rPr>
                        <a:t>when well-handled; </a:t>
                      </a:r>
                      <a:r>
                        <a:rPr lang="en-GB" sz="1700" dirty="0">
                          <a:latin typeface="Arial" panose="020B0604020202020204" pitchFamily="34" charset="0"/>
                          <a:cs typeface="Arial" panose="020B0604020202020204" pitchFamily="34" charset="0"/>
                        </a:rPr>
                        <a:t>each individual student reads aloud either more frequently or at greater length</a:t>
                      </a:r>
                    </a:p>
                  </a:txBody>
                  <a:tcPr/>
                </a:tc>
                <a:tc>
                  <a:txBody>
                    <a:bodyPr/>
                    <a:lstStyle/>
                    <a:p>
                      <a:r>
                        <a:rPr lang="en-GB" sz="1700" dirty="0">
                          <a:latin typeface="Arial" panose="020B0604020202020204" pitchFamily="34" charset="0"/>
                          <a:cs typeface="Arial" panose="020B0604020202020204" pitchFamily="34" charset="0"/>
                        </a:rPr>
                        <a:t>Can make the classroom noisy and can mask off-task behaviour; pace can vary between groups; harder to notice gaps in understanding</a:t>
                      </a:r>
                    </a:p>
                  </a:txBody>
                  <a:tcPr/>
                </a:tc>
                <a:extLst>
                  <a:ext uri="{0D108BD9-81ED-4DB2-BD59-A6C34878D82A}">
                    <a16:rowId xmlns:a16="http://schemas.microsoft.com/office/drawing/2014/main" val="1146116592"/>
                  </a:ext>
                </a:extLst>
              </a:tr>
              <a:tr h="370840">
                <a:tc>
                  <a:txBody>
                    <a:bodyPr/>
                    <a:lstStyle/>
                    <a:p>
                      <a:r>
                        <a:rPr lang="en-GB" sz="1700" b="1" dirty="0">
                          <a:latin typeface="Arial" panose="020B0604020202020204" pitchFamily="34" charset="0"/>
                          <a:cs typeface="Arial" panose="020B0604020202020204" pitchFamily="34" charset="0"/>
                        </a:rPr>
                        <a:t>Individual, silent</a:t>
                      </a:r>
                    </a:p>
                  </a:txBody>
                  <a:tcPr/>
                </a:tc>
                <a:tc>
                  <a:txBody>
                    <a:bodyPr/>
                    <a:lstStyle/>
                    <a:p>
                      <a:r>
                        <a:rPr lang="en-GB" sz="1700" dirty="0">
                          <a:latin typeface="Arial" panose="020B0604020202020204" pitchFamily="34" charset="0"/>
                          <a:cs typeface="Arial" panose="020B0604020202020204" pitchFamily="34" charset="0"/>
                        </a:rPr>
                        <a:t>Each student reads the whole text; sets expectation of reading independently</a:t>
                      </a:r>
                    </a:p>
                  </a:txBody>
                  <a:tcPr/>
                </a:tc>
                <a:tc>
                  <a:txBody>
                    <a:bodyPr/>
                    <a:lstStyle/>
                    <a:p>
                      <a:r>
                        <a:rPr lang="en-GB" sz="1700" dirty="0">
                          <a:latin typeface="Arial" panose="020B0604020202020204" pitchFamily="34" charset="0"/>
                          <a:cs typeface="Arial" panose="020B0604020202020204" pitchFamily="34" charset="0"/>
                        </a:rPr>
                        <a:t>Struggling readers lose out; students do not hear fluent readers; hard to gauge pace</a:t>
                      </a:r>
                    </a:p>
                  </a:txBody>
                  <a:tcPr/>
                </a:tc>
                <a:extLst>
                  <a:ext uri="{0D108BD9-81ED-4DB2-BD59-A6C34878D82A}">
                    <a16:rowId xmlns:a16="http://schemas.microsoft.com/office/drawing/2014/main" val="3732955414"/>
                  </a:ext>
                </a:extLst>
              </a:tr>
            </a:tbl>
          </a:graphicData>
        </a:graphic>
      </p:graphicFrame>
    </p:spTree>
    <p:extLst>
      <p:ext uri="{BB962C8B-B14F-4D97-AF65-F5344CB8AC3E}">
        <p14:creationId xmlns:p14="http://schemas.microsoft.com/office/powerpoint/2010/main" val="173054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6700CF-7A23-4E9E-87E9-02549FE1373C}">
  <ds:schemaRefs>
    <ds:schemaRef ds:uri="http://schemas.microsoft.com/office/2006/documentManagement/types"/>
    <ds:schemaRef ds:uri="http://schemas.microsoft.com/sharepoint/v3"/>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d6c9f295-6866-40ba-9ed9-513ce23f1344"/>
    <ds:schemaRef ds:uri="7877a85d-1b44-49b4-b533-86f3b630674e"/>
    <ds:schemaRef ds:uri="http://www.w3.org/XML/1998/namespace"/>
    <ds:schemaRef ds:uri="http://purl.org/dc/dcmitype/"/>
  </ds:schemaRefs>
</ds:datastoreItem>
</file>

<file path=customXml/itemProps2.xml><?xml version="1.0" encoding="utf-8"?>
<ds:datastoreItem xmlns:ds="http://schemas.openxmlformats.org/officeDocument/2006/customXml" ds:itemID="{5FBC5AA7-AAA7-41D2-90DF-DE227832EE8B}">
  <ds:schemaRefs>
    <ds:schemaRef ds:uri="http://schemas.microsoft.com/sharepoint/v3/contenttype/forms"/>
  </ds:schemaRefs>
</ds:datastoreItem>
</file>

<file path=customXml/itemProps3.xml><?xml version="1.0" encoding="utf-8"?>
<ds:datastoreItem xmlns:ds="http://schemas.openxmlformats.org/officeDocument/2006/customXml" ds:itemID="{07EB99CD-F485-42FA-9D0D-537EA21A7D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4725</TotalTime>
  <Words>1172</Words>
  <Application>Microsoft Office PowerPoint</Application>
  <PresentationFormat>Widescreen</PresentationFormat>
  <Paragraphs>107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reading in lessons</dc:title>
  <dc:creator>Jenny Wei</dc:creator>
  <cp:lastModifiedBy>Richardson, Hannah</cp:lastModifiedBy>
  <cp:revision>5</cp:revision>
  <dcterms:created xsi:type="dcterms:W3CDTF">2024-04-22T13:54:50Z</dcterms:created>
  <dcterms:modified xsi:type="dcterms:W3CDTF">2025-05-22T13:40:28Z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