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57" r:id="rId6"/>
    <p:sldId id="258" r:id="rId7"/>
    <p:sldId id="262" r:id="rId8"/>
    <p:sldId id="2487" r:id="rId9"/>
    <p:sldId id="2488" r:id="rId10"/>
    <p:sldId id="2489" r:id="rId11"/>
    <p:sldId id="2490" r:id="rId12"/>
    <p:sldId id="261" r:id="rId13"/>
    <p:sldId id="26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8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29E2DA-1175-49F2-90FF-50E9F0F2A696}" v="3" dt="2025-05-22T11:20:00.5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82621" autoAdjust="0"/>
  </p:normalViewPr>
  <p:slideViewPr>
    <p:cSldViewPr snapToGrid="0">
      <p:cViewPr varScale="1">
        <p:scale>
          <a:sx n="52" d="100"/>
          <a:sy n="52" d="100"/>
        </p:scale>
        <p:origin x="122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2AEAE9-012C-409E-90DA-75283F3F2321}"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GB"/>
        </a:p>
      </dgm:t>
    </dgm:pt>
    <dgm:pt modelId="{0D981870-53B4-4544-ACE9-000D17891AF4}">
      <dgm:prSet phldrT="[Text]"/>
      <dgm:spPr/>
      <dgm:t>
        <a:bodyPr/>
        <a:lstStyle/>
        <a:p>
          <a:pPr>
            <a:lnSpc>
              <a:spcPct val="100000"/>
            </a:lnSpc>
          </a:pPr>
          <a:r>
            <a:rPr lang="en-GB" dirty="0">
              <a:latin typeface="Arial" panose="020B0604020202020204" pitchFamily="34" charset="0"/>
              <a:cs typeface="Arial" panose="020B0604020202020204" pitchFamily="34" charset="0"/>
            </a:rPr>
            <a:t>Know students’ reading skills</a:t>
          </a:r>
        </a:p>
      </dgm:t>
    </dgm:pt>
    <dgm:pt modelId="{34F87DF0-5B8A-4998-A8F9-AB1D8ECE169E}" type="parTrans" cxnId="{211C6249-2EC4-4C21-8060-DA2974D34639}">
      <dgm:prSet/>
      <dgm:spPr/>
      <dgm:t>
        <a:bodyPr/>
        <a:lstStyle/>
        <a:p>
          <a:endParaRPr lang="en-GB">
            <a:latin typeface="Arial" panose="020B0604020202020204" pitchFamily="34" charset="0"/>
            <a:cs typeface="Arial" panose="020B0604020202020204" pitchFamily="34" charset="0"/>
          </a:endParaRPr>
        </a:p>
      </dgm:t>
    </dgm:pt>
    <dgm:pt modelId="{F7904F1C-5F2E-4E22-98DB-43F5EA367FC0}" type="sibTrans" cxnId="{211C6249-2EC4-4C21-8060-DA2974D34639}">
      <dgm:prSet/>
      <dgm:spPr/>
      <dgm:t>
        <a:bodyPr/>
        <a:lstStyle/>
        <a:p>
          <a:endParaRPr lang="en-GB">
            <a:latin typeface="Arial" panose="020B0604020202020204" pitchFamily="34" charset="0"/>
            <a:cs typeface="Arial" panose="020B0604020202020204" pitchFamily="34" charset="0"/>
          </a:endParaRPr>
        </a:p>
      </dgm:t>
    </dgm:pt>
    <dgm:pt modelId="{9D9AAE99-7792-4186-8B02-B94B4BF521D6}">
      <dgm:prSet phldrT="[Text]" custT="1"/>
      <dgm:spPr/>
      <dgm:t>
        <a:bodyPr/>
        <a:lstStyle/>
        <a:p>
          <a:pPr>
            <a:lnSpc>
              <a:spcPct val="100000"/>
            </a:lnSpc>
          </a:pPr>
          <a:r>
            <a:rPr lang="en-GB" sz="1400" dirty="0">
              <a:latin typeface="Arial" panose="020B0604020202020204" pitchFamily="34" charset="0"/>
              <a:cs typeface="Arial" panose="020B0604020202020204" pitchFamily="34" charset="0"/>
            </a:rPr>
            <a:t>Familiarise yourself with the issues that struggling readers face – do they find decoding difficult or is it a question of comprehending what they read? </a:t>
          </a:r>
        </a:p>
      </dgm:t>
    </dgm:pt>
    <dgm:pt modelId="{3AE18A41-A723-4AAB-86C3-46E42FB5B072}" type="parTrans" cxnId="{04FA1955-31E1-433E-95D9-C6EC22C1249F}">
      <dgm:prSet/>
      <dgm:spPr/>
      <dgm:t>
        <a:bodyPr/>
        <a:lstStyle/>
        <a:p>
          <a:endParaRPr lang="en-GB">
            <a:latin typeface="Arial" panose="020B0604020202020204" pitchFamily="34" charset="0"/>
            <a:cs typeface="Arial" panose="020B0604020202020204" pitchFamily="34" charset="0"/>
          </a:endParaRPr>
        </a:p>
      </dgm:t>
    </dgm:pt>
    <dgm:pt modelId="{E801EE49-BABC-4F07-85F1-9EAC0D67D0D6}" type="sibTrans" cxnId="{04FA1955-31E1-433E-95D9-C6EC22C1249F}">
      <dgm:prSet/>
      <dgm:spPr/>
      <dgm:t>
        <a:bodyPr/>
        <a:lstStyle/>
        <a:p>
          <a:endParaRPr lang="en-GB">
            <a:latin typeface="Arial" panose="020B0604020202020204" pitchFamily="34" charset="0"/>
            <a:cs typeface="Arial" panose="020B0604020202020204" pitchFamily="34" charset="0"/>
          </a:endParaRPr>
        </a:p>
      </dgm:t>
    </dgm:pt>
    <dgm:pt modelId="{6C08507A-5BDF-4AA3-9130-F3CC1BFC1BE2}">
      <dgm:prSet phldrT="[Text]"/>
      <dgm:spPr/>
      <dgm:t>
        <a:bodyPr/>
        <a:lstStyle/>
        <a:p>
          <a:pPr>
            <a:lnSpc>
              <a:spcPct val="100000"/>
            </a:lnSpc>
          </a:pPr>
          <a:r>
            <a:rPr lang="en-GB" dirty="0">
              <a:latin typeface="Arial" panose="020B0604020202020204" pitchFamily="34" charset="0"/>
              <a:cs typeface="Arial" panose="020B0604020202020204" pitchFamily="34" charset="0"/>
            </a:rPr>
            <a:t>Create opportunities for both teacher and students to read aloud</a:t>
          </a:r>
        </a:p>
      </dgm:t>
    </dgm:pt>
    <dgm:pt modelId="{96DC2BFD-3561-489D-BDE5-6462F658259F}" type="parTrans" cxnId="{40F8DE62-C3CD-49BD-8F47-224A9E7ED981}">
      <dgm:prSet/>
      <dgm:spPr/>
      <dgm:t>
        <a:bodyPr/>
        <a:lstStyle/>
        <a:p>
          <a:endParaRPr lang="en-GB">
            <a:latin typeface="Arial" panose="020B0604020202020204" pitchFamily="34" charset="0"/>
            <a:cs typeface="Arial" panose="020B0604020202020204" pitchFamily="34" charset="0"/>
          </a:endParaRPr>
        </a:p>
      </dgm:t>
    </dgm:pt>
    <dgm:pt modelId="{4BB03417-DDCF-43CA-A0D1-18C3BAFD0031}" type="sibTrans" cxnId="{40F8DE62-C3CD-49BD-8F47-224A9E7ED981}">
      <dgm:prSet/>
      <dgm:spPr/>
      <dgm:t>
        <a:bodyPr/>
        <a:lstStyle/>
        <a:p>
          <a:endParaRPr lang="en-GB">
            <a:latin typeface="Arial" panose="020B0604020202020204" pitchFamily="34" charset="0"/>
            <a:cs typeface="Arial" panose="020B0604020202020204" pitchFamily="34" charset="0"/>
          </a:endParaRPr>
        </a:p>
      </dgm:t>
    </dgm:pt>
    <dgm:pt modelId="{F145AE48-E271-4C30-86D3-5CE72A4C2F6C}">
      <dgm:prSet phldrT="[Text]"/>
      <dgm:spPr/>
      <dgm:t>
        <a:bodyPr/>
        <a:lstStyle/>
        <a:p>
          <a:pPr>
            <a:lnSpc>
              <a:spcPct val="100000"/>
            </a:lnSpc>
          </a:pPr>
          <a:r>
            <a:rPr lang="en-GB" dirty="0">
              <a:latin typeface="Arial" panose="020B0604020202020204" pitchFamily="34" charset="0"/>
              <a:cs typeface="Arial" panose="020B0604020202020204" pitchFamily="34" charset="0"/>
            </a:rPr>
            <a:t>Read with animation – sell the text			        Listen for errors and difficulties when students read in order to support them</a:t>
          </a:r>
        </a:p>
      </dgm:t>
    </dgm:pt>
    <dgm:pt modelId="{5877F97F-59FC-4963-9D0F-59A54D35AE12}" type="parTrans" cxnId="{74D87C92-36F7-4DD6-8141-AF2E208395BA}">
      <dgm:prSet/>
      <dgm:spPr/>
      <dgm:t>
        <a:bodyPr/>
        <a:lstStyle/>
        <a:p>
          <a:endParaRPr lang="en-GB">
            <a:latin typeface="Arial" panose="020B0604020202020204" pitchFamily="34" charset="0"/>
            <a:cs typeface="Arial" panose="020B0604020202020204" pitchFamily="34" charset="0"/>
          </a:endParaRPr>
        </a:p>
      </dgm:t>
    </dgm:pt>
    <dgm:pt modelId="{071E0712-7951-435F-8435-9B371BF8E027}" type="sibTrans" cxnId="{74D87C92-36F7-4DD6-8141-AF2E208395BA}">
      <dgm:prSet/>
      <dgm:spPr/>
      <dgm:t>
        <a:bodyPr/>
        <a:lstStyle/>
        <a:p>
          <a:endParaRPr lang="en-GB">
            <a:latin typeface="Arial" panose="020B0604020202020204" pitchFamily="34" charset="0"/>
            <a:cs typeface="Arial" panose="020B0604020202020204" pitchFamily="34" charset="0"/>
          </a:endParaRPr>
        </a:p>
      </dgm:t>
    </dgm:pt>
    <dgm:pt modelId="{E00C1750-09B1-45A2-A662-D2187D482A0C}">
      <dgm:prSet phldrT="[Text]"/>
      <dgm:spPr/>
      <dgm:t>
        <a:bodyPr/>
        <a:lstStyle/>
        <a:p>
          <a:pPr>
            <a:lnSpc>
              <a:spcPct val="100000"/>
            </a:lnSpc>
          </a:pPr>
          <a:r>
            <a:rPr lang="en-GB">
              <a:latin typeface="Arial" panose="020B0604020202020204" pitchFamily="34" charset="0"/>
              <a:cs typeface="Arial" panose="020B0604020202020204" pitchFamily="34" charset="0"/>
            </a:rPr>
            <a:t>Positive and supportive classroom atmosphere</a:t>
          </a:r>
        </a:p>
      </dgm:t>
    </dgm:pt>
    <dgm:pt modelId="{CC3BEE60-EAD1-4BE4-A7A8-9CC2DA4D2617}" type="parTrans" cxnId="{D93F5045-DB79-439A-AE88-F2FB93A315CA}">
      <dgm:prSet/>
      <dgm:spPr/>
      <dgm:t>
        <a:bodyPr/>
        <a:lstStyle/>
        <a:p>
          <a:endParaRPr lang="en-GB">
            <a:latin typeface="Arial" panose="020B0604020202020204" pitchFamily="34" charset="0"/>
            <a:cs typeface="Arial" panose="020B0604020202020204" pitchFamily="34" charset="0"/>
          </a:endParaRPr>
        </a:p>
      </dgm:t>
    </dgm:pt>
    <dgm:pt modelId="{1511901B-2DEF-4820-80F9-A4FF10E4AE05}" type="sibTrans" cxnId="{D93F5045-DB79-439A-AE88-F2FB93A315CA}">
      <dgm:prSet/>
      <dgm:spPr/>
      <dgm:t>
        <a:bodyPr/>
        <a:lstStyle/>
        <a:p>
          <a:endParaRPr lang="en-GB">
            <a:latin typeface="Arial" panose="020B0604020202020204" pitchFamily="34" charset="0"/>
            <a:cs typeface="Arial" panose="020B0604020202020204" pitchFamily="34" charset="0"/>
          </a:endParaRPr>
        </a:p>
      </dgm:t>
    </dgm:pt>
    <dgm:pt modelId="{A7F3F691-FF17-4160-A4CF-1AB0264971F7}">
      <dgm:prSet phldrT="[Text]"/>
      <dgm:spPr/>
      <dgm:t>
        <a:bodyPr/>
        <a:lstStyle/>
        <a:p>
          <a:pPr>
            <a:lnSpc>
              <a:spcPct val="100000"/>
            </a:lnSpc>
          </a:pPr>
          <a:r>
            <a:rPr lang="en-GB" dirty="0">
              <a:latin typeface="Arial" panose="020B0604020202020204" pitchFamily="34" charset="0"/>
              <a:cs typeface="Arial" panose="020B0604020202020204" pitchFamily="34" charset="0"/>
            </a:rPr>
            <a:t>Low threat; zero tolerance of ridicule</a:t>
          </a:r>
        </a:p>
      </dgm:t>
    </dgm:pt>
    <dgm:pt modelId="{C4F94E5F-385D-405C-B3B1-94DD18A288C5}" type="parTrans" cxnId="{6306B787-089A-40FB-9CAB-A672490FF747}">
      <dgm:prSet/>
      <dgm:spPr/>
      <dgm:t>
        <a:bodyPr/>
        <a:lstStyle/>
        <a:p>
          <a:endParaRPr lang="en-GB">
            <a:latin typeface="Arial" panose="020B0604020202020204" pitchFamily="34" charset="0"/>
            <a:cs typeface="Arial" panose="020B0604020202020204" pitchFamily="34" charset="0"/>
          </a:endParaRPr>
        </a:p>
      </dgm:t>
    </dgm:pt>
    <dgm:pt modelId="{4458388D-BC03-4C57-9F25-8ED57A88C634}" type="sibTrans" cxnId="{6306B787-089A-40FB-9CAB-A672490FF747}">
      <dgm:prSet/>
      <dgm:spPr/>
      <dgm:t>
        <a:bodyPr/>
        <a:lstStyle/>
        <a:p>
          <a:endParaRPr lang="en-GB">
            <a:latin typeface="Arial" panose="020B0604020202020204" pitchFamily="34" charset="0"/>
            <a:cs typeface="Arial" panose="020B0604020202020204" pitchFamily="34" charset="0"/>
          </a:endParaRPr>
        </a:p>
      </dgm:t>
    </dgm:pt>
    <dgm:pt modelId="{58236112-7E3C-4E46-85E1-57859FC4230B}">
      <dgm:prSet phldrT="[Text]"/>
      <dgm:spPr/>
      <dgm:t>
        <a:bodyPr/>
        <a:lstStyle/>
        <a:p>
          <a:pPr>
            <a:lnSpc>
              <a:spcPct val="100000"/>
            </a:lnSpc>
          </a:pPr>
          <a:r>
            <a:rPr lang="en-GB">
              <a:latin typeface="Arial" panose="020B0604020202020204" pitchFamily="34" charset="0"/>
              <a:cs typeface="Arial" panose="020B0604020202020204" pitchFamily="34" charset="0"/>
            </a:rPr>
            <a:t>Check understanding</a:t>
          </a:r>
        </a:p>
      </dgm:t>
    </dgm:pt>
    <dgm:pt modelId="{B5F67707-6A04-4690-8E21-FB247374E6D3}" type="parTrans" cxnId="{047F4B87-126D-4A10-A878-D08450EC5E25}">
      <dgm:prSet/>
      <dgm:spPr/>
      <dgm:t>
        <a:bodyPr/>
        <a:lstStyle/>
        <a:p>
          <a:endParaRPr lang="en-GB">
            <a:latin typeface="Arial" panose="020B0604020202020204" pitchFamily="34" charset="0"/>
            <a:cs typeface="Arial" panose="020B0604020202020204" pitchFamily="34" charset="0"/>
          </a:endParaRPr>
        </a:p>
      </dgm:t>
    </dgm:pt>
    <dgm:pt modelId="{5CA7556E-F921-455A-A7A8-4A67125E8B80}" type="sibTrans" cxnId="{047F4B87-126D-4A10-A878-D08450EC5E25}">
      <dgm:prSet/>
      <dgm:spPr/>
      <dgm:t>
        <a:bodyPr/>
        <a:lstStyle/>
        <a:p>
          <a:endParaRPr lang="en-GB">
            <a:latin typeface="Arial" panose="020B0604020202020204" pitchFamily="34" charset="0"/>
            <a:cs typeface="Arial" panose="020B0604020202020204" pitchFamily="34" charset="0"/>
          </a:endParaRPr>
        </a:p>
      </dgm:t>
    </dgm:pt>
    <dgm:pt modelId="{DCB3065B-7BAE-4C74-AFA8-1EF1413C619A}">
      <dgm:prSet phldrT="[Text]"/>
      <dgm:spPr/>
      <dgm:t>
        <a:bodyPr/>
        <a:lstStyle/>
        <a:p>
          <a:pPr>
            <a:lnSpc>
              <a:spcPct val="100000"/>
            </a:lnSpc>
          </a:pPr>
          <a:r>
            <a:rPr lang="en-GB" dirty="0">
              <a:latin typeface="Arial" panose="020B0604020202020204" pitchFamily="34" charset="0"/>
              <a:cs typeface="Arial" panose="020B0604020202020204" pitchFamily="34" charset="0"/>
            </a:rPr>
            <a:t>Consider how and where to do this before reading. Don’t assume that all have understood.</a:t>
          </a:r>
        </a:p>
      </dgm:t>
    </dgm:pt>
    <dgm:pt modelId="{0D4396AB-F4EE-4CFD-85BA-F42F36AAC6CA}" type="parTrans" cxnId="{E539A02F-4FFC-4568-9FB7-0DCDF8FD18CC}">
      <dgm:prSet/>
      <dgm:spPr/>
      <dgm:t>
        <a:bodyPr/>
        <a:lstStyle/>
        <a:p>
          <a:endParaRPr lang="en-GB">
            <a:latin typeface="Arial" panose="020B0604020202020204" pitchFamily="34" charset="0"/>
            <a:cs typeface="Arial" panose="020B0604020202020204" pitchFamily="34" charset="0"/>
          </a:endParaRPr>
        </a:p>
      </dgm:t>
    </dgm:pt>
    <dgm:pt modelId="{B0E267A1-4398-4500-A1F8-F5B279C9CFF2}" type="sibTrans" cxnId="{E539A02F-4FFC-4568-9FB7-0DCDF8FD18CC}">
      <dgm:prSet/>
      <dgm:spPr/>
      <dgm:t>
        <a:bodyPr/>
        <a:lstStyle/>
        <a:p>
          <a:endParaRPr lang="en-GB">
            <a:latin typeface="Arial" panose="020B0604020202020204" pitchFamily="34" charset="0"/>
            <a:cs typeface="Arial" panose="020B0604020202020204" pitchFamily="34" charset="0"/>
          </a:endParaRPr>
        </a:p>
      </dgm:t>
    </dgm:pt>
    <dgm:pt modelId="{EEDD349C-7379-46D5-A27A-880EB3780314}">
      <dgm:prSet phldrT="[Text]"/>
      <dgm:spPr/>
      <dgm:t>
        <a:bodyPr/>
        <a:lstStyle/>
        <a:p>
          <a:pPr>
            <a:lnSpc>
              <a:spcPct val="100000"/>
            </a:lnSpc>
          </a:pPr>
          <a:r>
            <a:rPr lang="en-GB">
              <a:latin typeface="Arial" panose="020B0604020202020204" pitchFamily="34" charset="0"/>
              <a:cs typeface="Arial" panose="020B0604020202020204" pitchFamily="34" charset="0"/>
            </a:rPr>
            <a:t>Strong voice</a:t>
          </a:r>
        </a:p>
      </dgm:t>
    </dgm:pt>
    <dgm:pt modelId="{739BA43B-A5B5-44D3-AF8C-FDC9E5B50E35}" type="parTrans" cxnId="{35742A25-A628-4A0A-9B9E-8148F8E2A04A}">
      <dgm:prSet/>
      <dgm:spPr/>
      <dgm:t>
        <a:bodyPr/>
        <a:lstStyle/>
        <a:p>
          <a:endParaRPr lang="en-GB">
            <a:latin typeface="Arial" panose="020B0604020202020204" pitchFamily="34" charset="0"/>
            <a:cs typeface="Arial" panose="020B0604020202020204" pitchFamily="34" charset="0"/>
          </a:endParaRPr>
        </a:p>
      </dgm:t>
    </dgm:pt>
    <dgm:pt modelId="{E7037A5D-93CF-49AE-8575-BFFAE2E178D3}" type="sibTrans" cxnId="{35742A25-A628-4A0A-9B9E-8148F8E2A04A}">
      <dgm:prSet/>
      <dgm:spPr/>
      <dgm:t>
        <a:bodyPr/>
        <a:lstStyle/>
        <a:p>
          <a:endParaRPr lang="en-GB">
            <a:latin typeface="Arial" panose="020B0604020202020204" pitchFamily="34" charset="0"/>
            <a:cs typeface="Arial" panose="020B0604020202020204" pitchFamily="34" charset="0"/>
          </a:endParaRPr>
        </a:p>
      </dgm:t>
    </dgm:pt>
    <dgm:pt modelId="{B7A4A49E-D640-4127-BFAE-E6889C398F4C}">
      <dgm:prSet phldrT="[Text]"/>
      <dgm:spPr/>
      <dgm:t>
        <a:bodyPr/>
        <a:lstStyle/>
        <a:p>
          <a:pPr>
            <a:lnSpc>
              <a:spcPct val="100000"/>
            </a:lnSpc>
          </a:pPr>
          <a:r>
            <a:rPr lang="en-GB" dirty="0">
              <a:latin typeface="Arial" panose="020B0604020202020204" pitchFamily="34" charset="0"/>
              <a:cs typeface="Arial" panose="020B0604020202020204" pitchFamily="34" charset="0"/>
            </a:rPr>
            <a:t>Anyone who reads aloud must read loudly enough to be heard around the room. Model using a louder voice.</a:t>
          </a:r>
        </a:p>
      </dgm:t>
    </dgm:pt>
    <dgm:pt modelId="{C028516E-4D33-41CB-B79F-5B3D4A09F9E2}" type="parTrans" cxnId="{3E17CE40-0BAB-4478-8A0A-57A08F0F3015}">
      <dgm:prSet/>
      <dgm:spPr/>
      <dgm:t>
        <a:bodyPr/>
        <a:lstStyle/>
        <a:p>
          <a:endParaRPr lang="en-GB">
            <a:latin typeface="Arial" panose="020B0604020202020204" pitchFamily="34" charset="0"/>
            <a:cs typeface="Arial" panose="020B0604020202020204" pitchFamily="34" charset="0"/>
          </a:endParaRPr>
        </a:p>
      </dgm:t>
    </dgm:pt>
    <dgm:pt modelId="{2BEE0C75-3888-4385-BAF3-E7A6EE5FEEAB}" type="sibTrans" cxnId="{3E17CE40-0BAB-4478-8A0A-57A08F0F3015}">
      <dgm:prSet/>
      <dgm:spPr/>
      <dgm:t>
        <a:bodyPr/>
        <a:lstStyle/>
        <a:p>
          <a:endParaRPr lang="en-GB">
            <a:latin typeface="Arial" panose="020B0604020202020204" pitchFamily="34" charset="0"/>
            <a:cs typeface="Arial" panose="020B0604020202020204" pitchFamily="34" charset="0"/>
          </a:endParaRPr>
        </a:p>
      </dgm:t>
    </dgm:pt>
    <dgm:pt modelId="{520F6919-EEBA-4D3B-9B34-209C2A7B3291}" type="pres">
      <dgm:prSet presAssocID="{C12AEAE9-012C-409E-90DA-75283F3F2321}" presName="root" presStyleCnt="0">
        <dgm:presLayoutVars>
          <dgm:dir/>
          <dgm:resizeHandles val="exact"/>
        </dgm:presLayoutVars>
      </dgm:prSet>
      <dgm:spPr/>
    </dgm:pt>
    <dgm:pt modelId="{861CDD6D-2F96-454E-B02F-3D58BE8425D9}" type="pres">
      <dgm:prSet presAssocID="{0D981870-53B4-4544-ACE9-000D17891AF4}" presName="compNode" presStyleCnt="0"/>
      <dgm:spPr/>
    </dgm:pt>
    <dgm:pt modelId="{A3397E9D-0224-40F2-8176-024AFE6DD9EE}" type="pres">
      <dgm:prSet presAssocID="{0D981870-53B4-4544-ACE9-000D17891AF4}" presName="bgRect" presStyleLbl="bgShp" presStyleIdx="0" presStyleCnt="5"/>
      <dgm:spPr/>
    </dgm:pt>
    <dgm:pt modelId="{E96D6F3C-E2FC-4E3F-90A4-FF026544349A}" type="pres">
      <dgm:prSet presAssocID="{0D981870-53B4-4544-ACE9-000D17891AF4}"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ooks"/>
        </a:ext>
      </dgm:extLst>
    </dgm:pt>
    <dgm:pt modelId="{B5CD3CD2-F81E-4687-8994-FF772B1796CB}" type="pres">
      <dgm:prSet presAssocID="{0D981870-53B4-4544-ACE9-000D17891AF4}" presName="spaceRect" presStyleCnt="0"/>
      <dgm:spPr/>
    </dgm:pt>
    <dgm:pt modelId="{9126B341-B241-4F77-9B25-2EC2A3D94BFB}" type="pres">
      <dgm:prSet presAssocID="{0D981870-53B4-4544-ACE9-000D17891AF4}" presName="parTx" presStyleLbl="revTx" presStyleIdx="0" presStyleCnt="10">
        <dgm:presLayoutVars>
          <dgm:chMax val="0"/>
          <dgm:chPref val="0"/>
        </dgm:presLayoutVars>
      </dgm:prSet>
      <dgm:spPr/>
    </dgm:pt>
    <dgm:pt modelId="{FFBAA321-AA2A-4864-975D-93FF33F6FFA0}" type="pres">
      <dgm:prSet presAssocID="{0D981870-53B4-4544-ACE9-000D17891AF4}" presName="desTx" presStyleLbl="revTx" presStyleIdx="1" presStyleCnt="10">
        <dgm:presLayoutVars/>
      </dgm:prSet>
      <dgm:spPr/>
    </dgm:pt>
    <dgm:pt modelId="{13FD4375-3D66-49DD-AED9-1398C0D5C044}" type="pres">
      <dgm:prSet presAssocID="{F7904F1C-5F2E-4E22-98DB-43F5EA367FC0}" presName="sibTrans" presStyleCnt="0"/>
      <dgm:spPr/>
    </dgm:pt>
    <dgm:pt modelId="{5200F853-FB37-48A4-AF66-AE0F2A9D527D}" type="pres">
      <dgm:prSet presAssocID="{6C08507A-5BDF-4AA3-9130-F3CC1BFC1BE2}" presName="compNode" presStyleCnt="0"/>
      <dgm:spPr/>
    </dgm:pt>
    <dgm:pt modelId="{44CB93C3-0374-49AD-97EE-EE49A305952A}" type="pres">
      <dgm:prSet presAssocID="{6C08507A-5BDF-4AA3-9130-F3CC1BFC1BE2}" presName="bgRect" presStyleLbl="bgShp" presStyleIdx="1" presStyleCnt="5"/>
      <dgm:spPr/>
    </dgm:pt>
    <dgm:pt modelId="{5DBE3D8C-926E-4456-B5BE-3E861F8F6C21}" type="pres">
      <dgm:prSet presAssocID="{6C08507A-5BDF-4AA3-9130-F3CC1BFC1BE2}"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Ear"/>
        </a:ext>
      </dgm:extLst>
    </dgm:pt>
    <dgm:pt modelId="{BE4151E2-22B7-48A8-A4D1-70868875BC13}" type="pres">
      <dgm:prSet presAssocID="{6C08507A-5BDF-4AA3-9130-F3CC1BFC1BE2}" presName="spaceRect" presStyleCnt="0"/>
      <dgm:spPr/>
    </dgm:pt>
    <dgm:pt modelId="{102459DA-E8D5-416A-B31E-C0A3581F1203}" type="pres">
      <dgm:prSet presAssocID="{6C08507A-5BDF-4AA3-9130-F3CC1BFC1BE2}" presName="parTx" presStyleLbl="revTx" presStyleIdx="2" presStyleCnt="10">
        <dgm:presLayoutVars>
          <dgm:chMax val="0"/>
          <dgm:chPref val="0"/>
        </dgm:presLayoutVars>
      </dgm:prSet>
      <dgm:spPr/>
    </dgm:pt>
    <dgm:pt modelId="{69AACC9B-DC61-4891-B2C8-8D7856B87721}" type="pres">
      <dgm:prSet presAssocID="{6C08507A-5BDF-4AA3-9130-F3CC1BFC1BE2}" presName="desTx" presStyleLbl="revTx" presStyleIdx="3" presStyleCnt="10">
        <dgm:presLayoutVars/>
      </dgm:prSet>
      <dgm:spPr/>
    </dgm:pt>
    <dgm:pt modelId="{677E97E6-1D3B-47F0-8F66-19F6813CAEB3}" type="pres">
      <dgm:prSet presAssocID="{4BB03417-DDCF-43CA-A0D1-18C3BAFD0031}" presName="sibTrans" presStyleCnt="0"/>
      <dgm:spPr/>
    </dgm:pt>
    <dgm:pt modelId="{B1812C40-3422-4421-8CE7-B8B244FC3632}" type="pres">
      <dgm:prSet presAssocID="{E00C1750-09B1-45A2-A662-D2187D482A0C}" presName="compNode" presStyleCnt="0"/>
      <dgm:spPr/>
    </dgm:pt>
    <dgm:pt modelId="{8B2EB702-E4FF-444F-8C44-A9E21B71ED83}" type="pres">
      <dgm:prSet presAssocID="{E00C1750-09B1-45A2-A662-D2187D482A0C}" presName="bgRect" presStyleLbl="bgShp" presStyleIdx="2" presStyleCnt="5"/>
      <dgm:spPr/>
    </dgm:pt>
    <dgm:pt modelId="{1B96437A-A3FA-47DD-94F9-02A8AB2D5409}" type="pres">
      <dgm:prSet presAssocID="{E00C1750-09B1-45A2-A662-D2187D482A0C}"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miling Face with No Fill"/>
        </a:ext>
      </dgm:extLst>
    </dgm:pt>
    <dgm:pt modelId="{0F597B02-DFA8-4277-9643-0D69BD41B7F7}" type="pres">
      <dgm:prSet presAssocID="{E00C1750-09B1-45A2-A662-D2187D482A0C}" presName="spaceRect" presStyleCnt="0"/>
      <dgm:spPr/>
    </dgm:pt>
    <dgm:pt modelId="{22DE3E3C-6E13-4B2F-A532-B23A73BEFC3A}" type="pres">
      <dgm:prSet presAssocID="{E00C1750-09B1-45A2-A662-D2187D482A0C}" presName="parTx" presStyleLbl="revTx" presStyleIdx="4" presStyleCnt="10">
        <dgm:presLayoutVars>
          <dgm:chMax val="0"/>
          <dgm:chPref val="0"/>
        </dgm:presLayoutVars>
      </dgm:prSet>
      <dgm:spPr/>
    </dgm:pt>
    <dgm:pt modelId="{F8299D4E-86D1-4AF4-BC10-30F0357AC905}" type="pres">
      <dgm:prSet presAssocID="{E00C1750-09B1-45A2-A662-D2187D482A0C}" presName="desTx" presStyleLbl="revTx" presStyleIdx="5" presStyleCnt="10">
        <dgm:presLayoutVars/>
      </dgm:prSet>
      <dgm:spPr/>
    </dgm:pt>
    <dgm:pt modelId="{641C56B8-821A-4C6C-B164-1E5EC1E9C1E9}" type="pres">
      <dgm:prSet presAssocID="{1511901B-2DEF-4820-80F9-A4FF10E4AE05}" presName="sibTrans" presStyleCnt="0"/>
      <dgm:spPr/>
    </dgm:pt>
    <dgm:pt modelId="{A5F2A4EE-652C-479D-AB1F-45161F85E696}" type="pres">
      <dgm:prSet presAssocID="{58236112-7E3C-4E46-85E1-57859FC4230B}" presName="compNode" presStyleCnt="0"/>
      <dgm:spPr/>
    </dgm:pt>
    <dgm:pt modelId="{BF5B9156-7855-427E-B9A8-886780427285}" type="pres">
      <dgm:prSet presAssocID="{58236112-7E3C-4E46-85E1-57859FC4230B}" presName="bgRect" presStyleLbl="bgShp" presStyleIdx="3" presStyleCnt="5"/>
      <dgm:spPr/>
    </dgm:pt>
    <dgm:pt modelId="{90127ACC-4032-4401-872C-97237AE07F0C}" type="pres">
      <dgm:prSet presAssocID="{58236112-7E3C-4E46-85E1-57859FC4230B}"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Questions"/>
        </a:ext>
      </dgm:extLst>
    </dgm:pt>
    <dgm:pt modelId="{3C91EA0C-855A-4349-B408-C8A10322A6A0}" type="pres">
      <dgm:prSet presAssocID="{58236112-7E3C-4E46-85E1-57859FC4230B}" presName="spaceRect" presStyleCnt="0"/>
      <dgm:spPr/>
    </dgm:pt>
    <dgm:pt modelId="{1C35AF96-E9C1-40EF-8421-A416FE110D43}" type="pres">
      <dgm:prSet presAssocID="{58236112-7E3C-4E46-85E1-57859FC4230B}" presName="parTx" presStyleLbl="revTx" presStyleIdx="6" presStyleCnt="10">
        <dgm:presLayoutVars>
          <dgm:chMax val="0"/>
          <dgm:chPref val="0"/>
        </dgm:presLayoutVars>
      </dgm:prSet>
      <dgm:spPr/>
    </dgm:pt>
    <dgm:pt modelId="{F7F18CBC-42C5-4724-8774-339BE598BD0B}" type="pres">
      <dgm:prSet presAssocID="{58236112-7E3C-4E46-85E1-57859FC4230B}" presName="desTx" presStyleLbl="revTx" presStyleIdx="7" presStyleCnt="10">
        <dgm:presLayoutVars/>
      </dgm:prSet>
      <dgm:spPr/>
    </dgm:pt>
    <dgm:pt modelId="{326F441C-3148-42D0-9489-92FA5217B2E1}" type="pres">
      <dgm:prSet presAssocID="{5CA7556E-F921-455A-A7A8-4A67125E8B80}" presName="sibTrans" presStyleCnt="0"/>
      <dgm:spPr/>
    </dgm:pt>
    <dgm:pt modelId="{4F04EA66-A504-439E-9ABD-D3BBA586B5CB}" type="pres">
      <dgm:prSet presAssocID="{EEDD349C-7379-46D5-A27A-880EB3780314}" presName="compNode" presStyleCnt="0"/>
      <dgm:spPr/>
    </dgm:pt>
    <dgm:pt modelId="{A8D3A7AA-FF51-41E9-A44E-61EE1981CB63}" type="pres">
      <dgm:prSet presAssocID="{EEDD349C-7379-46D5-A27A-880EB3780314}" presName="bgRect" presStyleLbl="bgShp" presStyleIdx="4" presStyleCnt="5"/>
      <dgm:spPr/>
    </dgm:pt>
    <dgm:pt modelId="{A34C9EC6-02F2-4017-A742-39F2DC4DCABA}" type="pres">
      <dgm:prSet presAssocID="{EEDD349C-7379-46D5-A27A-880EB3780314}"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Megaphone"/>
        </a:ext>
      </dgm:extLst>
    </dgm:pt>
    <dgm:pt modelId="{703FDFCC-DD4D-4457-8DA0-DCB699E1525E}" type="pres">
      <dgm:prSet presAssocID="{EEDD349C-7379-46D5-A27A-880EB3780314}" presName="spaceRect" presStyleCnt="0"/>
      <dgm:spPr/>
    </dgm:pt>
    <dgm:pt modelId="{A7FBA9A9-7A45-44AA-9480-6A61A4AA54C9}" type="pres">
      <dgm:prSet presAssocID="{EEDD349C-7379-46D5-A27A-880EB3780314}" presName="parTx" presStyleLbl="revTx" presStyleIdx="8" presStyleCnt="10">
        <dgm:presLayoutVars>
          <dgm:chMax val="0"/>
          <dgm:chPref val="0"/>
        </dgm:presLayoutVars>
      </dgm:prSet>
      <dgm:spPr/>
    </dgm:pt>
    <dgm:pt modelId="{035FCA84-694C-45F5-AAE8-3CE9AA53A8A0}" type="pres">
      <dgm:prSet presAssocID="{EEDD349C-7379-46D5-A27A-880EB3780314}" presName="desTx" presStyleLbl="revTx" presStyleIdx="9" presStyleCnt="10">
        <dgm:presLayoutVars/>
      </dgm:prSet>
      <dgm:spPr/>
    </dgm:pt>
  </dgm:ptLst>
  <dgm:cxnLst>
    <dgm:cxn modelId="{63A0EA0C-6AA5-4CA1-94BE-BE69D860348E}" type="presOf" srcId="{58236112-7E3C-4E46-85E1-57859FC4230B}" destId="{1C35AF96-E9C1-40EF-8421-A416FE110D43}" srcOrd="0" destOrd="0" presId="urn:microsoft.com/office/officeart/2018/2/layout/IconVerticalSolidList"/>
    <dgm:cxn modelId="{75E77114-CD55-4035-AB4B-918D25D256AF}" type="presOf" srcId="{E00C1750-09B1-45A2-A662-D2187D482A0C}" destId="{22DE3E3C-6E13-4B2F-A532-B23A73BEFC3A}" srcOrd="0" destOrd="0" presId="urn:microsoft.com/office/officeart/2018/2/layout/IconVerticalSolidList"/>
    <dgm:cxn modelId="{5863C319-0D44-494A-8F29-1A05E4E96430}" type="presOf" srcId="{EEDD349C-7379-46D5-A27A-880EB3780314}" destId="{A7FBA9A9-7A45-44AA-9480-6A61A4AA54C9}" srcOrd="0" destOrd="0" presId="urn:microsoft.com/office/officeart/2018/2/layout/IconVerticalSolidList"/>
    <dgm:cxn modelId="{35742A25-A628-4A0A-9B9E-8148F8E2A04A}" srcId="{C12AEAE9-012C-409E-90DA-75283F3F2321}" destId="{EEDD349C-7379-46D5-A27A-880EB3780314}" srcOrd="4" destOrd="0" parTransId="{739BA43B-A5B5-44D3-AF8C-FDC9E5B50E35}" sibTransId="{E7037A5D-93CF-49AE-8575-BFFAE2E178D3}"/>
    <dgm:cxn modelId="{E31A3929-2E81-4859-94E9-651D9CB76691}" type="presOf" srcId="{9D9AAE99-7792-4186-8B02-B94B4BF521D6}" destId="{FFBAA321-AA2A-4864-975D-93FF33F6FFA0}" srcOrd="0" destOrd="0" presId="urn:microsoft.com/office/officeart/2018/2/layout/IconVerticalSolidList"/>
    <dgm:cxn modelId="{E539A02F-4FFC-4568-9FB7-0DCDF8FD18CC}" srcId="{58236112-7E3C-4E46-85E1-57859FC4230B}" destId="{DCB3065B-7BAE-4C74-AFA8-1EF1413C619A}" srcOrd="0" destOrd="0" parTransId="{0D4396AB-F4EE-4CFD-85BA-F42F36AAC6CA}" sibTransId="{B0E267A1-4398-4500-A1F8-F5B279C9CFF2}"/>
    <dgm:cxn modelId="{3E17CE40-0BAB-4478-8A0A-57A08F0F3015}" srcId="{EEDD349C-7379-46D5-A27A-880EB3780314}" destId="{B7A4A49E-D640-4127-BFAE-E6889C398F4C}" srcOrd="0" destOrd="0" parTransId="{C028516E-4D33-41CB-B79F-5B3D4A09F9E2}" sibTransId="{2BEE0C75-3888-4385-BAF3-E7A6EE5FEEAB}"/>
    <dgm:cxn modelId="{40F8DE62-C3CD-49BD-8F47-224A9E7ED981}" srcId="{C12AEAE9-012C-409E-90DA-75283F3F2321}" destId="{6C08507A-5BDF-4AA3-9130-F3CC1BFC1BE2}" srcOrd="1" destOrd="0" parTransId="{96DC2BFD-3561-489D-BDE5-6462F658259F}" sibTransId="{4BB03417-DDCF-43CA-A0D1-18C3BAFD0031}"/>
    <dgm:cxn modelId="{D93F5045-DB79-439A-AE88-F2FB93A315CA}" srcId="{C12AEAE9-012C-409E-90DA-75283F3F2321}" destId="{E00C1750-09B1-45A2-A662-D2187D482A0C}" srcOrd="2" destOrd="0" parTransId="{CC3BEE60-EAD1-4BE4-A7A8-9CC2DA4D2617}" sibTransId="{1511901B-2DEF-4820-80F9-A4FF10E4AE05}"/>
    <dgm:cxn modelId="{211C6249-2EC4-4C21-8060-DA2974D34639}" srcId="{C12AEAE9-012C-409E-90DA-75283F3F2321}" destId="{0D981870-53B4-4544-ACE9-000D17891AF4}" srcOrd="0" destOrd="0" parTransId="{34F87DF0-5B8A-4998-A8F9-AB1D8ECE169E}" sibTransId="{F7904F1C-5F2E-4E22-98DB-43F5EA367FC0}"/>
    <dgm:cxn modelId="{04FA1955-31E1-433E-95D9-C6EC22C1249F}" srcId="{0D981870-53B4-4544-ACE9-000D17891AF4}" destId="{9D9AAE99-7792-4186-8B02-B94B4BF521D6}" srcOrd="0" destOrd="0" parTransId="{3AE18A41-A723-4AAB-86C3-46E42FB5B072}" sibTransId="{E801EE49-BABC-4F07-85F1-9EAC0D67D0D6}"/>
    <dgm:cxn modelId="{1B602256-7B98-43A5-8B55-DE923D2CFC75}" type="presOf" srcId="{A7F3F691-FF17-4160-A4CF-1AB0264971F7}" destId="{F8299D4E-86D1-4AF4-BC10-30F0357AC905}" srcOrd="0" destOrd="0" presId="urn:microsoft.com/office/officeart/2018/2/layout/IconVerticalSolidList"/>
    <dgm:cxn modelId="{09E2517F-05B8-43B8-926B-6F4096BE9F8F}" type="presOf" srcId="{6C08507A-5BDF-4AA3-9130-F3CC1BFC1BE2}" destId="{102459DA-E8D5-416A-B31E-C0A3581F1203}" srcOrd="0" destOrd="0" presId="urn:microsoft.com/office/officeart/2018/2/layout/IconVerticalSolidList"/>
    <dgm:cxn modelId="{4880B884-5A24-4E16-852F-CF03AD7F2F69}" type="presOf" srcId="{C12AEAE9-012C-409E-90DA-75283F3F2321}" destId="{520F6919-EEBA-4D3B-9B34-209C2A7B3291}" srcOrd="0" destOrd="0" presId="urn:microsoft.com/office/officeart/2018/2/layout/IconVerticalSolidList"/>
    <dgm:cxn modelId="{047F4B87-126D-4A10-A878-D08450EC5E25}" srcId="{C12AEAE9-012C-409E-90DA-75283F3F2321}" destId="{58236112-7E3C-4E46-85E1-57859FC4230B}" srcOrd="3" destOrd="0" parTransId="{B5F67707-6A04-4690-8E21-FB247374E6D3}" sibTransId="{5CA7556E-F921-455A-A7A8-4A67125E8B80}"/>
    <dgm:cxn modelId="{6306B787-089A-40FB-9CAB-A672490FF747}" srcId="{E00C1750-09B1-45A2-A662-D2187D482A0C}" destId="{A7F3F691-FF17-4160-A4CF-1AB0264971F7}" srcOrd="0" destOrd="0" parTransId="{C4F94E5F-385D-405C-B3B1-94DD18A288C5}" sibTransId="{4458388D-BC03-4C57-9F25-8ED57A88C634}"/>
    <dgm:cxn modelId="{74D87C92-36F7-4DD6-8141-AF2E208395BA}" srcId="{6C08507A-5BDF-4AA3-9130-F3CC1BFC1BE2}" destId="{F145AE48-E271-4C30-86D3-5CE72A4C2F6C}" srcOrd="0" destOrd="0" parTransId="{5877F97F-59FC-4963-9D0F-59A54D35AE12}" sibTransId="{071E0712-7951-435F-8435-9B371BF8E027}"/>
    <dgm:cxn modelId="{68A57FA5-6D3E-4510-AB51-01A515B77CA1}" type="presOf" srcId="{B7A4A49E-D640-4127-BFAE-E6889C398F4C}" destId="{035FCA84-694C-45F5-AAE8-3CE9AA53A8A0}" srcOrd="0" destOrd="0" presId="urn:microsoft.com/office/officeart/2018/2/layout/IconVerticalSolidList"/>
    <dgm:cxn modelId="{1376F5C5-E72E-4BF3-96EC-A6E3F9909D4D}" type="presOf" srcId="{F145AE48-E271-4C30-86D3-5CE72A4C2F6C}" destId="{69AACC9B-DC61-4891-B2C8-8D7856B87721}" srcOrd="0" destOrd="0" presId="urn:microsoft.com/office/officeart/2018/2/layout/IconVerticalSolidList"/>
    <dgm:cxn modelId="{F16C34C7-187C-4D1F-840D-AAB682F3B1D2}" type="presOf" srcId="{0D981870-53B4-4544-ACE9-000D17891AF4}" destId="{9126B341-B241-4F77-9B25-2EC2A3D94BFB}" srcOrd="0" destOrd="0" presId="urn:microsoft.com/office/officeart/2018/2/layout/IconVerticalSolidList"/>
    <dgm:cxn modelId="{69ABC4F9-E202-49FE-B29D-C510A7B3FAF0}" type="presOf" srcId="{DCB3065B-7BAE-4C74-AFA8-1EF1413C619A}" destId="{F7F18CBC-42C5-4724-8774-339BE598BD0B}" srcOrd="0" destOrd="0" presId="urn:microsoft.com/office/officeart/2018/2/layout/IconVerticalSolidList"/>
    <dgm:cxn modelId="{E3A3C44A-F4FC-49A5-BBD3-24C59B4746ED}" type="presParOf" srcId="{520F6919-EEBA-4D3B-9B34-209C2A7B3291}" destId="{861CDD6D-2F96-454E-B02F-3D58BE8425D9}" srcOrd="0" destOrd="0" presId="urn:microsoft.com/office/officeart/2018/2/layout/IconVerticalSolidList"/>
    <dgm:cxn modelId="{AA30CB39-B9B9-45D3-BFFE-02CB8664040A}" type="presParOf" srcId="{861CDD6D-2F96-454E-B02F-3D58BE8425D9}" destId="{A3397E9D-0224-40F2-8176-024AFE6DD9EE}" srcOrd="0" destOrd="0" presId="urn:microsoft.com/office/officeart/2018/2/layout/IconVerticalSolidList"/>
    <dgm:cxn modelId="{9B2305DE-FBDD-4679-9E3C-BB5B09EA9846}" type="presParOf" srcId="{861CDD6D-2F96-454E-B02F-3D58BE8425D9}" destId="{E96D6F3C-E2FC-4E3F-90A4-FF026544349A}" srcOrd="1" destOrd="0" presId="urn:microsoft.com/office/officeart/2018/2/layout/IconVerticalSolidList"/>
    <dgm:cxn modelId="{08183786-CFF1-46C6-AD31-DF8048B1FFFF}" type="presParOf" srcId="{861CDD6D-2F96-454E-B02F-3D58BE8425D9}" destId="{B5CD3CD2-F81E-4687-8994-FF772B1796CB}" srcOrd="2" destOrd="0" presId="urn:microsoft.com/office/officeart/2018/2/layout/IconVerticalSolidList"/>
    <dgm:cxn modelId="{91F59273-98F2-4372-984B-10F0BA0DDF29}" type="presParOf" srcId="{861CDD6D-2F96-454E-B02F-3D58BE8425D9}" destId="{9126B341-B241-4F77-9B25-2EC2A3D94BFB}" srcOrd="3" destOrd="0" presId="urn:microsoft.com/office/officeart/2018/2/layout/IconVerticalSolidList"/>
    <dgm:cxn modelId="{4F8936C3-3D90-451A-8130-E3EF7E57E56D}" type="presParOf" srcId="{861CDD6D-2F96-454E-B02F-3D58BE8425D9}" destId="{FFBAA321-AA2A-4864-975D-93FF33F6FFA0}" srcOrd="4" destOrd="0" presId="urn:microsoft.com/office/officeart/2018/2/layout/IconVerticalSolidList"/>
    <dgm:cxn modelId="{4DB44408-5DBB-452D-8CC4-D630E5F885F9}" type="presParOf" srcId="{520F6919-EEBA-4D3B-9B34-209C2A7B3291}" destId="{13FD4375-3D66-49DD-AED9-1398C0D5C044}" srcOrd="1" destOrd="0" presId="urn:microsoft.com/office/officeart/2018/2/layout/IconVerticalSolidList"/>
    <dgm:cxn modelId="{4941DF2F-A728-448B-ACFA-9E2FDF7D6A07}" type="presParOf" srcId="{520F6919-EEBA-4D3B-9B34-209C2A7B3291}" destId="{5200F853-FB37-48A4-AF66-AE0F2A9D527D}" srcOrd="2" destOrd="0" presId="urn:microsoft.com/office/officeart/2018/2/layout/IconVerticalSolidList"/>
    <dgm:cxn modelId="{7B0118B6-1E8D-42A3-8E2A-E175385494A9}" type="presParOf" srcId="{5200F853-FB37-48A4-AF66-AE0F2A9D527D}" destId="{44CB93C3-0374-49AD-97EE-EE49A305952A}" srcOrd="0" destOrd="0" presId="urn:microsoft.com/office/officeart/2018/2/layout/IconVerticalSolidList"/>
    <dgm:cxn modelId="{CC9E0049-10D4-4B4B-BA3B-09F84F2A3DC7}" type="presParOf" srcId="{5200F853-FB37-48A4-AF66-AE0F2A9D527D}" destId="{5DBE3D8C-926E-4456-B5BE-3E861F8F6C21}" srcOrd="1" destOrd="0" presId="urn:microsoft.com/office/officeart/2018/2/layout/IconVerticalSolidList"/>
    <dgm:cxn modelId="{AB1CD65C-C801-48CC-AD7E-3D6AA8E4A799}" type="presParOf" srcId="{5200F853-FB37-48A4-AF66-AE0F2A9D527D}" destId="{BE4151E2-22B7-48A8-A4D1-70868875BC13}" srcOrd="2" destOrd="0" presId="urn:microsoft.com/office/officeart/2018/2/layout/IconVerticalSolidList"/>
    <dgm:cxn modelId="{2B89647F-6803-4B41-98EC-A6167FCDCE0E}" type="presParOf" srcId="{5200F853-FB37-48A4-AF66-AE0F2A9D527D}" destId="{102459DA-E8D5-416A-B31E-C0A3581F1203}" srcOrd="3" destOrd="0" presId="urn:microsoft.com/office/officeart/2018/2/layout/IconVerticalSolidList"/>
    <dgm:cxn modelId="{A71D2FFB-6218-4D9B-9774-06E080185A57}" type="presParOf" srcId="{5200F853-FB37-48A4-AF66-AE0F2A9D527D}" destId="{69AACC9B-DC61-4891-B2C8-8D7856B87721}" srcOrd="4" destOrd="0" presId="urn:microsoft.com/office/officeart/2018/2/layout/IconVerticalSolidList"/>
    <dgm:cxn modelId="{6602A92E-7947-4B47-BC5D-01BDC5E273BB}" type="presParOf" srcId="{520F6919-EEBA-4D3B-9B34-209C2A7B3291}" destId="{677E97E6-1D3B-47F0-8F66-19F6813CAEB3}" srcOrd="3" destOrd="0" presId="urn:microsoft.com/office/officeart/2018/2/layout/IconVerticalSolidList"/>
    <dgm:cxn modelId="{0E00F2BE-9DB1-413A-B753-E2C720CB6BE4}" type="presParOf" srcId="{520F6919-EEBA-4D3B-9B34-209C2A7B3291}" destId="{B1812C40-3422-4421-8CE7-B8B244FC3632}" srcOrd="4" destOrd="0" presId="urn:microsoft.com/office/officeart/2018/2/layout/IconVerticalSolidList"/>
    <dgm:cxn modelId="{D1992B6E-6083-42BD-A716-44E57D1F13A6}" type="presParOf" srcId="{B1812C40-3422-4421-8CE7-B8B244FC3632}" destId="{8B2EB702-E4FF-444F-8C44-A9E21B71ED83}" srcOrd="0" destOrd="0" presId="urn:microsoft.com/office/officeart/2018/2/layout/IconVerticalSolidList"/>
    <dgm:cxn modelId="{CCD24C5D-D685-4F03-9DD4-31CA7DD69C51}" type="presParOf" srcId="{B1812C40-3422-4421-8CE7-B8B244FC3632}" destId="{1B96437A-A3FA-47DD-94F9-02A8AB2D5409}" srcOrd="1" destOrd="0" presId="urn:microsoft.com/office/officeart/2018/2/layout/IconVerticalSolidList"/>
    <dgm:cxn modelId="{2112F16A-D379-4BEC-8DD2-C692C685A2B8}" type="presParOf" srcId="{B1812C40-3422-4421-8CE7-B8B244FC3632}" destId="{0F597B02-DFA8-4277-9643-0D69BD41B7F7}" srcOrd="2" destOrd="0" presId="urn:microsoft.com/office/officeart/2018/2/layout/IconVerticalSolidList"/>
    <dgm:cxn modelId="{FED4632E-22D6-4892-AD39-355B80E1E742}" type="presParOf" srcId="{B1812C40-3422-4421-8CE7-B8B244FC3632}" destId="{22DE3E3C-6E13-4B2F-A532-B23A73BEFC3A}" srcOrd="3" destOrd="0" presId="urn:microsoft.com/office/officeart/2018/2/layout/IconVerticalSolidList"/>
    <dgm:cxn modelId="{E929ACF9-BC91-4976-82C6-70EF73642CBA}" type="presParOf" srcId="{B1812C40-3422-4421-8CE7-B8B244FC3632}" destId="{F8299D4E-86D1-4AF4-BC10-30F0357AC905}" srcOrd="4" destOrd="0" presId="urn:microsoft.com/office/officeart/2018/2/layout/IconVerticalSolidList"/>
    <dgm:cxn modelId="{6019358D-F692-427D-B751-A0320C2062F6}" type="presParOf" srcId="{520F6919-EEBA-4D3B-9B34-209C2A7B3291}" destId="{641C56B8-821A-4C6C-B164-1E5EC1E9C1E9}" srcOrd="5" destOrd="0" presId="urn:microsoft.com/office/officeart/2018/2/layout/IconVerticalSolidList"/>
    <dgm:cxn modelId="{3F91C74F-F0C8-4FC9-8F41-84D8B357D59F}" type="presParOf" srcId="{520F6919-EEBA-4D3B-9B34-209C2A7B3291}" destId="{A5F2A4EE-652C-479D-AB1F-45161F85E696}" srcOrd="6" destOrd="0" presId="urn:microsoft.com/office/officeart/2018/2/layout/IconVerticalSolidList"/>
    <dgm:cxn modelId="{F99731E7-D71F-4A0C-99E0-4792589ADF7C}" type="presParOf" srcId="{A5F2A4EE-652C-479D-AB1F-45161F85E696}" destId="{BF5B9156-7855-427E-B9A8-886780427285}" srcOrd="0" destOrd="0" presId="urn:microsoft.com/office/officeart/2018/2/layout/IconVerticalSolidList"/>
    <dgm:cxn modelId="{DEFF0DF2-2890-4C40-810B-245D95F39664}" type="presParOf" srcId="{A5F2A4EE-652C-479D-AB1F-45161F85E696}" destId="{90127ACC-4032-4401-872C-97237AE07F0C}" srcOrd="1" destOrd="0" presId="urn:microsoft.com/office/officeart/2018/2/layout/IconVerticalSolidList"/>
    <dgm:cxn modelId="{00E62C2F-231A-488E-8CCF-50A51F29EAFA}" type="presParOf" srcId="{A5F2A4EE-652C-479D-AB1F-45161F85E696}" destId="{3C91EA0C-855A-4349-B408-C8A10322A6A0}" srcOrd="2" destOrd="0" presId="urn:microsoft.com/office/officeart/2018/2/layout/IconVerticalSolidList"/>
    <dgm:cxn modelId="{96521984-F577-477B-879A-C9F42C417318}" type="presParOf" srcId="{A5F2A4EE-652C-479D-AB1F-45161F85E696}" destId="{1C35AF96-E9C1-40EF-8421-A416FE110D43}" srcOrd="3" destOrd="0" presId="urn:microsoft.com/office/officeart/2018/2/layout/IconVerticalSolidList"/>
    <dgm:cxn modelId="{8873B98B-BE04-40B6-9D53-A5168E3AD6D2}" type="presParOf" srcId="{A5F2A4EE-652C-479D-AB1F-45161F85E696}" destId="{F7F18CBC-42C5-4724-8774-339BE598BD0B}" srcOrd="4" destOrd="0" presId="urn:microsoft.com/office/officeart/2018/2/layout/IconVerticalSolidList"/>
    <dgm:cxn modelId="{7C5275B1-5313-43C8-A08F-107290F6A074}" type="presParOf" srcId="{520F6919-EEBA-4D3B-9B34-209C2A7B3291}" destId="{326F441C-3148-42D0-9489-92FA5217B2E1}" srcOrd="7" destOrd="0" presId="urn:microsoft.com/office/officeart/2018/2/layout/IconVerticalSolidList"/>
    <dgm:cxn modelId="{3F7B24E7-9B11-4E0A-9507-11060B64382E}" type="presParOf" srcId="{520F6919-EEBA-4D3B-9B34-209C2A7B3291}" destId="{4F04EA66-A504-439E-9ABD-D3BBA586B5CB}" srcOrd="8" destOrd="0" presId="urn:microsoft.com/office/officeart/2018/2/layout/IconVerticalSolidList"/>
    <dgm:cxn modelId="{D8DA1947-56D2-4AD4-8E58-514BDB22AC98}" type="presParOf" srcId="{4F04EA66-A504-439E-9ABD-D3BBA586B5CB}" destId="{A8D3A7AA-FF51-41E9-A44E-61EE1981CB63}" srcOrd="0" destOrd="0" presId="urn:microsoft.com/office/officeart/2018/2/layout/IconVerticalSolidList"/>
    <dgm:cxn modelId="{8BF74171-D1BC-4653-91B7-89BCC074C980}" type="presParOf" srcId="{4F04EA66-A504-439E-9ABD-D3BBA586B5CB}" destId="{A34C9EC6-02F2-4017-A742-39F2DC4DCABA}" srcOrd="1" destOrd="0" presId="urn:microsoft.com/office/officeart/2018/2/layout/IconVerticalSolidList"/>
    <dgm:cxn modelId="{B61715CF-4EE0-4BE2-8112-BE2C1F0BC7D3}" type="presParOf" srcId="{4F04EA66-A504-439E-9ABD-D3BBA586B5CB}" destId="{703FDFCC-DD4D-4457-8DA0-DCB699E1525E}" srcOrd="2" destOrd="0" presId="urn:microsoft.com/office/officeart/2018/2/layout/IconVerticalSolidList"/>
    <dgm:cxn modelId="{A34E70AE-8BD7-4FDB-B938-95F9EF73FC04}" type="presParOf" srcId="{4F04EA66-A504-439E-9ABD-D3BBA586B5CB}" destId="{A7FBA9A9-7A45-44AA-9480-6A61A4AA54C9}" srcOrd="3" destOrd="0" presId="urn:microsoft.com/office/officeart/2018/2/layout/IconVerticalSolidList"/>
    <dgm:cxn modelId="{DD787B56-5DF4-4915-A00E-9A779AD3FEA0}" type="presParOf" srcId="{4F04EA66-A504-439E-9ABD-D3BBA586B5CB}" destId="{035FCA84-694C-45F5-AAE8-3CE9AA53A8A0}"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397E9D-0224-40F2-8176-024AFE6DD9EE}">
      <dsp:nvSpPr>
        <dsp:cNvPr id="0" name=""/>
        <dsp:cNvSpPr/>
      </dsp:nvSpPr>
      <dsp:spPr>
        <a:xfrm>
          <a:off x="0" y="3660"/>
          <a:ext cx="10515600" cy="77971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6D6F3C-E2FC-4E3F-90A4-FF026544349A}">
      <dsp:nvSpPr>
        <dsp:cNvPr id="0" name=""/>
        <dsp:cNvSpPr/>
      </dsp:nvSpPr>
      <dsp:spPr>
        <a:xfrm>
          <a:off x="235864" y="179096"/>
          <a:ext cx="428844" cy="42884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26B341-B241-4F77-9B25-2EC2A3D94BFB}">
      <dsp:nvSpPr>
        <dsp:cNvPr id="0" name=""/>
        <dsp:cNvSpPr/>
      </dsp:nvSpPr>
      <dsp:spPr>
        <a:xfrm>
          <a:off x="900572" y="3660"/>
          <a:ext cx="4732020" cy="7797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20" tIns="82520" rIns="82520" bIns="82520" numCol="1" spcCol="1270" anchor="ctr" anchorCtr="0">
          <a:noAutofit/>
        </a:bodyPr>
        <a:lstStyle/>
        <a:p>
          <a:pPr marL="0" lvl="0" indent="0" algn="l" defTabSz="844550">
            <a:lnSpc>
              <a:spcPct val="100000"/>
            </a:lnSpc>
            <a:spcBef>
              <a:spcPct val="0"/>
            </a:spcBef>
            <a:spcAft>
              <a:spcPct val="35000"/>
            </a:spcAft>
            <a:buNone/>
          </a:pPr>
          <a:r>
            <a:rPr lang="en-GB" sz="1900" kern="1200" dirty="0">
              <a:latin typeface="Arial" panose="020B0604020202020204" pitchFamily="34" charset="0"/>
              <a:cs typeface="Arial" panose="020B0604020202020204" pitchFamily="34" charset="0"/>
            </a:rPr>
            <a:t>Know students’ reading skills</a:t>
          </a:r>
        </a:p>
      </dsp:txBody>
      <dsp:txXfrm>
        <a:off x="900572" y="3660"/>
        <a:ext cx="4732020" cy="779716"/>
      </dsp:txXfrm>
    </dsp:sp>
    <dsp:sp modelId="{FFBAA321-AA2A-4864-975D-93FF33F6FFA0}">
      <dsp:nvSpPr>
        <dsp:cNvPr id="0" name=""/>
        <dsp:cNvSpPr/>
      </dsp:nvSpPr>
      <dsp:spPr>
        <a:xfrm>
          <a:off x="5632592" y="3660"/>
          <a:ext cx="4883007" cy="7797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20" tIns="82520" rIns="82520" bIns="82520" numCol="1" spcCol="1270" anchor="ctr" anchorCtr="0">
          <a:noAutofit/>
        </a:bodyPr>
        <a:lstStyle/>
        <a:p>
          <a:pPr marL="0" lvl="0" indent="0" algn="l" defTabSz="622300">
            <a:lnSpc>
              <a:spcPct val="100000"/>
            </a:lnSpc>
            <a:spcBef>
              <a:spcPct val="0"/>
            </a:spcBef>
            <a:spcAft>
              <a:spcPct val="35000"/>
            </a:spcAft>
            <a:buNone/>
          </a:pPr>
          <a:r>
            <a:rPr lang="en-GB" sz="1400" kern="1200" dirty="0">
              <a:latin typeface="Arial" panose="020B0604020202020204" pitchFamily="34" charset="0"/>
              <a:cs typeface="Arial" panose="020B0604020202020204" pitchFamily="34" charset="0"/>
            </a:rPr>
            <a:t>Familiarise yourself with the issues that struggling readers face – do they find decoding difficult or is it a question of comprehending what they read? </a:t>
          </a:r>
        </a:p>
      </dsp:txBody>
      <dsp:txXfrm>
        <a:off x="5632592" y="3660"/>
        <a:ext cx="4883007" cy="779716"/>
      </dsp:txXfrm>
    </dsp:sp>
    <dsp:sp modelId="{44CB93C3-0374-49AD-97EE-EE49A305952A}">
      <dsp:nvSpPr>
        <dsp:cNvPr id="0" name=""/>
        <dsp:cNvSpPr/>
      </dsp:nvSpPr>
      <dsp:spPr>
        <a:xfrm>
          <a:off x="0" y="978306"/>
          <a:ext cx="10515600" cy="77971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BE3D8C-926E-4456-B5BE-3E861F8F6C21}">
      <dsp:nvSpPr>
        <dsp:cNvPr id="0" name=""/>
        <dsp:cNvSpPr/>
      </dsp:nvSpPr>
      <dsp:spPr>
        <a:xfrm>
          <a:off x="235864" y="1153742"/>
          <a:ext cx="428844" cy="42884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2459DA-E8D5-416A-B31E-C0A3581F1203}">
      <dsp:nvSpPr>
        <dsp:cNvPr id="0" name=""/>
        <dsp:cNvSpPr/>
      </dsp:nvSpPr>
      <dsp:spPr>
        <a:xfrm>
          <a:off x="900572" y="978306"/>
          <a:ext cx="4732020" cy="7797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20" tIns="82520" rIns="82520" bIns="82520" numCol="1" spcCol="1270" anchor="ctr" anchorCtr="0">
          <a:noAutofit/>
        </a:bodyPr>
        <a:lstStyle/>
        <a:p>
          <a:pPr marL="0" lvl="0" indent="0" algn="l" defTabSz="844550">
            <a:lnSpc>
              <a:spcPct val="100000"/>
            </a:lnSpc>
            <a:spcBef>
              <a:spcPct val="0"/>
            </a:spcBef>
            <a:spcAft>
              <a:spcPct val="35000"/>
            </a:spcAft>
            <a:buNone/>
          </a:pPr>
          <a:r>
            <a:rPr lang="en-GB" sz="1900" kern="1200" dirty="0">
              <a:latin typeface="Arial" panose="020B0604020202020204" pitchFamily="34" charset="0"/>
              <a:cs typeface="Arial" panose="020B0604020202020204" pitchFamily="34" charset="0"/>
            </a:rPr>
            <a:t>Create opportunities for both teacher and students to read aloud</a:t>
          </a:r>
        </a:p>
      </dsp:txBody>
      <dsp:txXfrm>
        <a:off x="900572" y="978306"/>
        <a:ext cx="4732020" cy="779716"/>
      </dsp:txXfrm>
    </dsp:sp>
    <dsp:sp modelId="{69AACC9B-DC61-4891-B2C8-8D7856B87721}">
      <dsp:nvSpPr>
        <dsp:cNvPr id="0" name=""/>
        <dsp:cNvSpPr/>
      </dsp:nvSpPr>
      <dsp:spPr>
        <a:xfrm>
          <a:off x="5632592" y="978306"/>
          <a:ext cx="4883007" cy="7797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20" tIns="82520" rIns="82520" bIns="82520" numCol="1" spcCol="1270" anchor="ctr" anchorCtr="0">
          <a:noAutofit/>
        </a:bodyPr>
        <a:lstStyle/>
        <a:p>
          <a:pPr marL="0" lvl="0" indent="0" algn="l" defTabSz="622300">
            <a:lnSpc>
              <a:spcPct val="100000"/>
            </a:lnSpc>
            <a:spcBef>
              <a:spcPct val="0"/>
            </a:spcBef>
            <a:spcAft>
              <a:spcPct val="35000"/>
            </a:spcAft>
            <a:buNone/>
          </a:pPr>
          <a:r>
            <a:rPr lang="en-GB" sz="1400" kern="1200" dirty="0">
              <a:latin typeface="Arial" panose="020B0604020202020204" pitchFamily="34" charset="0"/>
              <a:cs typeface="Arial" panose="020B0604020202020204" pitchFamily="34" charset="0"/>
            </a:rPr>
            <a:t>Read with animation – sell the text			        Listen for errors and difficulties when students read in order to support them</a:t>
          </a:r>
        </a:p>
      </dsp:txBody>
      <dsp:txXfrm>
        <a:off x="5632592" y="978306"/>
        <a:ext cx="4883007" cy="779716"/>
      </dsp:txXfrm>
    </dsp:sp>
    <dsp:sp modelId="{8B2EB702-E4FF-444F-8C44-A9E21B71ED83}">
      <dsp:nvSpPr>
        <dsp:cNvPr id="0" name=""/>
        <dsp:cNvSpPr/>
      </dsp:nvSpPr>
      <dsp:spPr>
        <a:xfrm>
          <a:off x="0" y="1952951"/>
          <a:ext cx="10515600" cy="77971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B96437A-A3FA-47DD-94F9-02A8AB2D5409}">
      <dsp:nvSpPr>
        <dsp:cNvPr id="0" name=""/>
        <dsp:cNvSpPr/>
      </dsp:nvSpPr>
      <dsp:spPr>
        <a:xfrm>
          <a:off x="235864" y="2128387"/>
          <a:ext cx="428844" cy="42884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DE3E3C-6E13-4B2F-A532-B23A73BEFC3A}">
      <dsp:nvSpPr>
        <dsp:cNvPr id="0" name=""/>
        <dsp:cNvSpPr/>
      </dsp:nvSpPr>
      <dsp:spPr>
        <a:xfrm>
          <a:off x="900572" y="1952951"/>
          <a:ext cx="4732020" cy="7797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20" tIns="82520" rIns="82520" bIns="82520" numCol="1" spcCol="1270" anchor="ctr" anchorCtr="0">
          <a:noAutofit/>
        </a:bodyPr>
        <a:lstStyle/>
        <a:p>
          <a:pPr marL="0" lvl="0" indent="0" algn="l" defTabSz="844550">
            <a:lnSpc>
              <a:spcPct val="100000"/>
            </a:lnSpc>
            <a:spcBef>
              <a:spcPct val="0"/>
            </a:spcBef>
            <a:spcAft>
              <a:spcPct val="35000"/>
            </a:spcAft>
            <a:buNone/>
          </a:pPr>
          <a:r>
            <a:rPr lang="en-GB" sz="1900" kern="1200">
              <a:latin typeface="Arial" panose="020B0604020202020204" pitchFamily="34" charset="0"/>
              <a:cs typeface="Arial" panose="020B0604020202020204" pitchFamily="34" charset="0"/>
            </a:rPr>
            <a:t>Positive and supportive classroom atmosphere</a:t>
          </a:r>
        </a:p>
      </dsp:txBody>
      <dsp:txXfrm>
        <a:off x="900572" y="1952951"/>
        <a:ext cx="4732020" cy="779716"/>
      </dsp:txXfrm>
    </dsp:sp>
    <dsp:sp modelId="{F8299D4E-86D1-4AF4-BC10-30F0357AC905}">
      <dsp:nvSpPr>
        <dsp:cNvPr id="0" name=""/>
        <dsp:cNvSpPr/>
      </dsp:nvSpPr>
      <dsp:spPr>
        <a:xfrm>
          <a:off x="5632592" y="1952951"/>
          <a:ext cx="4883007" cy="7797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20" tIns="82520" rIns="82520" bIns="82520" numCol="1" spcCol="1270" anchor="ctr" anchorCtr="0">
          <a:noAutofit/>
        </a:bodyPr>
        <a:lstStyle/>
        <a:p>
          <a:pPr marL="0" lvl="0" indent="0" algn="l" defTabSz="622300">
            <a:lnSpc>
              <a:spcPct val="100000"/>
            </a:lnSpc>
            <a:spcBef>
              <a:spcPct val="0"/>
            </a:spcBef>
            <a:spcAft>
              <a:spcPct val="35000"/>
            </a:spcAft>
            <a:buNone/>
          </a:pPr>
          <a:r>
            <a:rPr lang="en-GB" sz="1400" kern="1200" dirty="0">
              <a:latin typeface="Arial" panose="020B0604020202020204" pitchFamily="34" charset="0"/>
              <a:cs typeface="Arial" panose="020B0604020202020204" pitchFamily="34" charset="0"/>
            </a:rPr>
            <a:t>Low threat; zero tolerance of ridicule</a:t>
          </a:r>
        </a:p>
      </dsp:txBody>
      <dsp:txXfrm>
        <a:off x="5632592" y="1952951"/>
        <a:ext cx="4883007" cy="779716"/>
      </dsp:txXfrm>
    </dsp:sp>
    <dsp:sp modelId="{BF5B9156-7855-427E-B9A8-886780427285}">
      <dsp:nvSpPr>
        <dsp:cNvPr id="0" name=""/>
        <dsp:cNvSpPr/>
      </dsp:nvSpPr>
      <dsp:spPr>
        <a:xfrm>
          <a:off x="0" y="2927597"/>
          <a:ext cx="10515600" cy="77971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0127ACC-4032-4401-872C-97237AE07F0C}">
      <dsp:nvSpPr>
        <dsp:cNvPr id="0" name=""/>
        <dsp:cNvSpPr/>
      </dsp:nvSpPr>
      <dsp:spPr>
        <a:xfrm>
          <a:off x="235864" y="3103033"/>
          <a:ext cx="428844" cy="42884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35AF96-E9C1-40EF-8421-A416FE110D43}">
      <dsp:nvSpPr>
        <dsp:cNvPr id="0" name=""/>
        <dsp:cNvSpPr/>
      </dsp:nvSpPr>
      <dsp:spPr>
        <a:xfrm>
          <a:off x="900572" y="2927597"/>
          <a:ext cx="4732020" cy="7797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20" tIns="82520" rIns="82520" bIns="82520" numCol="1" spcCol="1270" anchor="ctr" anchorCtr="0">
          <a:noAutofit/>
        </a:bodyPr>
        <a:lstStyle/>
        <a:p>
          <a:pPr marL="0" lvl="0" indent="0" algn="l" defTabSz="844550">
            <a:lnSpc>
              <a:spcPct val="100000"/>
            </a:lnSpc>
            <a:spcBef>
              <a:spcPct val="0"/>
            </a:spcBef>
            <a:spcAft>
              <a:spcPct val="35000"/>
            </a:spcAft>
            <a:buNone/>
          </a:pPr>
          <a:r>
            <a:rPr lang="en-GB" sz="1900" kern="1200">
              <a:latin typeface="Arial" panose="020B0604020202020204" pitchFamily="34" charset="0"/>
              <a:cs typeface="Arial" panose="020B0604020202020204" pitchFamily="34" charset="0"/>
            </a:rPr>
            <a:t>Check understanding</a:t>
          </a:r>
        </a:p>
      </dsp:txBody>
      <dsp:txXfrm>
        <a:off x="900572" y="2927597"/>
        <a:ext cx="4732020" cy="779716"/>
      </dsp:txXfrm>
    </dsp:sp>
    <dsp:sp modelId="{F7F18CBC-42C5-4724-8774-339BE598BD0B}">
      <dsp:nvSpPr>
        <dsp:cNvPr id="0" name=""/>
        <dsp:cNvSpPr/>
      </dsp:nvSpPr>
      <dsp:spPr>
        <a:xfrm>
          <a:off x="5632592" y="2927597"/>
          <a:ext cx="4883007" cy="7797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20" tIns="82520" rIns="82520" bIns="82520" numCol="1" spcCol="1270" anchor="ctr" anchorCtr="0">
          <a:noAutofit/>
        </a:bodyPr>
        <a:lstStyle/>
        <a:p>
          <a:pPr marL="0" lvl="0" indent="0" algn="l" defTabSz="622300">
            <a:lnSpc>
              <a:spcPct val="100000"/>
            </a:lnSpc>
            <a:spcBef>
              <a:spcPct val="0"/>
            </a:spcBef>
            <a:spcAft>
              <a:spcPct val="35000"/>
            </a:spcAft>
            <a:buNone/>
          </a:pPr>
          <a:r>
            <a:rPr lang="en-GB" sz="1400" kern="1200" dirty="0">
              <a:latin typeface="Arial" panose="020B0604020202020204" pitchFamily="34" charset="0"/>
              <a:cs typeface="Arial" panose="020B0604020202020204" pitchFamily="34" charset="0"/>
            </a:rPr>
            <a:t>Consider how and where to do this before reading. Don’t assume that all have understood.</a:t>
          </a:r>
        </a:p>
      </dsp:txBody>
      <dsp:txXfrm>
        <a:off x="5632592" y="2927597"/>
        <a:ext cx="4883007" cy="779716"/>
      </dsp:txXfrm>
    </dsp:sp>
    <dsp:sp modelId="{A8D3A7AA-FF51-41E9-A44E-61EE1981CB63}">
      <dsp:nvSpPr>
        <dsp:cNvPr id="0" name=""/>
        <dsp:cNvSpPr/>
      </dsp:nvSpPr>
      <dsp:spPr>
        <a:xfrm>
          <a:off x="0" y="3902242"/>
          <a:ext cx="10515600" cy="77971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4C9EC6-02F2-4017-A742-39F2DC4DCABA}">
      <dsp:nvSpPr>
        <dsp:cNvPr id="0" name=""/>
        <dsp:cNvSpPr/>
      </dsp:nvSpPr>
      <dsp:spPr>
        <a:xfrm>
          <a:off x="235864" y="4077679"/>
          <a:ext cx="428844" cy="42884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7FBA9A9-7A45-44AA-9480-6A61A4AA54C9}">
      <dsp:nvSpPr>
        <dsp:cNvPr id="0" name=""/>
        <dsp:cNvSpPr/>
      </dsp:nvSpPr>
      <dsp:spPr>
        <a:xfrm>
          <a:off x="900572" y="3902242"/>
          <a:ext cx="4732020" cy="7797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20" tIns="82520" rIns="82520" bIns="82520" numCol="1" spcCol="1270" anchor="ctr" anchorCtr="0">
          <a:noAutofit/>
        </a:bodyPr>
        <a:lstStyle/>
        <a:p>
          <a:pPr marL="0" lvl="0" indent="0" algn="l" defTabSz="844550">
            <a:lnSpc>
              <a:spcPct val="100000"/>
            </a:lnSpc>
            <a:spcBef>
              <a:spcPct val="0"/>
            </a:spcBef>
            <a:spcAft>
              <a:spcPct val="35000"/>
            </a:spcAft>
            <a:buNone/>
          </a:pPr>
          <a:r>
            <a:rPr lang="en-GB" sz="1900" kern="1200">
              <a:latin typeface="Arial" panose="020B0604020202020204" pitchFamily="34" charset="0"/>
              <a:cs typeface="Arial" panose="020B0604020202020204" pitchFamily="34" charset="0"/>
            </a:rPr>
            <a:t>Strong voice</a:t>
          </a:r>
        </a:p>
      </dsp:txBody>
      <dsp:txXfrm>
        <a:off x="900572" y="3902242"/>
        <a:ext cx="4732020" cy="779716"/>
      </dsp:txXfrm>
    </dsp:sp>
    <dsp:sp modelId="{035FCA84-694C-45F5-AAE8-3CE9AA53A8A0}">
      <dsp:nvSpPr>
        <dsp:cNvPr id="0" name=""/>
        <dsp:cNvSpPr/>
      </dsp:nvSpPr>
      <dsp:spPr>
        <a:xfrm>
          <a:off x="5632592" y="3902242"/>
          <a:ext cx="4883007" cy="7797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20" tIns="82520" rIns="82520" bIns="82520" numCol="1" spcCol="1270" anchor="ctr" anchorCtr="0">
          <a:noAutofit/>
        </a:bodyPr>
        <a:lstStyle/>
        <a:p>
          <a:pPr marL="0" lvl="0" indent="0" algn="l" defTabSz="622300">
            <a:lnSpc>
              <a:spcPct val="100000"/>
            </a:lnSpc>
            <a:spcBef>
              <a:spcPct val="0"/>
            </a:spcBef>
            <a:spcAft>
              <a:spcPct val="35000"/>
            </a:spcAft>
            <a:buNone/>
          </a:pPr>
          <a:r>
            <a:rPr lang="en-GB" sz="1400" kern="1200" dirty="0">
              <a:latin typeface="Arial" panose="020B0604020202020204" pitchFamily="34" charset="0"/>
              <a:cs typeface="Arial" panose="020B0604020202020204" pitchFamily="34" charset="0"/>
            </a:rPr>
            <a:t>Anyone who reads aloud must read loudly enough to be heard around the room. Model using a louder voice.</a:t>
          </a:r>
        </a:p>
      </dsp:txBody>
      <dsp:txXfrm>
        <a:off x="5632592" y="3902242"/>
        <a:ext cx="4883007" cy="77971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921533-F125-4977-B401-DE162E47D0C3}" type="datetimeFigureOut">
              <a:rPr lang="en-GB" smtClean="0"/>
              <a:t>22/05/2025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25872A-79D7-4122-87B5-83A35DE03063}" type="slidenum">
              <a:rPr lang="en-GB" smtClean="0"/>
              <a:t>‹#›</a:t>
            </a:fld>
            <a:endParaRPr lang="en-GB"/>
          </a:p>
        </p:txBody>
      </p:sp>
    </p:spTree>
    <p:extLst>
      <p:ext uri="{BB962C8B-B14F-4D97-AF65-F5344CB8AC3E}">
        <p14:creationId xmlns:p14="http://schemas.microsoft.com/office/powerpoint/2010/main" val="2769386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625872A-79D7-4122-87B5-83A35DE03063}" type="slidenum">
              <a:rPr lang="en-GB" smtClean="0"/>
              <a:t>8</a:t>
            </a:fld>
            <a:endParaRPr lang="en-GB"/>
          </a:p>
        </p:txBody>
      </p:sp>
    </p:spTree>
    <p:extLst>
      <p:ext uri="{BB962C8B-B14F-4D97-AF65-F5344CB8AC3E}">
        <p14:creationId xmlns:p14="http://schemas.microsoft.com/office/powerpoint/2010/main" val="42554102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Text Box 2">
            <a:extLst>
              <a:ext uri="{FF2B5EF4-FFF2-40B4-BE49-F238E27FC236}">
                <a16:creationId xmlns:a16="http://schemas.microsoft.com/office/drawing/2014/main" id="{77728B54-37D3-ACE7-7E90-B578FD338A84}"/>
              </a:ext>
            </a:extLst>
          </p:cNvPr>
          <p:cNvSpPr txBox="1">
            <a:spLocks noChangeArrowheads="1"/>
          </p:cNvSpPr>
          <p:nvPr userDrawn="1"/>
        </p:nvSpPr>
        <p:spPr bwMode="auto">
          <a:xfrm>
            <a:off x="0" y="1809367"/>
            <a:ext cx="4247515" cy="352425"/>
          </a:xfrm>
          <a:prstGeom prst="rect">
            <a:avLst/>
          </a:prstGeom>
          <a:solidFill>
            <a:srgbClr val="1F3244"/>
          </a:solidFill>
          <a:ln w="9525">
            <a:noFill/>
            <a:miter lim="800000"/>
            <a:headEnd/>
            <a:tailEnd/>
          </a:ln>
        </p:spPr>
        <p:txBody>
          <a:bodyPr rot="0" vert="horz" wrap="square" lIns="91440" tIns="45720" rIns="91440" bIns="45720" anchor="ctr" anchorCtr="0">
            <a:noAutofit/>
          </a:bodyPr>
          <a:lstStyle/>
          <a:p>
            <a:pPr algn="ctr" hangingPunct="0">
              <a:spcBef>
                <a:spcPts val="0"/>
              </a:spcBef>
              <a:spcAft>
                <a:spcPts val="200"/>
              </a:spcAft>
            </a:pPr>
            <a:r>
              <a:rPr lang="en-GB" sz="1800" b="0" kern="0" dirty="0">
                <a:solidFill>
                  <a:srgbClr val="FFFFFF"/>
                </a:solidFill>
                <a:effectLst/>
                <a:latin typeface="Arial" panose="020B0604020202020204" pitchFamily="34" charset="0"/>
                <a:ea typeface="Times New Roman" panose="02020603050405020304" pitchFamily="18" charset="0"/>
              </a:rPr>
              <a:t>HIAS OPEN RESOURCE</a:t>
            </a:r>
            <a:endParaRPr lang="en-GB" sz="1800" b="1" kern="0" dirty="0">
              <a:solidFill>
                <a:srgbClr val="FFFFFF"/>
              </a:solidFill>
              <a:effectLst/>
              <a:latin typeface="Arial" panose="020B0604020202020204" pitchFamily="34" charset="0"/>
              <a:ea typeface="Times New Roman" panose="02020603050405020304" pitchFamily="18" charset="0"/>
            </a:endParaRPr>
          </a:p>
        </p:txBody>
      </p:sp>
      <p:sp>
        <p:nvSpPr>
          <p:cNvPr id="8" name="Text Box 1093077983">
            <a:extLst>
              <a:ext uri="{FF2B5EF4-FFF2-40B4-BE49-F238E27FC236}">
                <a16:creationId xmlns:a16="http://schemas.microsoft.com/office/drawing/2014/main" id="{C7A85B47-2BD8-6747-DF3F-AC979F4B1CF4}"/>
              </a:ext>
            </a:extLst>
          </p:cNvPr>
          <p:cNvSpPr txBox="1">
            <a:spLocks/>
          </p:cNvSpPr>
          <p:nvPr userDrawn="1"/>
        </p:nvSpPr>
        <p:spPr>
          <a:xfrm>
            <a:off x="10103160" y="6221904"/>
            <a:ext cx="1539240"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r>
              <a:rPr lang="en-GB" sz="1600" b="1" dirty="0">
                <a:solidFill>
                  <a:srgbClr val="1F3244"/>
                </a:solidFill>
                <a:effectLst/>
                <a:latin typeface="Arial" panose="020B0604020202020204" pitchFamily="34" charset="0"/>
                <a:ea typeface="Calibri" panose="020F0502020204030204" pitchFamily="34" charset="0"/>
                <a:cs typeface="Arial" panose="020B0604020202020204" pitchFamily="34" charset="0"/>
              </a:rPr>
              <a:t>hants.gov.uk</a:t>
            </a:r>
            <a:endParaRPr lang="en-GB" sz="1200" dirty="0">
              <a:effectLst/>
              <a:latin typeface="Arial" panose="020B0604020202020204" pitchFamily="34" charset="0"/>
              <a:ea typeface="Calibri" panose="020F0502020204030204" pitchFamily="34" charset="0"/>
              <a:cs typeface="Arial" panose="020B0604020202020204" pitchFamily="34" charset="0"/>
            </a:endParaRPr>
          </a:p>
        </p:txBody>
      </p:sp>
      <p:sp>
        <p:nvSpPr>
          <p:cNvPr id="9" name="TextBox 8">
            <a:extLst>
              <a:ext uri="{FF2B5EF4-FFF2-40B4-BE49-F238E27FC236}">
                <a16:creationId xmlns:a16="http://schemas.microsoft.com/office/drawing/2014/main" id="{47164807-8B4E-3DC7-32FE-12D4F98A331C}"/>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pic>
        <p:nvPicPr>
          <p:cNvPr id="10" name="Picture 9" descr="A blue and white sign with white text&#10;&#10;Description automatically generated">
            <a:extLst>
              <a:ext uri="{FF2B5EF4-FFF2-40B4-BE49-F238E27FC236}">
                <a16:creationId xmlns:a16="http://schemas.microsoft.com/office/drawing/2014/main" id="{9F0E0B87-8A9B-5BAC-E877-2BD871710B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6000" y="540000"/>
            <a:ext cx="1886400" cy="962064"/>
          </a:xfrm>
          <a:prstGeom prst="rect">
            <a:avLst/>
          </a:prstGeom>
        </p:spPr>
      </p:pic>
    </p:spTree>
    <p:extLst>
      <p:ext uri="{BB962C8B-B14F-4D97-AF65-F5344CB8AC3E}">
        <p14:creationId xmlns:p14="http://schemas.microsoft.com/office/powerpoint/2010/main" val="906775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Content">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0DCD4B-9579-2C52-D611-08CAEF62B801}"/>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6" name="Text Box 1093077983">
            <a:extLst>
              <a:ext uri="{FF2B5EF4-FFF2-40B4-BE49-F238E27FC236}">
                <a16:creationId xmlns:a16="http://schemas.microsoft.com/office/drawing/2014/main" id="{933E6601-BE5E-F407-0883-C0A9A9634EFF}"/>
              </a:ext>
            </a:extLst>
          </p:cNvPr>
          <p:cNvSpPr txBox="1">
            <a:spLocks/>
          </p:cNvSpPr>
          <p:nvPr userDrawn="1"/>
        </p:nvSpPr>
        <p:spPr>
          <a:xfrm>
            <a:off x="10103159" y="6221904"/>
            <a:ext cx="1735093"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fld id="{3C00743A-6E6A-4BD9-A12C-3C6F1E13A3EC}" type="slidenum">
              <a:rPr lang="en-GB" sz="1000" smtClean="0">
                <a:effectLst/>
                <a:latin typeface="Arial" panose="020B0604020202020204" pitchFamily="34" charset="0"/>
                <a:ea typeface="Calibri" panose="020F0502020204030204" pitchFamily="34" charset="0"/>
                <a:cs typeface="Arial" panose="020B0604020202020204" pitchFamily="34" charset="0"/>
              </a:rPr>
              <a:t>‹#›</a:t>
            </a:fld>
            <a:endParaRPr lang="en-GB" sz="10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Text Box 2">
            <a:extLst>
              <a:ext uri="{FF2B5EF4-FFF2-40B4-BE49-F238E27FC236}">
                <a16:creationId xmlns:a16="http://schemas.microsoft.com/office/drawing/2014/main" id="{6EE4010D-EACE-FF98-9501-2254F2203C60}"/>
              </a:ext>
            </a:extLst>
          </p:cNvPr>
          <p:cNvSpPr txBox="1">
            <a:spLocks noChangeArrowheads="1"/>
          </p:cNvSpPr>
          <p:nvPr userDrawn="1"/>
        </p:nvSpPr>
        <p:spPr bwMode="auto">
          <a:xfrm>
            <a:off x="0" y="180001"/>
            <a:ext cx="4247515" cy="288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sz="1200" b="0" kern="0" dirty="0">
                <a:solidFill>
                  <a:srgbClr val="FFFFFF"/>
                </a:solidFill>
                <a:effectLst/>
                <a:latin typeface="Arial" panose="020B0604020202020204" pitchFamily="34" charset="0"/>
                <a:ea typeface="Times New Roman" panose="02020603050405020304" pitchFamily="18" charset="0"/>
              </a:rPr>
              <a:t>HIAS OPEN RESOURCE</a:t>
            </a:r>
            <a:endParaRPr lang="en-GB" sz="1200" b="1" kern="0" dirty="0">
              <a:solidFill>
                <a:srgbClr val="FFFFFF"/>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0996680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BC6E16-C334-E330-F909-4B79124832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CB8C42-0D4C-2932-2835-80DFF2EFCA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E37DF9-DBF0-EE45-7175-EB54B2E151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8C7C3-2E19-4984-A90F-A1CE91F7A559}" type="datetimeFigureOut">
              <a:rPr lang="en-GB" smtClean="0"/>
              <a:t>22/05/2025</a:t>
            </a:fld>
            <a:endParaRPr lang="en-GB"/>
          </a:p>
        </p:txBody>
      </p:sp>
      <p:sp>
        <p:nvSpPr>
          <p:cNvPr id="5" name="Footer Placeholder 4">
            <a:extLst>
              <a:ext uri="{FF2B5EF4-FFF2-40B4-BE49-F238E27FC236}">
                <a16:creationId xmlns:a16="http://schemas.microsoft.com/office/drawing/2014/main" id="{F4AA0626-62DD-32E8-C3B7-B7F25BB4A7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177405B-7C57-D0CA-A898-0F99039AF5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B0B187-6E23-47C3-BFC7-E3738DBB3BE4}" type="slidenum">
              <a:rPr lang="en-GB" smtClean="0"/>
              <a:t>‹#›</a:t>
            </a:fld>
            <a:endParaRPr lang="en-GB"/>
          </a:p>
        </p:txBody>
      </p:sp>
    </p:spTree>
    <p:extLst>
      <p:ext uri="{BB962C8B-B14F-4D97-AF65-F5344CB8AC3E}">
        <p14:creationId xmlns:p14="http://schemas.microsoft.com/office/powerpoint/2010/main" val="4058854441"/>
      </p:ext>
    </p:extLst>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wcWLMFnH848&amp;list=PLXjcCX3hH9LUJ2rOfYcKkkUkH898128VQ&amp;index=9" TargetMode="External"/><Relationship Id="rId2" Type="http://schemas.openxmlformats.org/officeDocument/2006/relationships/hyperlink" Target="https://www.gov.uk/government/publications/supporting-all-readers-in-secondary-schoo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bbc.co.uk/bitesize/articles/zk9cxyc#zr2v3j6"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geography.hias.hants.gov.uk/course/view.php?id=159" TargetMode="External"/><Relationship Id="rId13" Type="http://schemas.openxmlformats.org/officeDocument/2006/relationships/hyperlink" Target="https://art.hias.hants.gov.uk/course/view.php?id=35" TargetMode="External"/><Relationship Id="rId18" Type="http://schemas.openxmlformats.org/officeDocument/2006/relationships/hyperlink" Target="https://hias-moodle.mylearningapp.com/course/view.php?id=176" TargetMode="External"/><Relationship Id="rId3" Type="http://schemas.openxmlformats.org/officeDocument/2006/relationships/hyperlink" Target="mailto:htlcdev@hants.gov.uk" TargetMode="External"/><Relationship Id="rId7" Type="http://schemas.openxmlformats.org/officeDocument/2006/relationships/hyperlink" Target="https://science.hias.hants.gov.uk/course/view.php?id=155" TargetMode="External"/><Relationship Id="rId12" Type="http://schemas.openxmlformats.org/officeDocument/2006/relationships/hyperlink" Target="https://computing.hias.hants.gov.uk/course/view.php?id=43" TargetMode="External"/><Relationship Id="rId17" Type="http://schemas.openxmlformats.org/officeDocument/2006/relationships/hyperlink" Target="https://sen.hias.hants.gov.uk/course/view.php?id=5" TargetMode="External"/><Relationship Id="rId2" Type="http://schemas.openxmlformats.org/officeDocument/2006/relationships/hyperlink" Target="mailto:Joanna.Kenyon@hants.gov.uk" TargetMode="External"/><Relationship Id="rId16" Type="http://schemas.openxmlformats.org/officeDocument/2006/relationships/hyperlink" Target="https://hias-moodle.mylearningapp.com/course/view.php?id=223" TargetMode="External"/><Relationship Id="rId1" Type="http://schemas.openxmlformats.org/officeDocument/2006/relationships/slideLayout" Target="../slideLayouts/slideLayout2.xml"/><Relationship Id="rId6" Type="http://schemas.openxmlformats.org/officeDocument/2006/relationships/hyperlink" Target="https://maths.hias.hants.gov.uk/course/view.php?id=218" TargetMode="External"/><Relationship Id="rId11" Type="http://schemas.openxmlformats.org/officeDocument/2006/relationships/hyperlink" Target="https://leadership.hias.hants.gov.uk/course/view.php?id=144" TargetMode="External"/><Relationship Id="rId5" Type="http://schemas.openxmlformats.org/officeDocument/2006/relationships/hyperlink" Target="https://english.hias.hants.gov.uk/course/view.php?id=740" TargetMode="External"/><Relationship Id="rId15" Type="http://schemas.openxmlformats.org/officeDocument/2006/relationships/hyperlink" Target="https://assessment.hias.hants.gov.uk/course/view.php?id=20" TargetMode="External"/><Relationship Id="rId10" Type="http://schemas.openxmlformats.org/officeDocument/2006/relationships/hyperlink" Target="https://history.hias.hants.gov.uk/course/view.php?id=91" TargetMode="External"/><Relationship Id="rId19" Type="http://schemas.openxmlformats.org/officeDocument/2006/relationships/hyperlink" Target="https://languages.hias.hants.gov.uk/course/view.php?id=3" TargetMode="External"/><Relationship Id="rId4" Type="http://schemas.openxmlformats.org/officeDocument/2006/relationships/hyperlink" Target="https://hias-moodle.mylearningapp.com/mod/page/view.php?id=481" TargetMode="External"/><Relationship Id="rId9" Type="http://schemas.openxmlformats.org/officeDocument/2006/relationships/hyperlink" Target="https://re.hias.hants.gov.uk/course/view.php?id=118" TargetMode="External"/><Relationship Id="rId14" Type="http://schemas.openxmlformats.org/officeDocument/2006/relationships/hyperlink" Target="https://designandtechnology.hias.hants.gov.uk/course/view.php?id=3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3350FEB-D083-DEAD-7C75-A94DD4D45FB3}"/>
              </a:ext>
            </a:extLst>
          </p:cNvPr>
          <p:cNvSpPr txBox="1"/>
          <p:nvPr/>
        </p:nvSpPr>
        <p:spPr>
          <a:xfrm>
            <a:off x="900000" y="4608000"/>
            <a:ext cx="7393119" cy="830997"/>
          </a:xfrm>
          <a:prstGeom prst="rect">
            <a:avLst/>
          </a:prstGeom>
          <a:noFill/>
        </p:spPr>
        <p:txBody>
          <a:bodyPr wrap="square" rtlCol="0">
            <a:spAutoFit/>
          </a:bodyPr>
          <a:lstStyle/>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Joanna Kenyon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GB" sz="1600" b="0" i="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May 2025</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Final version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B739687-9660-C01A-4536-790D0D81CB6E}"/>
              </a:ext>
            </a:extLst>
          </p:cNvPr>
          <p:cNvSpPr txBox="1"/>
          <p:nvPr/>
        </p:nvSpPr>
        <p:spPr>
          <a:xfrm>
            <a:off x="900000" y="2808000"/>
            <a:ext cx="6143057" cy="1107996"/>
          </a:xfrm>
          <a:prstGeom prst="rect">
            <a:avLst/>
          </a:prstGeom>
          <a:noFill/>
        </p:spPr>
        <p:txBody>
          <a:bodyPr wrap="square" rtlCol="0">
            <a:spAutoFit/>
          </a:bodyPr>
          <a:lstStyle/>
          <a:p>
            <a:pPr>
              <a:lnSpc>
                <a:spcPct val="100000"/>
              </a:lnSpc>
              <a:spcBef>
                <a:spcPts val="0"/>
              </a:spcBef>
              <a:spcAft>
                <a:spcPts val="0"/>
              </a:spcAft>
            </a:pPr>
            <a:r>
              <a:rPr lang="en-GB" sz="26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Approaches to reading in lessons</a:t>
            </a:r>
            <a:endPar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nSpc>
                <a:spcPct val="100000"/>
              </a:lnSpc>
              <a:spcBef>
                <a:spcPts val="0"/>
              </a:spcBef>
              <a:spcAft>
                <a:spcPts val="0"/>
              </a:spcAft>
              <a:tabLst>
                <a:tab pos="2865755" algn="ctr"/>
                <a:tab pos="5731510" algn="r"/>
                <a:tab pos="457200" algn="l"/>
              </a:tabLst>
            </a:pPr>
            <a:endParaRPr lang="en-GB" sz="2000" b="1" i="1" dirty="0">
              <a:latin typeface="Arial" panose="020B0604020202020204" pitchFamily="34" charset="0"/>
              <a:ea typeface="Calibri" panose="020F0502020204030204" pitchFamily="34" charset="0"/>
              <a:cs typeface="Arial" panose="020B0604020202020204" pitchFamily="34" charset="0"/>
            </a:endParaRPr>
          </a:p>
          <a:p>
            <a:pPr>
              <a:lnSpc>
                <a:spcPct val="100000"/>
              </a:lnSpc>
              <a:spcBef>
                <a:spcPts val="0"/>
              </a:spcBef>
              <a:spcAft>
                <a:spcPts val="0"/>
              </a:spcAft>
              <a:tabLst>
                <a:tab pos="2865755" algn="ctr"/>
                <a:tab pos="5731510" algn="r"/>
                <a:tab pos="457200" algn="l"/>
              </a:tabLst>
            </a:pPr>
            <a:r>
              <a:rPr lang="en-GB" sz="20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Supporting all readers in </a:t>
            </a:r>
            <a:r>
              <a:rPr lang="en-GB" sz="2000" b="1" i="1" dirty="0">
                <a:latin typeface="Arial" panose="020B0604020202020204" pitchFamily="34" charset="0"/>
                <a:ea typeface="Calibri" panose="020F0502020204030204" pitchFamily="34" charset="0"/>
                <a:cs typeface="Arial" panose="020B0604020202020204" pitchFamily="34" charset="0"/>
              </a:rPr>
              <a:t>secondary schools</a:t>
            </a:r>
            <a:endPar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4721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3FCF5F-FF63-E57C-3189-BACAAF75DD8D}"/>
              </a:ext>
            </a:extLst>
          </p:cNvPr>
          <p:cNvSpPr txBox="1"/>
          <p:nvPr/>
        </p:nvSpPr>
        <p:spPr>
          <a:xfrm>
            <a:off x="540000" y="900000"/>
            <a:ext cx="10779760" cy="3508653"/>
          </a:xfrm>
          <a:prstGeom prst="rect">
            <a:avLst/>
          </a:prstGeom>
          <a:noFill/>
        </p:spPr>
        <p:txBody>
          <a:bodyPr wrap="square">
            <a:spAutoFit/>
          </a:bodyPr>
          <a:lstStyle/>
          <a:p>
            <a:pPr>
              <a:tabLst>
                <a:tab pos="2865755" algn="ctr"/>
                <a:tab pos="5731510" algn="r"/>
              </a:tabLst>
            </a:pPr>
            <a:r>
              <a:rPr lang="en-GB"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and conditions</a:t>
            </a:r>
            <a:endParaRPr lang="en-GB" b="1" dirty="0">
              <a:effectLst/>
              <a:latin typeface="Arial" panose="020B0604020202020204" pitchFamily="34" charset="0"/>
              <a:ea typeface="Calibri" panose="020F0502020204030204" pitchFamily="34" charset="0"/>
              <a:cs typeface="Arial" panose="020B0604020202020204" pitchFamily="34" charset="0"/>
            </a:endParaRP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of </a:t>
            </a:r>
            <a:r>
              <a:rPr lang="en-GB" sz="1200" b="1" dirty="0">
                <a:solidFill>
                  <a:srgbClr val="0088CE"/>
                </a:solidFill>
                <a:latin typeface="Arial" panose="020B0604020202020204" pitchFamily="34" charset="0"/>
                <a:ea typeface="Calibri" panose="020F0502020204030204" pitchFamily="34" charset="0"/>
                <a:cs typeface="Arial" panose="020B0604020202020204" pitchFamily="34" charset="0"/>
              </a:rPr>
              <a:t>use</a:t>
            </a:r>
            <a:endPar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This file is for personal or classroom use only. By using it, you agree that you will not copy or reproduce this file except for your own personal, non-commercial use. HIAS have the right to modify the terms of this agreement at any time; the modification will be effective immediately and shall replace all prior agreements. </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are welcome to:</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download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save this resource on your computer</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print as many copies as you would like to use in your school</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amend this electronic resource so long as you acknowledge its source and do not share as your own work.</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may not:</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claim this resource as your own</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sell or in any way profit from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store or distribute this resource on any other website or another location where others are able to electronically retrieve it</a:t>
            </a:r>
          </a:p>
          <a:p>
            <a:pPr marL="182563" lvl="0" indent="-182563" fontAlgn="base" hangingPunct="0">
              <a:buFont typeface="Arial" panose="020B0604020202020204" pitchFamily="34" charset="0"/>
              <a:buChar char="•"/>
            </a:pPr>
            <a:r>
              <a:rPr lang="en-GB" sz="1200" dirty="0">
                <a:effectLst/>
                <a:latin typeface="Arial" panose="020B0604020202020204" pitchFamily="34" charset="0"/>
                <a:ea typeface="Calibri" panose="020F0502020204030204" pitchFamily="34" charset="0"/>
                <a:cs typeface="Arial" panose="020B0604020202020204" pitchFamily="34" charset="0"/>
              </a:rPr>
              <a:t>email this resource to anyone outside your school or transmit it in any other fashion.</a:t>
            </a:r>
          </a:p>
        </p:txBody>
      </p:sp>
    </p:spTree>
    <p:extLst>
      <p:ext uri="{BB962C8B-B14F-4D97-AF65-F5344CB8AC3E}">
        <p14:creationId xmlns:p14="http://schemas.microsoft.com/office/powerpoint/2010/main" val="2242383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F9A563E-E34D-92B5-B2E1-0F0DB80765C3}"/>
              </a:ext>
            </a:extLst>
          </p:cNvPr>
          <p:cNvSpPr txBox="1"/>
          <p:nvPr/>
        </p:nvSpPr>
        <p:spPr>
          <a:xfrm>
            <a:off x="540000" y="900000"/>
            <a:ext cx="8554720" cy="3570208"/>
          </a:xfrm>
          <a:prstGeom prst="rect">
            <a:avLst/>
          </a:prstGeom>
          <a:noFill/>
        </p:spPr>
        <p:txBody>
          <a:bodyPr wrap="square">
            <a:spAutoFit/>
          </a:bodyPr>
          <a:lstStyle/>
          <a:p>
            <a:r>
              <a:rPr lang="en-GB" sz="2800" b="1" dirty="0">
                <a:solidFill>
                  <a:srgbClr val="0088CE"/>
                </a:solidFill>
                <a:latin typeface="Arial" panose="020B0604020202020204" pitchFamily="34" charset="0"/>
                <a:cs typeface="Arial" panose="020B0604020202020204" pitchFamily="34" charset="0"/>
              </a:rPr>
              <a:t>Overview</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This document contains…</a:t>
            </a:r>
          </a:p>
          <a:p>
            <a:r>
              <a:rPr lang="en-GB" dirty="0">
                <a:latin typeface="Arial" panose="020B0604020202020204" pitchFamily="34" charset="0"/>
                <a:cs typeface="Arial" panose="020B0604020202020204" pitchFamily="34" charset="0"/>
              </a:rPr>
              <a:t>Slides that could be used as part of a CPD sequence for teachers in school, supporting understanding of reading in secondary schools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Points to consider when using this resource</a:t>
            </a:r>
          </a:p>
          <a:p>
            <a:r>
              <a:rPr lang="en-GB" dirty="0">
                <a:latin typeface="Arial" panose="020B0604020202020204" pitchFamily="34" charset="0"/>
                <a:cs typeface="Arial" panose="020B0604020202020204" pitchFamily="34" charset="0"/>
              </a:rPr>
              <a:t>The resources in this series are intended as a companion piece to the DfE’s series of training videos and guidance </a:t>
            </a:r>
            <a:r>
              <a:rPr lang="en-GB" i="1" dirty="0">
                <a:latin typeface="Arial" panose="020B0604020202020204" pitchFamily="34" charset="0"/>
                <a:cs typeface="Arial" panose="020B0604020202020204" pitchFamily="34" charset="0"/>
                <a:hlinkClick r:id="rId2"/>
              </a:rPr>
              <a:t>Supporting all readers in secondary school</a:t>
            </a:r>
            <a:r>
              <a:rPr lang="en-GB"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providing additional detail. This resource expands on ideas shared in video 9, </a:t>
            </a:r>
            <a:r>
              <a:rPr lang="en-GB" dirty="0">
                <a:latin typeface="Arial" panose="020B0604020202020204" pitchFamily="34" charset="0"/>
                <a:cs typeface="Arial" panose="020B0604020202020204" pitchFamily="34" charset="0"/>
                <a:hlinkClick r:id="rId3"/>
              </a:rPr>
              <a:t>Reading in lessons</a:t>
            </a:r>
            <a:r>
              <a:rPr lang="en-GB" dirty="0">
                <a:latin typeface="Arial" panose="020B0604020202020204" pitchFamily="34" charset="0"/>
                <a:cs typeface="Arial" panose="020B0604020202020204" pitchFamily="34" charset="0"/>
              </a:rPr>
              <a:t> and provides links to research.</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0900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D91856EF-68C0-419F-B583-3673A1C2F2F8}"/>
              </a:ext>
            </a:extLst>
          </p:cNvPr>
          <p:cNvSpPr txBox="1">
            <a:spLocks/>
          </p:cNvSpPr>
          <p:nvPr/>
        </p:nvSpPr>
        <p:spPr>
          <a:xfrm>
            <a:off x="838200" y="681037"/>
            <a:ext cx="10515600" cy="100965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800" b="1" dirty="0">
                <a:solidFill>
                  <a:srgbClr val="0088CE"/>
                </a:solidFill>
                <a:latin typeface="Arial" panose="020B0604020202020204" pitchFamily="34" charset="0"/>
                <a:cs typeface="Arial" panose="020B0604020202020204" pitchFamily="34" charset="0"/>
              </a:rPr>
              <a:t>Classroom conditions for reading</a:t>
            </a:r>
          </a:p>
        </p:txBody>
      </p:sp>
      <p:graphicFrame>
        <p:nvGraphicFramePr>
          <p:cNvPr id="6" name="Content Placeholder 5">
            <a:extLst>
              <a:ext uri="{FF2B5EF4-FFF2-40B4-BE49-F238E27FC236}">
                <a16:creationId xmlns:a16="http://schemas.microsoft.com/office/drawing/2014/main" id="{E8A7EA3D-0A02-413B-8063-69B7B6B170BB}"/>
              </a:ext>
            </a:extLst>
          </p:cNvPr>
          <p:cNvGraphicFramePr>
            <a:graphicFrameLocks/>
          </p:cNvGraphicFramePr>
          <p:nvPr>
            <p:extLst>
              <p:ext uri="{D42A27DB-BD31-4B8C-83A1-F6EECF244321}">
                <p14:modId xmlns:p14="http://schemas.microsoft.com/office/powerpoint/2010/main" val="2939195242"/>
              </p:ext>
            </p:extLst>
          </p:nvPr>
        </p:nvGraphicFramePr>
        <p:xfrm>
          <a:off x="838200" y="1491343"/>
          <a:ext cx="10515600" cy="46856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9990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D276794-C121-E769-08B9-11DF446EB960}"/>
              </a:ext>
            </a:extLst>
          </p:cNvPr>
          <p:cNvSpPr txBox="1">
            <a:spLocks/>
          </p:cNvSpPr>
          <p:nvPr/>
        </p:nvSpPr>
        <p:spPr>
          <a:xfrm>
            <a:off x="609599" y="762000"/>
            <a:ext cx="10515600" cy="95045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a:solidFill>
                  <a:srgbClr val="0088CE"/>
                </a:solidFill>
                <a:latin typeface="Arial" panose="020B0604020202020204" pitchFamily="34" charset="0"/>
                <a:cs typeface="Arial" panose="020B0604020202020204" pitchFamily="34" charset="0"/>
              </a:rPr>
              <a:t>Deciding </a:t>
            </a:r>
            <a:r>
              <a:rPr lang="en-GB" sz="3800" b="1" u="sng" dirty="0">
                <a:solidFill>
                  <a:srgbClr val="0088CE"/>
                </a:solidFill>
                <a:latin typeface="Arial" panose="020B0604020202020204" pitchFamily="34" charset="0"/>
                <a:cs typeface="Arial" panose="020B0604020202020204" pitchFamily="34" charset="0"/>
              </a:rPr>
              <a:t>how</a:t>
            </a:r>
            <a:r>
              <a:rPr lang="en-GB" sz="3800" b="1" dirty="0">
                <a:solidFill>
                  <a:srgbClr val="0088CE"/>
                </a:solidFill>
                <a:latin typeface="Arial" panose="020B0604020202020204" pitchFamily="34" charset="0"/>
                <a:cs typeface="Arial" panose="020B0604020202020204" pitchFamily="34" charset="0"/>
              </a:rPr>
              <a:t> to read in the classroom</a:t>
            </a:r>
          </a:p>
        </p:txBody>
      </p:sp>
      <p:sp>
        <p:nvSpPr>
          <p:cNvPr id="8" name="Text Placeholder 7">
            <a:extLst>
              <a:ext uri="{FF2B5EF4-FFF2-40B4-BE49-F238E27FC236}">
                <a16:creationId xmlns:a16="http://schemas.microsoft.com/office/drawing/2014/main" id="{EA90552C-E1AF-E3D5-7167-BADBD35CB7C0}"/>
              </a:ext>
            </a:extLst>
          </p:cNvPr>
          <p:cNvSpPr txBox="1">
            <a:spLocks/>
          </p:cNvSpPr>
          <p:nvPr/>
        </p:nvSpPr>
        <p:spPr>
          <a:xfrm>
            <a:off x="609600" y="1872569"/>
            <a:ext cx="5386917" cy="63976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latin typeface="Arial" panose="020B0604020202020204" pitchFamily="34" charset="0"/>
                <a:cs typeface="Arial" panose="020B0604020202020204" pitchFamily="34" charset="0"/>
              </a:rPr>
              <a:t>Teacher reads aloud</a:t>
            </a:r>
          </a:p>
        </p:txBody>
      </p:sp>
      <p:sp>
        <p:nvSpPr>
          <p:cNvPr id="9" name="Content Placeholder 8">
            <a:extLst>
              <a:ext uri="{FF2B5EF4-FFF2-40B4-BE49-F238E27FC236}">
                <a16:creationId xmlns:a16="http://schemas.microsoft.com/office/drawing/2014/main" id="{41319690-EC5A-086A-8B2A-1D4BA9230AFF}"/>
              </a:ext>
            </a:extLst>
          </p:cNvPr>
          <p:cNvSpPr txBox="1">
            <a:spLocks/>
          </p:cNvSpPr>
          <p:nvPr/>
        </p:nvSpPr>
        <p:spPr>
          <a:xfrm>
            <a:off x="609600" y="2512332"/>
            <a:ext cx="5386917" cy="377440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Fluent, clear reading can help students to understand</a:t>
            </a:r>
          </a:p>
          <a:p>
            <a:r>
              <a:rPr lang="en-GB" dirty="0">
                <a:latin typeface="Arial" panose="020B0604020202020204" pitchFamily="34" charset="0"/>
                <a:cs typeface="Arial" panose="020B0604020202020204" pitchFamily="34" charset="0"/>
              </a:rPr>
              <a:t>Weaker readers develop language comprehension</a:t>
            </a:r>
          </a:p>
          <a:p>
            <a:r>
              <a:rPr lang="en-GB" dirty="0">
                <a:latin typeface="Arial" panose="020B0604020202020204" pitchFamily="34" charset="0"/>
                <a:cs typeface="Arial" panose="020B0604020202020204" pitchFamily="34" charset="0"/>
              </a:rPr>
              <a:t>Reading along to a fluent reader can help to connect words to meaning</a:t>
            </a:r>
          </a:p>
          <a:p>
            <a:r>
              <a:rPr lang="en-GB" dirty="0">
                <a:latin typeface="Arial" panose="020B0604020202020204" pitchFamily="34" charset="0"/>
                <a:cs typeface="Arial" panose="020B0604020202020204" pitchFamily="34" charset="0"/>
              </a:rPr>
              <a:t>Class stays together</a:t>
            </a:r>
          </a:p>
        </p:txBody>
      </p:sp>
      <p:sp>
        <p:nvSpPr>
          <p:cNvPr id="10" name="Text Placeholder 9">
            <a:extLst>
              <a:ext uri="{FF2B5EF4-FFF2-40B4-BE49-F238E27FC236}">
                <a16:creationId xmlns:a16="http://schemas.microsoft.com/office/drawing/2014/main" id="{E531B7D8-1797-255C-C177-06376BB7D765}"/>
              </a:ext>
            </a:extLst>
          </p:cNvPr>
          <p:cNvSpPr txBox="1">
            <a:spLocks/>
          </p:cNvSpPr>
          <p:nvPr/>
        </p:nvSpPr>
        <p:spPr>
          <a:xfrm>
            <a:off x="6193368" y="1872569"/>
            <a:ext cx="5389033" cy="63976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latin typeface="Arial" panose="020B0604020202020204" pitchFamily="34" charset="0"/>
                <a:cs typeface="Arial" panose="020B0604020202020204" pitchFamily="34" charset="0"/>
              </a:rPr>
              <a:t>Students read independently</a:t>
            </a:r>
          </a:p>
        </p:txBody>
      </p:sp>
      <p:sp>
        <p:nvSpPr>
          <p:cNvPr id="11" name="Content Placeholder 10">
            <a:extLst>
              <a:ext uri="{FF2B5EF4-FFF2-40B4-BE49-F238E27FC236}">
                <a16:creationId xmlns:a16="http://schemas.microsoft.com/office/drawing/2014/main" id="{4AC3751B-8831-58E2-F3C7-68EDCA546160}"/>
              </a:ext>
            </a:extLst>
          </p:cNvPr>
          <p:cNvSpPr txBox="1">
            <a:spLocks/>
          </p:cNvSpPr>
          <p:nvPr/>
        </p:nvSpPr>
        <p:spPr>
          <a:xfrm>
            <a:off x="6193368" y="2512332"/>
            <a:ext cx="5389033" cy="377440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Students have eyes-on-text practice – build experience and concentration</a:t>
            </a:r>
          </a:p>
          <a:p>
            <a:r>
              <a:rPr lang="en-GB" dirty="0">
                <a:latin typeface="Arial" panose="020B0604020202020204" pitchFamily="34" charset="0"/>
                <a:cs typeface="Arial" panose="020B0604020202020204" pitchFamily="34" charset="0"/>
              </a:rPr>
              <a:t>More of a challenge for some students</a:t>
            </a:r>
          </a:p>
          <a:p>
            <a:r>
              <a:rPr lang="en-GB" dirty="0">
                <a:latin typeface="Arial" panose="020B0604020202020204" pitchFamily="34" charset="0"/>
                <a:cs typeface="Arial" panose="020B0604020202020204" pitchFamily="34" charset="0"/>
              </a:rPr>
              <a:t>Raises expectations of independence and underlines the expectation of reading</a:t>
            </a:r>
          </a:p>
        </p:txBody>
      </p:sp>
    </p:spTree>
    <p:extLst>
      <p:ext uri="{BB962C8B-B14F-4D97-AF65-F5344CB8AC3E}">
        <p14:creationId xmlns:p14="http://schemas.microsoft.com/office/powerpoint/2010/main" val="3787962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C7B85FA-524C-3C1D-A96B-66FCF964ED6B}"/>
              </a:ext>
            </a:extLst>
          </p:cNvPr>
          <p:cNvSpPr txBox="1">
            <a:spLocks/>
          </p:cNvSpPr>
          <p:nvPr/>
        </p:nvSpPr>
        <p:spPr>
          <a:xfrm>
            <a:off x="609600" y="713468"/>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a:solidFill>
                  <a:srgbClr val="0088CE"/>
                </a:solidFill>
                <a:latin typeface="Arial" panose="020B0604020202020204" pitchFamily="34" charset="0"/>
                <a:cs typeface="Arial" panose="020B0604020202020204" pitchFamily="34" charset="0"/>
              </a:rPr>
              <a:t>Students need both</a:t>
            </a:r>
          </a:p>
        </p:txBody>
      </p:sp>
      <p:sp>
        <p:nvSpPr>
          <p:cNvPr id="8" name="Content Placeholder 7">
            <a:extLst>
              <a:ext uri="{FF2B5EF4-FFF2-40B4-BE49-F238E27FC236}">
                <a16:creationId xmlns:a16="http://schemas.microsoft.com/office/drawing/2014/main" id="{AFCEB2AC-FFAA-5584-1E3D-3A4821E883AB}"/>
              </a:ext>
            </a:extLst>
          </p:cNvPr>
          <p:cNvSpPr txBox="1">
            <a:spLocks/>
          </p:cNvSpPr>
          <p:nvPr/>
        </p:nvSpPr>
        <p:spPr>
          <a:xfrm>
            <a:off x="609600" y="2039031"/>
            <a:ext cx="5130800" cy="3910249"/>
          </a:xfrm>
          <a:prstGeom prst="rect">
            <a:avLst/>
          </a:prstGeom>
          <a:solidFill>
            <a:schemeClr val="accent5">
              <a:lumMod val="20000"/>
              <a:lumOff val="80000"/>
            </a:schemeClr>
          </a:solidFill>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dirty="0">
                <a:latin typeface="Arial" panose="020B0604020202020204" pitchFamily="34" charset="0"/>
                <a:cs typeface="Arial" panose="020B0604020202020204" pitchFamily="34" charset="0"/>
              </a:rPr>
              <a:t>If teachers always read aloud</a:t>
            </a:r>
            <a:r>
              <a:rPr lang="en-GB" dirty="0">
                <a:latin typeface="Arial" panose="020B0604020202020204" pitchFamily="34" charset="0"/>
                <a:cs typeface="Arial" panose="020B0604020202020204" pitchFamily="34" charset="0"/>
              </a:rPr>
              <a:t>, students will learn that they do not need to read in order to learn. Opportunities to develop their reading competence through accessing subject-specific material will be missed.</a:t>
            </a:r>
          </a:p>
          <a:p>
            <a:endParaRPr lang="en-GB" dirty="0">
              <a:latin typeface="Arial" panose="020B0604020202020204" pitchFamily="34" charset="0"/>
              <a:cs typeface="Arial" panose="020B0604020202020204" pitchFamily="34" charset="0"/>
            </a:endParaRPr>
          </a:p>
        </p:txBody>
      </p:sp>
      <p:sp>
        <p:nvSpPr>
          <p:cNvPr id="9" name="Content Placeholder 8">
            <a:extLst>
              <a:ext uri="{FF2B5EF4-FFF2-40B4-BE49-F238E27FC236}">
                <a16:creationId xmlns:a16="http://schemas.microsoft.com/office/drawing/2014/main" id="{7A159F43-9159-DA3F-1517-DE24EAF24021}"/>
              </a:ext>
            </a:extLst>
          </p:cNvPr>
          <p:cNvSpPr txBox="1">
            <a:spLocks/>
          </p:cNvSpPr>
          <p:nvPr/>
        </p:nvSpPr>
        <p:spPr>
          <a:xfrm>
            <a:off x="6197600" y="2039031"/>
            <a:ext cx="5130800" cy="3910249"/>
          </a:xfrm>
          <a:prstGeom prst="rect">
            <a:avLst/>
          </a:prstGeom>
          <a:solidFill>
            <a:schemeClr val="accent4">
              <a:lumMod val="20000"/>
              <a:lumOff val="80000"/>
            </a:schemeClr>
          </a:solidFill>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dirty="0">
                <a:latin typeface="Arial" panose="020B0604020202020204" pitchFamily="34" charset="0"/>
                <a:cs typeface="Arial" panose="020B0604020202020204" pitchFamily="34" charset="0"/>
              </a:rPr>
              <a:t>If students always read</a:t>
            </a:r>
            <a:r>
              <a:rPr lang="en-GB" dirty="0">
                <a:latin typeface="Arial" panose="020B0604020202020204" pitchFamily="34" charset="0"/>
                <a:cs typeface="Arial" panose="020B0604020202020204" pitchFamily="34" charset="0"/>
              </a:rPr>
              <a:t>, either silently or aloud, they will miss out on hearing what subject-specific material, read well, sounds like. Some students will struggle to access the material and may miss key information.</a:t>
            </a:r>
          </a:p>
        </p:txBody>
      </p:sp>
    </p:spTree>
    <p:extLst>
      <p:ext uri="{BB962C8B-B14F-4D97-AF65-F5344CB8AC3E}">
        <p14:creationId xmlns:p14="http://schemas.microsoft.com/office/powerpoint/2010/main" val="2667449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BECF181-A5AC-48AF-84E8-9AEC0DC59F03}"/>
              </a:ext>
            </a:extLst>
          </p:cNvPr>
          <p:cNvSpPr txBox="1">
            <a:spLocks/>
          </p:cNvSpPr>
          <p:nvPr/>
        </p:nvSpPr>
        <p:spPr>
          <a:xfrm>
            <a:off x="838200" y="849086"/>
            <a:ext cx="10515600" cy="84160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a:solidFill>
                  <a:srgbClr val="0088CE"/>
                </a:solidFill>
                <a:latin typeface="Arial" panose="020B0604020202020204" pitchFamily="34" charset="0"/>
                <a:cs typeface="Arial" panose="020B0604020202020204" pitchFamily="34" charset="0"/>
              </a:rPr>
              <a:t>Reading aloud as a teacher</a:t>
            </a:r>
          </a:p>
        </p:txBody>
      </p:sp>
      <p:sp>
        <p:nvSpPr>
          <p:cNvPr id="5" name="Content Placeholder 2">
            <a:extLst>
              <a:ext uri="{FF2B5EF4-FFF2-40B4-BE49-F238E27FC236}">
                <a16:creationId xmlns:a16="http://schemas.microsoft.com/office/drawing/2014/main" id="{3A87A92E-EEC9-4AEE-B81B-1CE015421CC6}"/>
              </a:ext>
            </a:extLst>
          </p:cNvPr>
          <p:cNvSpPr txBox="1">
            <a:spLocks/>
          </p:cNvSpPr>
          <p:nvPr/>
        </p:nvSpPr>
        <p:spPr>
          <a:xfrm>
            <a:off x="838200" y="1825625"/>
            <a:ext cx="10515600" cy="4351338"/>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rPr>
              <a:t>Read aloud at a greater volume than you would expect to speak normally in the classroom – project like an actor</a:t>
            </a:r>
          </a:p>
          <a:p>
            <a:r>
              <a:rPr lang="en-GB" sz="2400" dirty="0">
                <a:latin typeface="Arial" panose="020B0604020202020204" pitchFamily="34" charset="0"/>
                <a:cs typeface="Arial" panose="020B0604020202020204" pitchFamily="34" charset="0"/>
              </a:rPr>
              <a:t>Aim for a reading speed of 120 – 150 wpm, not faster</a:t>
            </a:r>
          </a:p>
          <a:p>
            <a:r>
              <a:rPr lang="en-GB" sz="2400" dirty="0">
                <a:latin typeface="Arial" panose="020B0604020202020204" pitchFamily="34" charset="0"/>
                <a:cs typeface="Arial" panose="020B0604020202020204" pitchFamily="34" charset="0"/>
              </a:rPr>
              <a:t>Be careful not to ‘throw away’ the ends of sentences or paragraphs </a:t>
            </a:r>
          </a:p>
          <a:p>
            <a:r>
              <a:rPr lang="en-GB" sz="2400" dirty="0">
                <a:latin typeface="Arial" panose="020B0604020202020204" pitchFamily="34" charset="0"/>
                <a:cs typeface="Arial" panose="020B0604020202020204" pitchFamily="34" charset="0"/>
              </a:rPr>
              <a:t>Emphasise phrasing using brief pauses </a:t>
            </a:r>
          </a:p>
          <a:p>
            <a:r>
              <a:rPr lang="en-GB" sz="2400" dirty="0">
                <a:latin typeface="Arial" panose="020B0604020202020204" pitchFamily="34" charset="0"/>
                <a:cs typeface="Arial" panose="020B0604020202020204" pitchFamily="34" charset="0"/>
              </a:rPr>
              <a:t>Modulate your voice to emphasise words – emphasising different words in the sentence may change the meaning</a:t>
            </a:r>
          </a:p>
          <a:p>
            <a:r>
              <a:rPr lang="en-GB" sz="2400" dirty="0">
                <a:latin typeface="Arial" panose="020B0604020202020204" pitchFamily="34" charset="0"/>
                <a:cs typeface="Arial" panose="020B0604020202020204" pitchFamily="34" charset="0"/>
              </a:rPr>
              <a:t>Read expressively, clearly demonstrating the meaning of the text through your tone (eg changing to a quieter tone for information in brackets, or raising the pitch of your voice at the end of a question)</a:t>
            </a:r>
          </a:p>
          <a:p>
            <a:r>
              <a:rPr lang="en-GB" sz="2400" dirty="0">
                <a:latin typeface="Arial" panose="020B0604020202020204" pitchFamily="34" charset="0"/>
                <a:cs typeface="Arial" panose="020B0604020202020204" pitchFamily="34" charset="0"/>
              </a:rPr>
              <a:t>Read through the whole before asking questions, repeating or allowing time for re-reading</a:t>
            </a:r>
          </a:p>
        </p:txBody>
      </p:sp>
    </p:spTree>
    <p:extLst>
      <p:ext uri="{BB962C8B-B14F-4D97-AF65-F5344CB8AC3E}">
        <p14:creationId xmlns:p14="http://schemas.microsoft.com/office/powerpoint/2010/main" val="3849700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783BB-54B2-4A70-8E9F-A1C6918EF624}"/>
              </a:ext>
            </a:extLst>
          </p:cNvPr>
          <p:cNvSpPr txBox="1">
            <a:spLocks/>
          </p:cNvSpPr>
          <p:nvPr/>
        </p:nvSpPr>
        <p:spPr>
          <a:xfrm>
            <a:off x="838200" y="681037"/>
            <a:ext cx="10515600" cy="100965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a:solidFill>
                  <a:srgbClr val="0088CE"/>
                </a:solidFill>
                <a:latin typeface="Arial" panose="020B0604020202020204" pitchFamily="34" charset="0"/>
                <a:cs typeface="Arial" panose="020B0604020202020204" pitchFamily="34" charset="0"/>
              </a:rPr>
              <a:t>Dramatising the phrasing</a:t>
            </a:r>
          </a:p>
        </p:txBody>
      </p:sp>
      <p:sp>
        <p:nvSpPr>
          <p:cNvPr id="3" name="Content Placeholder 2">
            <a:extLst>
              <a:ext uri="{FF2B5EF4-FFF2-40B4-BE49-F238E27FC236}">
                <a16:creationId xmlns:a16="http://schemas.microsoft.com/office/drawing/2014/main" id="{3736600A-17AB-4465-AEA9-EFA1716798D3}"/>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latin typeface="Arial" panose="020B0604020202020204" pitchFamily="34" charset="0"/>
                <a:cs typeface="Arial" panose="020B0604020202020204" pitchFamily="34" charset="0"/>
              </a:rPr>
              <a:t>The </a:t>
            </a:r>
            <a:r>
              <a:rPr lang="en-GB" b="1" dirty="0">
                <a:latin typeface="Arial" panose="020B0604020202020204" pitchFamily="34" charset="0"/>
                <a:cs typeface="Arial" panose="020B0604020202020204" pitchFamily="34" charset="0"/>
              </a:rPr>
              <a:t>Galapagos</a:t>
            </a:r>
            <a:r>
              <a:rPr lang="en-GB" dirty="0">
                <a:latin typeface="Arial" panose="020B0604020202020204" pitchFamily="34" charset="0"/>
                <a:cs typeface="Arial" panose="020B0604020202020204" pitchFamily="34" charset="0"/>
              </a:rPr>
              <a:t> Islands </a:t>
            </a:r>
            <a:r>
              <a:rPr lang="en-GB" b="1" dirty="0">
                <a:solidFill>
                  <a:srgbClr val="0070C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are an </a:t>
            </a:r>
            <a:r>
              <a:rPr lang="en-GB" b="1" dirty="0">
                <a:latin typeface="Arial" panose="020B0604020202020204" pitchFamily="34" charset="0"/>
                <a:cs typeface="Arial" panose="020B0604020202020204" pitchFamily="34" charset="0"/>
              </a:rPr>
              <a:t>archipelago </a:t>
            </a:r>
            <a:r>
              <a:rPr lang="en-GB" b="1" dirty="0">
                <a:solidFill>
                  <a:srgbClr val="0070C0"/>
                </a:solidFill>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 or </a:t>
            </a:r>
            <a:r>
              <a:rPr lang="en-GB" b="1" dirty="0">
                <a:latin typeface="Arial" panose="020B0604020202020204" pitchFamily="34" charset="0"/>
                <a:cs typeface="Arial" panose="020B0604020202020204" pitchFamily="34" charset="0"/>
              </a:rPr>
              <a:t>group</a:t>
            </a:r>
            <a:r>
              <a:rPr lang="en-GB" dirty="0">
                <a:latin typeface="Arial" panose="020B0604020202020204" pitchFamily="34" charset="0"/>
                <a:cs typeface="Arial" panose="020B0604020202020204" pitchFamily="34" charset="0"/>
              </a:rPr>
              <a:t> of islands </a:t>
            </a:r>
            <a:r>
              <a:rPr lang="en-GB" b="1" dirty="0">
                <a:solidFill>
                  <a:srgbClr val="0070C0"/>
                </a:solidFill>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 that have been </a:t>
            </a:r>
            <a:r>
              <a:rPr lang="en-GB" b="1" dirty="0">
                <a:latin typeface="Arial" panose="020B0604020202020204" pitchFamily="34" charset="0"/>
                <a:cs typeface="Arial" panose="020B0604020202020204" pitchFamily="34" charset="0"/>
              </a:rPr>
              <a:t>created</a:t>
            </a:r>
            <a:r>
              <a:rPr lang="en-GB" dirty="0">
                <a:latin typeface="Arial" panose="020B0604020202020204" pitchFamily="34" charset="0"/>
                <a:cs typeface="Arial" panose="020B0604020202020204" pitchFamily="34" charset="0"/>
              </a:rPr>
              <a:t> </a:t>
            </a:r>
            <a:r>
              <a:rPr lang="en-GB" b="1" dirty="0">
                <a:solidFill>
                  <a:srgbClr val="0070C0"/>
                </a:solidFill>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 by </a:t>
            </a:r>
            <a:r>
              <a:rPr lang="en-GB" b="1" dirty="0">
                <a:latin typeface="Arial" panose="020B0604020202020204" pitchFamily="34" charset="0"/>
                <a:cs typeface="Arial" panose="020B0604020202020204" pitchFamily="34" charset="0"/>
              </a:rPr>
              <a:t>volcanoes</a:t>
            </a:r>
            <a:r>
              <a:rPr lang="en-GB" dirty="0">
                <a:latin typeface="Arial" panose="020B0604020202020204" pitchFamily="34" charset="0"/>
                <a:cs typeface="Arial" panose="020B0604020202020204" pitchFamily="34" charset="0"/>
              </a:rPr>
              <a:t>. </a:t>
            </a:r>
            <a:r>
              <a:rPr lang="en-GB" b="1" dirty="0">
                <a:solidFill>
                  <a:srgbClr val="0070C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They are </a:t>
            </a:r>
            <a:r>
              <a:rPr lang="en-GB" b="1" dirty="0">
                <a:latin typeface="Arial" panose="020B0604020202020204" pitchFamily="34" charset="0"/>
                <a:cs typeface="Arial" panose="020B0604020202020204" pitchFamily="34" charset="0"/>
              </a:rPr>
              <a:t>found</a:t>
            </a:r>
            <a:r>
              <a:rPr lang="en-GB" dirty="0">
                <a:latin typeface="Arial" panose="020B0604020202020204" pitchFamily="34" charset="0"/>
                <a:cs typeface="Arial" panose="020B0604020202020204" pitchFamily="34" charset="0"/>
              </a:rPr>
              <a:t> </a:t>
            </a:r>
            <a:r>
              <a:rPr lang="en-GB" b="1" dirty="0">
                <a:solidFill>
                  <a:srgbClr val="0070C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in the </a:t>
            </a:r>
            <a:r>
              <a:rPr lang="en-GB" b="1" dirty="0">
                <a:latin typeface="Arial" panose="020B0604020202020204" pitchFamily="34" charset="0"/>
                <a:cs typeface="Arial" panose="020B0604020202020204" pitchFamily="34" charset="0"/>
              </a:rPr>
              <a:t>Pacific Ocean</a:t>
            </a:r>
            <a:r>
              <a:rPr lang="en-GB" b="1" dirty="0">
                <a:solidFill>
                  <a:srgbClr val="0070C0"/>
                </a:solidFill>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 almost </a:t>
            </a:r>
            <a:r>
              <a:rPr lang="en-GB" b="1" dirty="0">
                <a:latin typeface="Arial" panose="020B0604020202020204" pitchFamily="34" charset="0"/>
                <a:cs typeface="Arial" panose="020B0604020202020204" pitchFamily="34" charset="0"/>
              </a:rPr>
              <a:t>1000km</a:t>
            </a:r>
            <a:r>
              <a:rPr lang="en-GB" dirty="0">
                <a:latin typeface="Arial" panose="020B0604020202020204" pitchFamily="34" charset="0"/>
                <a:cs typeface="Arial" panose="020B0604020202020204" pitchFamily="34" charset="0"/>
              </a:rPr>
              <a:t> </a:t>
            </a:r>
            <a:r>
              <a:rPr lang="en-GB" b="1" dirty="0">
                <a:solidFill>
                  <a:srgbClr val="0070C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from the </a:t>
            </a:r>
            <a:r>
              <a:rPr lang="en-GB" b="1" dirty="0">
                <a:latin typeface="Arial" panose="020B0604020202020204" pitchFamily="34" charset="0"/>
                <a:cs typeface="Arial" panose="020B0604020202020204" pitchFamily="34" charset="0"/>
              </a:rPr>
              <a:t>coast</a:t>
            </a:r>
            <a:r>
              <a:rPr lang="en-GB" dirty="0">
                <a:latin typeface="Arial" panose="020B0604020202020204" pitchFamily="34" charset="0"/>
                <a:cs typeface="Arial" panose="020B0604020202020204" pitchFamily="34" charset="0"/>
              </a:rPr>
              <a:t> of </a:t>
            </a:r>
            <a:r>
              <a:rPr lang="en-GB" b="1" dirty="0">
                <a:latin typeface="Arial" panose="020B0604020202020204" pitchFamily="34" charset="0"/>
                <a:cs typeface="Arial" panose="020B0604020202020204" pitchFamily="34" charset="0"/>
              </a:rPr>
              <a:t>Ecuador</a:t>
            </a:r>
            <a:r>
              <a:rPr lang="en-GB" dirty="0">
                <a:latin typeface="Arial" panose="020B0604020202020204" pitchFamily="34" charset="0"/>
                <a:cs typeface="Arial" panose="020B0604020202020204" pitchFamily="34" charset="0"/>
              </a:rPr>
              <a:t> </a:t>
            </a:r>
            <a:r>
              <a:rPr lang="en-GB" b="1" dirty="0">
                <a:solidFill>
                  <a:srgbClr val="0070C0"/>
                </a:solidFill>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 in </a:t>
            </a:r>
            <a:r>
              <a:rPr lang="en-GB" b="1" dirty="0">
                <a:latin typeface="Arial" panose="020B0604020202020204" pitchFamily="34" charset="0"/>
                <a:cs typeface="Arial" panose="020B0604020202020204" pitchFamily="34" charset="0"/>
              </a:rPr>
              <a:t>South</a:t>
            </a:r>
            <a:r>
              <a:rPr lang="en-GB" dirty="0">
                <a:latin typeface="Arial" panose="020B0604020202020204" pitchFamily="34" charset="0"/>
                <a:cs typeface="Arial" panose="020B0604020202020204" pitchFamily="34" charset="0"/>
              </a:rPr>
              <a:t> America. </a:t>
            </a:r>
            <a:r>
              <a:rPr lang="en-GB" b="1" dirty="0">
                <a:solidFill>
                  <a:srgbClr val="0070C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The islands are </a:t>
            </a:r>
            <a:r>
              <a:rPr lang="en-GB" b="1" dirty="0">
                <a:solidFill>
                  <a:srgbClr val="0070C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at </a:t>
            </a:r>
            <a:r>
              <a:rPr lang="en-GB" b="1" dirty="0">
                <a:latin typeface="Arial" panose="020B0604020202020204" pitchFamily="34" charset="0"/>
                <a:cs typeface="Arial" panose="020B0604020202020204" pitchFamily="34" charset="0"/>
              </a:rPr>
              <a:t>either</a:t>
            </a:r>
            <a:r>
              <a:rPr lang="en-GB" dirty="0">
                <a:latin typeface="Arial" panose="020B0604020202020204" pitchFamily="34" charset="0"/>
                <a:cs typeface="Arial" panose="020B0604020202020204" pitchFamily="34" charset="0"/>
              </a:rPr>
              <a:t> side </a:t>
            </a:r>
            <a:r>
              <a:rPr lang="en-GB" b="1" dirty="0">
                <a:solidFill>
                  <a:srgbClr val="0070C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of the </a:t>
            </a:r>
            <a:r>
              <a:rPr lang="en-GB" b="1" dirty="0">
                <a:latin typeface="Arial" panose="020B0604020202020204" pitchFamily="34" charset="0"/>
                <a:cs typeface="Arial" panose="020B0604020202020204" pitchFamily="34" charset="0"/>
              </a:rPr>
              <a:t>Equator </a:t>
            </a:r>
            <a:r>
              <a:rPr lang="en-GB" b="1" dirty="0">
                <a:solidFill>
                  <a:srgbClr val="0070C0"/>
                </a:solidFill>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 which </a:t>
            </a:r>
            <a:r>
              <a:rPr lang="en-GB" b="1" dirty="0">
                <a:latin typeface="Arial" panose="020B0604020202020204" pitchFamily="34" charset="0"/>
                <a:cs typeface="Arial" panose="020B0604020202020204" pitchFamily="34" charset="0"/>
              </a:rPr>
              <a:t>means</a:t>
            </a:r>
            <a:r>
              <a:rPr lang="en-GB" dirty="0">
                <a:latin typeface="Arial" panose="020B0604020202020204" pitchFamily="34" charset="0"/>
                <a:cs typeface="Arial" panose="020B0604020202020204" pitchFamily="34" charset="0"/>
              </a:rPr>
              <a:t> that </a:t>
            </a:r>
            <a:r>
              <a:rPr lang="en-GB" b="1" dirty="0">
                <a:solidFill>
                  <a:srgbClr val="0070C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they are in </a:t>
            </a:r>
            <a:r>
              <a:rPr lang="en-GB" b="1" dirty="0">
                <a:latin typeface="Arial" panose="020B0604020202020204" pitchFamily="34" charset="0"/>
                <a:cs typeface="Arial" panose="020B0604020202020204" pitchFamily="34" charset="0"/>
              </a:rPr>
              <a:t>both </a:t>
            </a:r>
            <a:r>
              <a:rPr lang="en-GB" b="1" dirty="0">
                <a:solidFill>
                  <a:srgbClr val="0070C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the </a:t>
            </a:r>
            <a:r>
              <a:rPr lang="en-GB" b="1" dirty="0">
                <a:latin typeface="Arial" panose="020B0604020202020204" pitchFamily="34" charset="0"/>
                <a:cs typeface="Arial" panose="020B0604020202020204" pitchFamily="34" charset="0"/>
              </a:rPr>
              <a:t>Southern</a:t>
            </a:r>
            <a:r>
              <a:rPr lang="en-GB" dirty="0">
                <a:latin typeface="Arial" panose="020B0604020202020204" pitchFamily="34" charset="0"/>
                <a:cs typeface="Arial" panose="020B0604020202020204" pitchFamily="34" charset="0"/>
              </a:rPr>
              <a:t> </a:t>
            </a:r>
            <a:r>
              <a:rPr lang="en-GB" b="1" dirty="0">
                <a:solidFill>
                  <a:srgbClr val="0070C0"/>
                </a:solidFill>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and</a:t>
            </a:r>
            <a:r>
              <a:rPr lang="en-GB" dirty="0">
                <a:latin typeface="Arial" panose="020B0604020202020204" pitchFamily="34" charset="0"/>
                <a:cs typeface="Arial" panose="020B0604020202020204" pitchFamily="34" charset="0"/>
              </a:rPr>
              <a:t> </a:t>
            </a:r>
            <a:r>
              <a:rPr lang="en-GB" b="1" dirty="0">
                <a:solidFill>
                  <a:srgbClr val="0070C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the </a:t>
            </a:r>
            <a:r>
              <a:rPr lang="en-GB" b="1" dirty="0">
                <a:latin typeface="Arial" panose="020B0604020202020204" pitchFamily="34" charset="0"/>
                <a:cs typeface="Arial" panose="020B0604020202020204" pitchFamily="34" charset="0"/>
              </a:rPr>
              <a:t>Northern</a:t>
            </a:r>
            <a:r>
              <a:rPr lang="en-GB" dirty="0">
                <a:latin typeface="Arial" panose="020B0604020202020204" pitchFamily="34" charset="0"/>
                <a:cs typeface="Arial" panose="020B0604020202020204" pitchFamily="34" charset="0"/>
              </a:rPr>
              <a:t> </a:t>
            </a:r>
            <a:r>
              <a:rPr lang="en-GB" b="1" dirty="0">
                <a:solidFill>
                  <a:srgbClr val="0070C0"/>
                </a:solidFill>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Hemisphere</a:t>
            </a:r>
            <a:r>
              <a:rPr lang="en-GB" dirty="0">
                <a:latin typeface="Arial" panose="020B0604020202020204" pitchFamily="34" charset="0"/>
                <a:cs typeface="Arial" panose="020B0604020202020204" pitchFamily="34" charset="0"/>
              </a:rPr>
              <a:t>.</a:t>
            </a:r>
          </a:p>
        </p:txBody>
      </p:sp>
      <p:sp>
        <p:nvSpPr>
          <p:cNvPr id="4" name="TextBox 3">
            <a:extLst>
              <a:ext uri="{FF2B5EF4-FFF2-40B4-BE49-F238E27FC236}">
                <a16:creationId xmlns:a16="http://schemas.microsoft.com/office/drawing/2014/main" id="{C9041B72-62C1-4EAC-A62F-5733AD90EC1D}"/>
              </a:ext>
            </a:extLst>
          </p:cNvPr>
          <p:cNvSpPr txBox="1"/>
          <p:nvPr/>
        </p:nvSpPr>
        <p:spPr>
          <a:xfrm>
            <a:off x="6596743" y="4976634"/>
            <a:ext cx="5257800" cy="1200329"/>
          </a:xfrm>
          <a:prstGeom prst="rect">
            <a:avLst/>
          </a:prstGeom>
          <a:solidFill>
            <a:schemeClr val="accent6">
              <a:lumMod val="20000"/>
              <a:lumOff val="80000"/>
            </a:schemeClr>
          </a:solidFill>
        </p:spPr>
        <p:txBody>
          <a:bodyPr wrap="square" rtlCol="0">
            <a:spAutoFit/>
          </a:bodyPr>
          <a:lstStyle/>
          <a:p>
            <a:r>
              <a:rPr lang="en-GB" dirty="0">
                <a:solidFill>
                  <a:srgbClr val="0070C0"/>
                </a:solidFill>
                <a:latin typeface="Arial" panose="020B0604020202020204" pitchFamily="34" charset="0"/>
                <a:cs typeface="Arial" panose="020B0604020202020204" pitchFamily="34" charset="0"/>
              </a:rPr>
              <a:t>Your phrasing and prosody (expressive reading) supports listening comprehension and models the way that we want students to read – with fluency and understanding.</a:t>
            </a:r>
          </a:p>
        </p:txBody>
      </p:sp>
      <p:sp>
        <p:nvSpPr>
          <p:cNvPr id="6" name="TextBox 5">
            <a:extLst>
              <a:ext uri="{FF2B5EF4-FFF2-40B4-BE49-F238E27FC236}">
                <a16:creationId xmlns:a16="http://schemas.microsoft.com/office/drawing/2014/main" id="{2304A9C9-7CD5-522C-24F9-E074F55BC246}"/>
              </a:ext>
            </a:extLst>
          </p:cNvPr>
          <p:cNvSpPr txBox="1"/>
          <p:nvPr/>
        </p:nvSpPr>
        <p:spPr>
          <a:xfrm>
            <a:off x="6596743" y="4267982"/>
            <a:ext cx="6096000" cy="369332"/>
          </a:xfrm>
          <a:prstGeom prst="rect">
            <a:avLst/>
          </a:prstGeom>
          <a:noFill/>
        </p:spPr>
        <p:txBody>
          <a:bodyPr wrap="square">
            <a:spAutoFit/>
          </a:bodyPr>
          <a:lstStyle/>
          <a:p>
            <a:r>
              <a:rPr lang="en-GB" dirty="0">
                <a:latin typeface="Arial" panose="020B0604020202020204" pitchFamily="34" charset="0"/>
                <a:cs typeface="Arial" panose="020B0604020202020204" pitchFamily="34" charset="0"/>
                <a:hlinkClick r:id="rId2"/>
              </a:rPr>
              <a:t>Let's explore the Galápagos Islands - BBC Bitesize</a:t>
            </a:r>
            <a:endParaRPr lang="en-GB"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D79AFAF-6F40-129E-1E09-3D7D38BB7FAA}"/>
              </a:ext>
            </a:extLst>
          </p:cNvPr>
          <p:cNvSpPr txBox="1"/>
          <p:nvPr/>
        </p:nvSpPr>
        <p:spPr>
          <a:xfrm>
            <a:off x="838200" y="4452648"/>
            <a:ext cx="5661454" cy="1754326"/>
          </a:xfrm>
          <a:prstGeom prst="rect">
            <a:avLst/>
          </a:prstGeom>
          <a:solidFill>
            <a:schemeClr val="accent5">
              <a:lumMod val="40000"/>
              <a:lumOff val="60000"/>
            </a:schemeClr>
          </a:solidFill>
        </p:spPr>
        <p:txBody>
          <a:bodyPr wrap="square" rtlCol="0">
            <a:spAutoFit/>
          </a:bodyPr>
          <a:lstStyle/>
          <a:p>
            <a:r>
              <a:rPr lang="en-GB" dirty="0">
                <a:solidFill>
                  <a:srgbClr val="0070C0"/>
                </a:solidFill>
                <a:latin typeface="Arial" panose="020B0604020202020204" pitchFamily="34" charset="0"/>
                <a:cs typeface="Arial" panose="020B0604020202020204" pitchFamily="34" charset="0"/>
              </a:rPr>
              <a:t>Some teachers are less confident in reading aloud, and if this is the case, a quick practice before reading in front of the class can make a difference. Focus on reading in chunks of meaning, pausing more frequently than you would normally do, and emphasising a key word within each phrase.</a:t>
            </a:r>
          </a:p>
        </p:txBody>
      </p:sp>
    </p:spTree>
    <p:extLst>
      <p:ext uri="{BB962C8B-B14F-4D97-AF65-F5344CB8AC3E}">
        <p14:creationId xmlns:p14="http://schemas.microsoft.com/office/powerpoint/2010/main" val="2479350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75AF78A8-2721-4952-EF94-1D1550852515}"/>
              </a:ext>
            </a:extLst>
          </p:cNvPr>
          <p:cNvSpPr txBox="1">
            <a:spLocks/>
          </p:cNvSpPr>
          <p:nvPr/>
        </p:nvSpPr>
        <p:spPr>
          <a:xfrm>
            <a:off x="288471" y="827903"/>
            <a:ext cx="11065329" cy="8627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a:solidFill>
                  <a:srgbClr val="0088CE"/>
                </a:solidFill>
                <a:latin typeface="Arial" panose="020B0604020202020204" pitchFamily="34" charset="0"/>
                <a:cs typeface="Arial" panose="020B0604020202020204" pitchFamily="34" charset="0"/>
              </a:rPr>
              <a:t>Approaches to student reading</a:t>
            </a:r>
          </a:p>
        </p:txBody>
      </p:sp>
      <p:graphicFrame>
        <p:nvGraphicFramePr>
          <p:cNvPr id="3" name="Content Placeholder 5">
            <a:extLst>
              <a:ext uri="{FF2B5EF4-FFF2-40B4-BE49-F238E27FC236}">
                <a16:creationId xmlns:a16="http://schemas.microsoft.com/office/drawing/2014/main" id="{83C8334D-AF1B-0532-5B82-C5F010FB1B9E}"/>
              </a:ext>
            </a:extLst>
          </p:cNvPr>
          <p:cNvGraphicFramePr>
            <a:graphicFrameLocks/>
          </p:cNvGraphicFramePr>
          <p:nvPr>
            <p:extLst>
              <p:ext uri="{D42A27DB-BD31-4B8C-83A1-F6EECF244321}">
                <p14:modId xmlns:p14="http://schemas.microsoft.com/office/powerpoint/2010/main" val="1184391183"/>
              </p:ext>
            </p:extLst>
          </p:nvPr>
        </p:nvGraphicFramePr>
        <p:xfrm>
          <a:off x="288471" y="1603204"/>
          <a:ext cx="11615057" cy="4622800"/>
        </p:xfrm>
        <a:graphic>
          <a:graphicData uri="http://schemas.openxmlformats.org/drawingml/2006/table">
            <a:tbl>
              <a:tblPr firstRow="1" bandRow="1">
                <a:tableStyleId>{5C22544A-7EE6-4342-B048-85BDC9FD1C3A}</a:tableStyleId>
              </a:tblPr>
              <a:tblGrid>
                <a:gridCol w="2553583">
                  <a:extLst>
                    <a:ext uri="{9D8B030D-6E8A-4147-A177-3AD203B41FA5}">
                      <a16:colId xmlns:a16="http://schemas.microsoft.com/office/drawing/2014/main" val="2612402547"/>
                    </a:ext>
                  </a:extLst>
                </a:gridCol>
                <a:gridCol w="4450321">
                  <a:extLst>
                    <a:ext uri="{9D8B030D-6E8A-4147-A177-3AD203B41FA5}">
                      <a16:colId xmlns:a16="http://schemas.microsoft.com/office/drawing/2014/main" val="991122223"/>
                    </a:ext>
                  </a:extLst>
                </a:gridCol>
                <a:gridCol w="4611153">
                  <a:extLst>
                    <a:ext uri="{9D8B030D-6E8A-4147-A177-3AD203B41FA5}">
                      <a16:colId xmlns:a16="http://schemas.microsoft.com/office/drawing/2014/main" val="1651192750"/>
                    </a:ext>
                  </a:extLst>
                </a:gridCol>
              </a:tblGrid>
              <a:tr h="370840">
                <a:tc>
                  <a:txBody>
                    <a:bodyPr/>
                    <a:lstStyle/>
                    <a:p>
                      <a:endParaRPr lang="en-GB" sz="1700" dirty="0">
                        <a:latin typeface="Arial" panose="020B0604020202020204" pitchFamily="34" charset="0"/>
                        <a:cs typeface="Arial" panose="020B0604020202020204" pitchFamily="34" charset="0"/>
                      </a:endParaRPr>
                    </a:p>
                  </a:txBody>
                  <a:tcPr/>
                </a:tc>
                <a:tc>
                  <a:txBody>
                    <a:bodyPr/>
                    <a:lstStyle/>
                    <a:p>
                      <a:r>
                        <a:rPr lang="en-GB" sz="1700" dirty="0">
                          <a:latin typeface="Arial" panose="020B0604020202020204" pitchFamily="34" charset="0"/>
                          <a:cs typeface="Arial" panose="020B0604020202020204" pitchFamily="34" charset="0"/>
                        </a:rPr>
                        <a:t>Pros</a:t>
                      </a:r>
                    </a:p>
                  </a:txBody>
                  <a:tcPr/>
                </a:tc>
                <a:tc>
                  <a:txBody>
                    <a:bodyPr/>
                    <a:lstStyle/>
                    <a:p>
                      <a:r>
                        <a:rPr lang="en-GB" sz="1700" dirty="0">
                          <a:latin typeface="Arial" panose="020B0604020202020204" pitchFamily="34" charset="0"/>
                          <a:cs typeface="Arial" panose="020B0604020202020204" pitchFamily="34" charset="0"/>
                        </a:rPr>
                        <a:t>Cons</a:t>
                      </a:r>
                    </a:p>
                  </a:txBody>
                  <a:tcPr/>
                </a:tc>
                <a:extLst>
                  <a:ext uri="{0D108BD9-81ED-4DB2-BD59-A6C34878D82A}">
                    <a16:rowId xmlns:a16="http://schemas.microsoft.com/office/drawing/2014/main" val="4095166833"/>
                  </a:ext>
                </a:extLst>
              </a:tr>
              <a:tr h="370840">
                <a:tc>
                  <a:txBody>
                    <a:bodyPr/>
                    <a:lstStyle/>
                    <a:p>
                      <a:r>
                        <a:rPr lang="en-GB" sz="1700" b="1" dirty="0">
                          <a:latin typeface="Arial" panose="020B0604020202020204" pitchFamily="34" charset="0"/>
                          <a:cs typeface="Arial" panose="020B0604020202020204" pitchFamily="34" charset="0"/>
                        </a:rPr>
                        <a:t>Round robin (reading around the class, following a clear path within the seating plan)</a:t>
                      </a:r>
                    </a:p>
                  </a:txBody>
                  <a:tcPr/>
                </a:tc>
                <a:tc>
                  <a:txBody>
                    <a:bodyPr/>
                    <a:lstStyle/>
                    <a:p>
                      <a:r>
                        <a:rPr lang="en-GB" sz="1700" dirty="0">
                          <a:latin typeface="Arial" panose="020B0604020202020204" pitchFamily="34" charset="0"/>
                          <a:cs typeface="Arial" panose="020B0604020202020204" pitchFamily="34" charset="0"/>
                        </a:rPr>
                        <a:t>Simple and straightforward; requires minimal teacher prompting; many pupils involved</a:t>
                      </a:r>
                    </a:p>
                  </a:txBody>
                  <a:tcPr/>
                </a:tc>
                <a:tc>
                  <a:txBody>
                    <a:bodyPr/>
                    <a:lstStyle/>
                    <a:p>
                      <a:r>
                        <a:rPr lang="en-GB" sz="1700" dirty="0">
                          <a:latin typeface="Arial" panose="020B0604020202020204" pitchFamily="34" charset="0"/>
                          <a:cs typeface="Arial" panose="020B0604020202020204" pitchFamily="34" charset="0"/>
                        </a:rPr>
                        <a:t>Can be stressful for struggling readers; flow is lost when a student loses their place or reads too quietly to be heard</a:t>
                      </a:r>
                    </a:p>
                  </a:txBody>
                  <a:tcPr/>
                </a:tc>
                <a:extLst>
                  <a:ext uri="{0D108BD9-81ED-4DB2-BD59-A6C34878D82A}">
                    <a16:rowId xmlns:a16="http://schemas.microsoft.com/office/drawing/2014/main" val="3415199315"/>
                  </a:ext>
                </a:extLst>
              </a:tr>
              <a:tr h="370840">
                <a:tc>
                  <a:txBody>
                    <a:bodyPr/>
                    <a:lstStyle/>
                    <a:p>
                      <a:r>
                        <a:rPr lang="en-GB" sz="1700" b="1" dirty="0">
                          <a:latin typeface="Arial" panose="020B0604020202020204" pitchFamily="34" charset="0"/>
                          <a:cs typeface="Arial" panose="020B0604020202020204" pitchFamily="34" charset="0"/>
                        </a:rPr>
                        <a:t>Popcorn (students read a certain amount and then call on a peer to take over)</a:t>
                      </a:r>
                    </a:p>
                  </a:txBody>
                  <a:tcPr/>
                </a:tc>
                <a:tc>
                  <a:txBody>
                    <a:bodyPr/>
                    <a:lstStyle/>
                    <a:p>
                      <a:r>
                        <a:rPr lang="en-GB" sz="1700" dirty="0">
                          <a:latin typeface="Arial" panose="020B0604020202020204" pitchFamily="34" charset="0"/>
                          <a:cs typeface="Arial" panose="020B0604020202020204" pitchFamily="34" charset="0"/>
                        </a:rPr>
                        <a:t>Less predictable for students than round robin; students need to stay on task to ensure they are ready to pick up the reading</a:t>
                      </a:r>
                    </a:p>
                  </a:txBody>
                  <a:tcPr/>
                </a:tc>
                <a:tc>
                  <a:txBody>
                    <a:bodyPr/>
                    <a:lstStyle/>
                    <a:p>
                      <a:r>
                        <a:rPr lang="en-GB" sz="1700" dirty="0">
                          <a:latin typeface="Arial" panose="020B0604020202020204" pitchFamily="34" charset="0"/>
                          <a:cs typeface="Arial" panose="020B0604020202020204" pitchFamily="34" charset="0"/>
                        </a:rPr>
                        <a:t>Can be stressful for struggling readers (and can be used unkindly by classmates); frequency of changes of reader can make the reading experience fragmentary</a:t>
                      </a:r>
                    </a:p>
                  </a:txBody>
                  <a:tcPr/>
                </a:tc>
                <a:extLst>
                  <a:ext uri="{0D108BD9-81ED-4DB2-BD59-A6C34878D82A}">
                    <a16:rowId xmlns:a16="http://schemas.microsoft.com/office/drawing/2014/main" val="2433713645"/>
                  </a:ext>
                </a:extLst>
              </a:tr>
              <a:tr h="370840">
                <a:tc>
                  <a:txBody>
                    <a:bodyPr/>
                    <a:lstStyle/>
                    <a:p>
                      <a:r>
                        <a:rPr lang="en-GB" sz="1700" b="1" dirty="0">
                          <a:latin typeface="Arial" panose="020B0604020202020204" pitchFamily="34" charset="0"/>
                          <a:cs typeface="Arial" panose="020B0604020202020204" pitchFamily="34" charset="0"/>
                        </a:rPr>
                        <a:t>Small group</a:t>
                      </a:r>
                    </a:p>
                  </a:txBody>
                  <a:tcPr/>
                </a:tc>
                <a:tc>
                  <a:txBody>
                    <a:bodyPr/>
                    <a:lstStyle/>
                    <a:p>
                      <a:r>
                        <a:rPr lang="en-GB" sz="1700" dirty="0">
                          <a:latin typeface="Arial" panose="020B0604020202020204" pitchFamily="34" charset="0"/>
                          <a:cs typeface="Arial" panose="020B0604020202020204" pitchFamily="34" charset="0"/>
                        </a:rPr>
                        <a:t>Can be a supportive context </a:t>
                      </a:r>
                      <a:r>
                        <a:rPr lang="en-GB" sz="1700">
                          <a:latin typeface="Arial" panose="020B0604020202020204" pitchFamily="34" charset="0"/>
                          <a:cs typeface="Arial" panose="020B0604020202020204" pitchFamily="34" charset="0"/>
                        </a:rPr>
                        <a:t>when well-handled; </a:t>
                      </a:r>
                      <a:r>
                        <a:rPr lang="en-GB" sz="1700" dirty="0">
                          <a:latin typeface="Arial" panose="020B0604020202020204" pitchFamily="34" charset="0"/>
                          <a:cs typeface="Arial" panose="020B0604020202020204" pitchFamily="34" charset="0"/>
                        </a:rPr>
                        <a:t>each individual student reads aloud either more frequently or at greater length</a:t>
                      </a:r>
                    </a:p>
                  </a:txBody>
                  <a:tcPr/>
                </a:tc>
                <a:tc>
                  <a:txBody>
                    <a:bodyPr/>
                    <a:lstStyle/>
                    <a:p>
                      <a:r>
                        <a:rPr lang="en-GB" sz="1700" dirty="0">
                          <a:latin typeface="Arial" panose="020B0604020202020204" pitchFamily="34" charset="0"/>
                          <a:cs typeface="Arial" panose="020B0604020202020204" pitchFamily="34" charset="0"/>
                        </a:rPr>
                        <a:t>Can make the classroom noisy and can mask off-task behaviour; pace can vary between groups; harder to notice gaps in understanding</a:t>
                      </a:r>
                    </a:p>
                  </a:txBody>
                  <a:tcPr/>
                </a:tc>
                <a:extLst>
                  <a:ext uri="{0D108BD9-81ED-4DB2-BD59-A6C34878D82A}">
                    <a16:rowId xmlns:a16="http://schemas.microsoft.com/office/drawing/2014/main" val="1146116592"/>
                  </a:ext>
                </a:extLst>
              </a:tr>
              <a:tr h="370840">
                <a:tc>
                  <a:txBody>
                    <a:bodyPr/>
                    <a:lstStyle/>
                    <a:p>
                      <a:r>
                        <a:rPr lang="en-GB" sz="1700" b="1" dirty="0">
                          <a:latin typeface="Arial" panose="020B0604020202020204" pitchFamily="34" charset="0"/>
                          <a:cs typeface="Arial" panose="020B0604020202020204" pitchFamily="34" charset="0"/>
                        </a:rPr>
                        <a:t>Individual, silent</a:t>
                      </a:r>
                    </a:p>
                  </a:txBody>
                  <a:tcPr/>
                </a:tc>
                <a:tc>
                  <a:txBody>
                    <a:bodyPr/>
                    <a:lstStyle/>
                    <a:p>
                      <a:r>
                        <a:rPr lang="en-GB" sz="1700" dirty="0">
                          <a:latin typeface="Arial" panose="020B0604020202020204" pitchFamily="34" charset="0"/>
                          <a:cs typeface="Arial" panose="020B0604020202020204" pitchFamily="34" charset="0"/>
                        </a:rPr>
                        <a:t>Each student reads the whole text; sets expectation of reading independently</a:t>
                      </a:r>
                    </a:p>
                  </a:txBody>
                  <a:tcPr/>
                </a:tc>
                <a:tc>
                  <a:txBody>
                    <a:bodyPr/>
                    <a:lstStyle/>
                    <a:p>
                      <a:r>
                        <a:rPr lang="en-GB" sz="1700" dirty="0">
                          <a:latin typeface="Arial" panose="020B0604020202020204" pitchFamily="34" charset="0"/>
                          <a:cs typeface="Arial" panose="020B0604020202020204" pitchFamily="34" charset="0"/>
                        </a:rPr>
                        <a:t>Struggling readers lose out; students do not hear fluent readers; hard to gauge pace</a:t>
                      </a:r>
                    </a:p>
                  </a:txBody>
                  <a:tcPr/>
                </a:tc>
                <a:extLst>
                  <a:ext uri="{0D108BD9-81ED-4DB2-BD59-A6C34878D82A}">
                    <a16:rowId xmlns:a16="http://schemas.microsoft.com/office/drawing/2014/main" val="3732955414"/>
                  </a:ext>
                </a:extLst>
              </a:tr>
            </a:tbl>
          </a:graphicData>
        </a:graphic>
      </p:graphicFrame>
    </p:spTree>
    <p:extLst>
      <p:ext uri="{BB962C8B-B14F-4D97-AF65-F5344CB8AC3E}">
        <p14:creationId xmlns:p14="http://schemas.microsoft.com/office/powerpoint/2010/main" val="1730549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E623A4-FD65-B0FD-0605-71E977F431BD}"/>
              </a:ext>
            </a:extLst>
          </p:cNvPr>
          <p:cNvSpPr txBox="1"/>
          <p:nvPr/>
        </p:nvSpPr>
        <p:spPr>
          <a:xfrm>
            <a:off x="540000" y="900000"/>
            <a:ext cx="10789920" cy="5262979"/>
          </a:xfrm>
          <a:prstGeom prst="rect">
            <a:avLst/>
          </a:prstGeom>
          <a:noFill/>
        </p:spPr>
        <p:txBody>
          <a:bodyPr wrap="square">
            <a:spAutoFit/>
          </a:bodyPr>
          <a:lstStyle/>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HIAS English Team</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Please contact Joanna Kenyon </a:t>
            </a:r>
            <a:r>
              <a:rPr lang="en-GB" sz="1200" dirty="0">
                <a:latin typeface="Arial" panose="020B0604020202020204" pitchFamily="34" charset="0"/>
                <a:cs typeface="Arial" panose="020B0604020202020204" pitchFamily="34" charset="0"/>
                <a:hlinkClick r:id="rId2"/>
              </a:rPr>
              <a:t>Joanna.Kenyon@hants.gov.uk</a:t>
            </a:r>
            <a:r>
              <a:rPr lang="en-GB" sz="1200" dirty="0">
                <a:latin typeface="Arial" panose="020B0604020202020204" pitchFamily="34" charset="0"/>
                <a:cs typeface="Arial" panose="020B0604020202020204" pitchFamily="34" charset="0"/>
              </a:rPr>
              <a:t> for support with secondary reading, whole school literacy and English.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For further details on the full range of services available please contact us using the following email: </a:t>
            </a:r>
            <a:r>
              <a:rPr lang="en-GB" sz="1200" dirty="0">
                <a:latin typeface="Arial" panose="020B0604020202020204" pitchFamily="34" charset="0"/>
                <a:cs typeface="Arial" panose="020B0604020202020204" pitchFamily="34" charset="0"/>
                <a:hlinkClick r:id="rId3"/>
              </a:rPr>
              <a:t>htlcdev@hants.gov.uk</a:t>
            </a: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Upcoming Courses</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Keep up-to-date with our learning opportunities for each subject through our Upcoming Course pages linked below. To browse the full catalogue of learning offers, visit our new Learning Zone. Full details of how to access the site to make a booking are provided </a:t>
            </a:r>
            <a:r>
              <a:rPr lang="en-GB" sz="1200" dirty="0">
                <a:latin typeface="Arial" panose="020B0604020202020204" pitchFamily="34" charset="0"/>
                <a:cs typeface="Arial" panose="020B0604020202020204" pitchFamily="34" charset="0"/>
                <a:hlinkClick r:id="rId4"/>
              </a:rPr>
              <a:t>here</a:t>
            </a:r>
            <a:r>
              <a:rPr lang="en-GB" sz="1200" dirty="0">
                <a:latin typeface="Arial" panose="020B0604020202020204" pitchFamily="34" charset="0"/>
                <a:cs typeface="Arial" panose="020B0604020202020204" pitchFamily="34" charset="0"/>
              </a:rPr>
              <a:t>.</a:t>
            </a:r>
          </a:p>
          <a:p>
            <a:pPr>
              <a:tabLst>
                <a:tab pos="2865755" algn="ctr"/>
                <a:tab pos="5731510" algn="r"/>
              </a:tabLst>
            </a:pPr>
            <a:r>
              <a:rPr lang="en-GB" sz="1200" dirty="0">
                <a:latin typeface="Arial" panose="020B0604020202020204" pitchFamily="34" charset="0"/>
                <a:cs typeface="Arial" panose="020B0604020202020204" pitchFamily="34" charset="0"/>
              </a:rPr>
              <a:t> </a:t>
            </a: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5"/>
              </a:rPr>
              <a:t>English</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6"/>
              </a:rPr>
              <a:t>Maths</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7"/>
              </a:rPr>
              <a:t>Science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8"/>
              </a:rPr>
              <a:t>Geography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9"/>
              </a:rPr>
              <a:t>RE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0"/>
              </a:rPr>
              <a:t>History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1"/>
              </a:rPr>
              <a:t>Leadership</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2"/>
              </a:rPr>
              <a:t>Computing</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3"/>
              </a:rPr>
              <a:t>Art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4"/>
              </a:rPr>
              <a:t>D&amp;T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5"/>
              </a:rPr>
              <a:t>Assessment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6"/>
              </a:rPr>
              <a:t>Support Staff</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7"/>
              </a:rPr>
              <a:t>SEN</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8"/>
              </a:rPr>
              <a:t>TED</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9"/>
              </a:rPr>
              <a:t>MFL</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4696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d6c9f295-6866-40ba-9ed9-513ce23f1344" xsi:nil="true"/>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8A98446DD4B35408626C5CD05C780AF" ma:contentTypeVersion="20" ma:contentTypeDescription="Create a new document." ma:contentTypeScope="" ma:versionID="8db0291a8cd2da25de2b35d25a2c184a">
  <xsd:schema xmlns:xsd="http://www.w3.org/2001/XMLSchema" xmlns:xs="http://www.w3.org/2001/XMLSchema" xmlns:p="http://schemas.microsoft.com/office/2006/metadata/properties" xmlns:ns1="http://schemas.microsoft.com/sharepoint/v3" xmlns:ns3="d6c9f295-6866-40ba-9ed9-513ce23f1344" xmlns:ns4="7877a85d-1b44-49b4-b533-86f3b630674e" targetNamespace="http://schemas.microsoft.com/office/2006/metadata/properties" ma:root="true" ma:fieldsID="2cae423840b62b44b5ecb0b8b19d4274" ns1:_="" ns3:_="" ns4:_="">
    <xsd:import namespace="http://schemas.microsoft.com/sharepoint/v3"/>
    <xsd:import namespace="d6c9f295-6866-40ba-9ed9-513ce23f1344"/>
    <xsd:import namespace="7877a85d-1b44-49b4-b533-86f3b630674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1:_ip_UnifiedCompliancePolicyProperties" minOccurs="0"/>
                <xsd:element ref="ns1:_ip_UnifiedCompliancePolicyUIAc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c9f295-6866-40ba-9ed9-513ce23f13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4" nillable="true" ma:displayName="_activity" ma:hidden="true" ma:internalName="_activity">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ystemTags" ma:index="26" nillable="true" ma:displayName="MediaServiceSystemTags" ma:hidden="true" ma:internalName="MediaServiceSystemTags" ma:readOnly="true">
      <xsd:simpleType>
        <xsd:restriction base="dms:Note"/>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877a85d-1b44-49b4-b533-86f3b630674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6700CF-7A23-4E9E-87E9-02549FE1373C}">
  <ds:schemaRefs>
    <ds:schemaRef ds:uri="http://schemas.microsoft.com/office/2006/documentManagement/types"/>
    <ds:schemaRef ds:uri="http://schemas.microsoft.com/sharepoint/v3"/>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purl.org/dc/terms/"/>
    <ds:schemaRef ds:uri="d6c9f295-6866-40ba-9ed9-513ce23f1344"/>
    <ds:schemaRef ds:uri="7877a85d-1b44-49b4-b533-86f3b630674e"/>
    <ds:schemaRef ds:uri="http://www.w3.org/XML/1998/namespace"/>
    <ds:schemaRef ds:uri="http://purl.org/dc/dcmitype/"/>
  </ds:schemaRefs>
</ds:datastoreItem>
</file>

<file path=customXml/itemProps2.xml><?xml version="1.0" encoding="utf-8"?>
<ds:datastoreItem xmlns:ds="http://schemas.openxmlformats.org/officeDocument/2006/customXml" ds:itemID="{5FBC5AA7-AAA7-41D2-90DF-DE227832EE8B}">
  <ds:schemaRefs>
    <ds:schemaRef ds:uri="http://schemas.microsoft.com/sharepoint/v3/contenttype/forms"/>
  </ds:schemaRefs>
</ds:datastoreItem>
</file>

<file path=customXml/itemProps3.xml><?xml version="1.0" encoding="utf-8"?>
<ds:datastoreItem xmlns:ds="http://schemas.openxmlformats.org/officeDocument/2006/customXml" ds:itemID="{07EB99CD-F485-42FA-9D0D-537EA21A7D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6c9f295-6866-40ba-9ed9-513ce23f1344"/>
    <ds:schemaRef ds:uri="7877a85d-1b44-49b4-b533-86f3b63067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4725</TotalTime>
  <Words>1172</Words>
  <Application>Microsoft Office PowerPoint</Application>
  <PresentationFormat>Widescreen</PresentationFormat>
  <Paragraphs>107</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Hampshire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Approaches to reading in lessons</dc:title>
  <dc:creator>Jenny Wei</dc:creator>
  <cp:lastModifiedBy>Richardson, Hannah</cp:lastModifiedBy>
  <cp:revision>5</cp:revision>
  <dcterms:created xsi:type="dcterms:W3CDTF">2024-04-22T13:54:50Z</dcterms:created>
  <dcterms:modified xsi:type="dcterms:W3CDTF">2025-05-22T13:40:28Z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0x01010018A98446DD4B35408626C5CD05C780AF</vt:lpwstr>
  </property>
</Properties>
</file>