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72" r:id="rId5"/>
    <p:sldId id="262" r:id="rId6"/>
    <p:sldId id="1616" r:id="rId7"/>
    <p:sldId id="273" r:id="rId8"/>
    <p:sldId id="274" r:id="rId9"/>
    <p:sldId id="1625" r:id="rId10"/>
    <p:sldId id="275" r:id="rId11"/>
    <p:sldId id="278" r:id="rId12"/>
    <p:sldId id="282" r:id="rId13"/>
    <p:sldId id="1617" r:id="rId14"/>
    <p:sldId id="1635" r:id="rId15"/>
    <p:sldId id="1629" r:id="rId16"/>
    <p:sldId id="1611" r:id="rId17"/>
    <p:sldId id="1589" r:id="rId18"/>
    <p:sldId id="1632" r:id="rId19"/>
    <p:sldId id="1634" r:id="rId20"/>
    <p:sldId id="1637" r:id="rId21"/>
    <p:sldId id="1626" r:id="rId22"/>
    <p:sldId id="1615" r:id="rId23"/>
    <p:sldId id="1630" r:id="rId24"/>
    <p:sldId id="26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3244"/>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5112" autoAdjust="0"/>
  </p:normalViewPr>
  <p:slideViewPr>
    <p:cSldViewPr>
      <p:cViewPr varScale="1">
        <p:scale>
          <a:sx n="79" d="100"/>
          <a:sy n="79" d="100"/>
        </p:scale>
        <p:origin x="9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yon, Joanna" userId="24d2a3a6-d236-48fb-b981-0d7959ceecd4" providerId="ADAL" clId="{C4D4AC16-7364-4252-AFCF-056E91C28AC0}"/>
    <pc:docChg chg="custSel modSld">
      <pc:chgData name="Kenyon, Joanna" userId="24d2a3a6-d236-48fb-b981-0d7959ceecd4" providerId="ADAL" clId="{C4D4AC16-7364-4252-AFCF-056E91C28AC0}" dt="2021-01-05T18:20:06.008" v="0" actId="478"/>
      <pc:docMkLst>
        <pc:docMk/>
      </pc:docMkLst>
      <pc:sldChg chg="delSp mod">
        <pc:chgData name="Kenyon, Joanna" userId="24d2a3a6-d236-48fb-b981-0d7959ceecd4" providerId="ADAL" clId="{C4D4AC16-7364-4252-AFCF-056E91C28AC0}" dt="2021-01-05T18:20:06.008" v="0" actId="478"/>
        <pc:sldMkLst>
          <pc:docMk/>
          <pc:sldMk cId="1521166398" sldId="1630"/>
        </pc:sldMkLst>
        <pc:spChg chg="del">
          <ac:chgData name="Kenyon, Joanna" userId="24d2a3a6-d236-48fb-b981-0d7959ceecd4" providerId="ADAL" clId="{C4D4AC16-7364-4252-AFCF-056E91C28AC0}" dt="2021-01-05T18:20:06.008" v="0" actId="478"/>
          <ac:spMkLst>
            <pc:docMk/>
            <pc:sldMk cId="1521166398" sldId="1630"/>
            <ac:spMk id="8" creationId="{F7FF93A5-0426-480D-A9C3-723B665B19C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9D71F6-D3F9-4DC4-97B3-861474C47399}" type="datetimeFigureOut">
              <a:rPr lang="en-GB" smtClean="0"/>
              <a:t>05/01/2021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D8AC5C-A4A0-42B6-83DB-00D621304488}" type="slidenum">
              <a:rPr lang="en-GB" smtClean="0"/>
              <a:t>‹#›</a:t>
            </a:fld>
            <a:endParaRPr lang="en-GB" dirty="0"/>
          </a:p>
        </p:txBody>
      </p:sp>
    </p:spTree>
    <p:extLst>
      <p:ext uri="{BB962C8B-B14F-4D97-AF65-F5344CB8AC3E}">
        <p14:creationId xmlns:p14="http://schemas.microsoft.com/office/powerpoint/2010/main" val="2168195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ED8AC5C-A4A0-42B6-83DB-00D621304488}" type="slidenum">
              <a:rPr lang="en-GB" smtClean="0"/>
              <a:t>5</a:t>
            </a:fld>
            <a:endParaRPr lang="en-GB" dirty="0"/>
          </a:p>
        </p:txBody>
      </p:sp>
    </p:spTree>
    <p:extLst>
      <p:ext uri="{BB962C8B-B14F-4D97-AF65-F5344CB8AC3E}">
        <p14:creationId xmlns:p14="http://schemas.microsoft.com/office/powerpoint/2010/main" val="4172331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ED8AC5C-A4A0-42B6-83DB-00D621304488}" type="slidenum">
              <a:rPr lang="en-GB" smtClean="0"/>
              <a:t>6</a:t>
            </a:fld>
            <a:endParaRPr lang="en-GB" dirty="0"/>
          </a:p>
        </p:txBody>
      </p:sp>
    </p:spTree>
    <p:extLst>
      <p:ext uri="{BB962C8B-B14F-4D97-AF65-F5344CB8AC3E}">
        <p14:creationId xmlns:p14="http://schemas.microsoft.com/office/powerpoint/2010/main" val="2487349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ED8AC5C-A4A0-42B6-83DB-00D621304488}" type="slidenum">
              <a:rPr lang="en-GB" smtClean="0"/>
              <a:t>7</a:t>
            </a:fld>
            <a:endParaRPr lang="en-GB" dirty="0"/>
          </a:p>
        </p:txBody>
      </p:sp>
    </p:spTree>
    <p:extLst>
      <p:ext uri="{BB962C8B-B14F-4D97-AF65-F5344CB8AC3E}">
        <p14:creationId xmlns:p14="http://schemas.microsoft.com/office/powerpoint/2010/main" val="3647087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ED8AC5C-A4A0-42B6-83DB-00D621304488}" type="slidenum">
              <a:rPr lang="en-GB" smtClean="0"/>
              <a:t>9</a:t>
            </a:fld>
            <a:endParaRPr lang="en-GB" dirty="0"/>
          </a:p>
        </p:txBody>
      </p:sp>
    </p:spTree>
    <p:extLst>
      <p:ext uri="{BB962C8B-B14F-4D97-AF65-F5344CB8AC3E}">
        <p14:creationId xmlns:p14="http://schemas.microsoft.com/office/powerpoint/2010/main" val="3289360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ED8AC5C-A4A0-42B6-83DB-00D621304488}" type="slidenum">
              <a:rPr lang="en-GB" smtClean="0"/>
              <a:t>11</a:t>
            </a:fld>
            <a:endParaRPr lang="en-GB" dirty="0"/>
          </a:p>
        </p:txBody>
      </p:sp>
    </p:spTree>
    <p:extLst>
      <p:ext uri="{BB962C8B-B14F-4D97-AF65-F5344CB8AC3E}">
        <p14:creationId xmlns:p14="http://schemas.microsoft.com/office/powerpoint/2010/main" val="3701201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ED8AC5C-A4A0-42B6-83DB-00D621304488}" type="slidenum">
              <a:rPr lang="en-GB" smtClean="0"/>
              <a:t>18</a:t>
            </a:fld>
            <a:endParaRPr lang="en-GB" dirty="0"/>
          </a:p>
        </p:txBody>
      </p:sp>
    </p:spTree>
    <p:extLst>
      <p:ext uri="{BB962C8B-B14F-4D97-AF65-F5344CB8AC3E}">
        <p14:creationId xmlns:p14="http://schemas.microsoft.com/office/powerpoint/2010/main" val="174590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2143520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41790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4160100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271614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361443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2739238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1733176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404584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49797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345829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34EFD23-5F8F-45F7-AED0-145E4C393D5C}" type="datetimeFigureOut">
              <a:rPr lang="en-GB" smtClean="0"/>
              <a:t>05/01/2021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CD752B4-8509-4D01-8000-3C423673AE0A}" type="slidenum">
              <a:rPr lang="en-GB" smtClean="0"/>
              <a:t>‹#›</a:t>
            </a:fld>
            <a:endParaRPr lang="en-GB" dirty="0"/>
          </a:p>
        </p:txBody>
      </p:sp>
    </p:spTree>
    <p:extLst>
      <p:ext uri="{BB962C8B-B14F-4D97-AF65-F5344CB8AC3E}">
        <p14:creationId xmlns:p14="http://schemas.microsoft.com/office/powerpoint/2010/main" val="2077109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EFD23-5F8F-45F7-AED0-145E4C393D5C}" type="datetimeFigureOut">
              <a:rPr lang="en-GB" smtClean="0"/>
              <a:t>05/01/2021</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752B4-8509-4D01-8000-3C423673AE0A}" type="slidenum">
              <a:rPr lang="en-GB" smtClean="0"/>
              <a:t>‹#›</a:t>
            </a:fld>
            <a:endParaRPr lang="en-GB" dirty="0"/>
          </a:p>
        </p:txBody>
      </p:sp>
    </p:spTree>
    <p:extLst>
      <p:ext uri="{BB962C8B-B14F-4D97-AF65-F5344CB8AC3E}">
        <p14:creationId xmlns:p14="http://schemas.microsoft.com/office/powerpoint/2010/main" val="1642748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youtube.com/watch?v=n-mpifTiPV4" TargetMode="External"/><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youtube.com/watch?v=Q8JZ4L6Ocic" TargetMode="External"/><Relationship Id="rId4" Type="http://schemas.openxmlformats.org/officeDocument/2006/relationships/hyperlink" Target="https://simple.wikipedia.org/wiki/Chaos_theory"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astro.sunysb.edu/fwalter/AST389/ASoundofThunder.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hias.enquiries@hants.gov.uk" TargetMode="External"/><Relationship Id="rId2" Type="http://schemas.openxmlformats.org/officeDocument/2006/relationships/hyperlink" Target="mailto:emma.tarrant@hants.gov.uk" TargetMode="Externa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2.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astro.sunysb.edu/fwalter/AST389/ASoundofThunder.pdf" TargetMode="External"/><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016" r="535"/>
          <a:stretch/>
        </p:blipFill>
        <p:spPr bwMode="auto">
          <a:xfrm>
            <a:off x="-8357" y="1038280"/>
            <a:ext cx="9152357" cy="5819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323528" y="1628800"/>
            <a:ext cx="7772400" cy="1470025"/>
          </a:xfrm>
        </p:spPr>
        <p:txBody>
          <a:bodyPr>
            <a:normAutofit/>
          </a:bodyPr>
          <a:lstStyle/>
          <a:p>
            <a:pPr algn="l"/>
            <a:r>
              <a:rPr lang="en-GB" sz="3200" b="1" i="1" dirty="0">
                <a:latin typeface="Arial" panose="020B0604020202020204" pitchFamily="34" charset="0"/>
                <a:cs typeface="Arial" panose="020B0604020202020204" pitchFamily="34" charset="0"/>
              </a:rPr>
              <a:t>A Sound of Thunder</a:t>
            </a:r>
            <a:br>
              <a:rPr lang="en-GB" sz="3200" b="1" i="1" dirty="0">
                <a:latin typeface="Arial" panose="020B0604020202020204" pitchFamily="34" charset="0"/>
                <a:cs typeface="Arial" panose="020B0604020202020204" pitchFamily="34" charset="0"/>
              </a:rPr>
            </a:br>
            <a:r>
              <a:rPr lang="en-GB" sz="3200" b="1" dirty="0">
                <a:latin typeface="Arial" panose="020B0604020202020204" pitchFamily="34" charset="0"/>
                <a:cs typeface="Arial" panose="020B0604020202020204" pitchFamily="34" charset="0"/>
              </a:rPr>
              <a:t>by Ray Bradbury</a:t>
            </a:r>
          </a:p>
        </p:txBody>
      </p:sp>
      <p:sp>
        <p:nvSpPr>
          <p:cNvPr id="3" name="Subtitle 2"/>
          <p:cNvSpPr>
            <a:spLocks noGrp="1"/>
          </p:cNvSpPr>
          <p:nvPr>
            <p:ph type="subTitle" idx="1"/>
          </p:nvPr>
        </p:nvSpPr>
        <p:spPr>
          <a:xfrm>
            <a:off x="323528" y="3068960"/>
            <a:ext cx="7776864" cy="622920"/>
          </a:xfrm>
        </p:spPr>
        <p:txBody>
          <a:bodyPr>
            <a:normAutofit/>
          </a:bodyPr>
          <a:lstStyle/>
          <a:p>
            <a:pPr algn="l"/>
            <a:r>
              <a:rPr lang="en-GB" sz="2400" dirty="0">
                <a:solidFill>
                  <a:schemeClr val="tx1"/>
                </a:solidFill>
                <a:latin typeface="Arial" panose="020B0604020202020204" pitchFamily="34" charset="0"/>
                <a:cs typeface="Arial" panose="020B0604020202020204" pitchFamily="34" charset="0"/>
              </a:rPr>
              <a:t>English home study unit</a:t>
            </a:r>
          </a:p>
        </p:txBody>
      </p:sp>
      <p:sp>
        <p:nvSpPr>
          <p:cNvPr id="4" name="Subtitle 2"/>
          <p:cNvSpPr txBox="1">
            <a:spLocks/>
          </p:cNvSpPr>
          <p:nvPr/>
        </p:nvSpPr>
        <p:spPr>
          <a:xfrm>
            <a:off x="359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English Team</a:t>
            </a:r>
          </a:p>
          <a:p>
            <a:pPr algn="l"/>
            <a:r>
              <a:rPr lang="en-GB" sz="1200" dirty="0">
                <a:solidFill>
                  <a:schemeClr val="tx1"/>
                </a:solidFill>
                <a:latin typeface="Arial" panose="020B0604020202020204" pitchFamily="34" charset="0"/>
                <a:cs typeface="Arial" panose="020B0604020202020204" pitchFamily="34" charset="0"/>
              </a:rPr>
              <a:t>Spring 2020</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sp>
        <p:nvSpPr>
          <p:cNvPr id="5" name="Text Box 2"/>
          <p:cNvSpPr txBox="1">
            <a:spLocks noChangeArrowheads="1"/>
          </p:cNvSpPr>
          <p:nvPr/>
        </p:nvSpPr>
        <p:spPr bwMode="auto">
          <a:xfrm>
            <a:off x="0" y="0"/>
            <a:ext cx="385192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600" b="0" kern="0" dirty="0">
                <a:solidFill>
                  <a:srgbClr val="FFFFFF"/>
                </a:solidFill>
                <a:effectLst/>
                <a:latin typeface="Arial"/>
                <a:ea typeface="Times New Roman"/>
              </a:rPr>
              <a:t>HIAS HOME LEARNING RESOURCE</a:t>
            </a:r>
            <a:endParaRPr lang="en-GB" sz="1600" b="1" kern="0" dirty="0">
              <a:solidFill>
                <a:srgbClr val="FFFFFF"/>
              </a:solidFill>
              <a:effectLst/>
              <a:latin typeface="Arial"/>
              <a:ea typeface="Times New Roman"/>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6986860" y="27370"/>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7160904" y="6352872"/>
            <a:ext cx="1951355" cy="504825"/>
          </a:xfrm>
          <a:prstGeom prst="rect">
            <a:avLst/>
          </a:prstGeom>
          <a:noFill/>
          <a:ln>
            <a:noFill/>
          </a:ln>
        </p:spPr>
      </p:pic>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Writing challenge #1</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8229600" cy="4061048"/>
          </a:xfrm>
        </p:spPr>
        <p:txBody>
          <a:bodyPr>
            <a:noAutofit/>
          </a:bodyPr>
          <a:lstStyle/>
          <a:p>
            <a:pPr marL="0" indent="0">
              <a:buNone/>
            </a:pPr>
            <a:r>
              <a:rPr lang="en-GB" sz="1500" b="1" dirty="0">
                <a:latin typeface="Arial" panose="020B0604020202020204" pitchFamily="34" charset="0"/>
                <a:cs typeface="Arial" panose="020B0604020202020204" pitchFamily="34" charset="0"/>
              </a:rPr>
              <a:t>Write a time travel narrative featuring a journey in a time machine and an exploration of a new setting.</a:t>
            </a:r>
          </a:p>
          <a:p>
            <a:pPr marL="0" indent="0">
              <a:buNone/>
            </a:pPr>
            <a:endParaRPr lang="en-GB" sz="1500" b="1" dirty="0">
              <a:latin typeface="Arial" panose="020B0604020202020204" pitchFamily="34" charset="0"/>
              <a:cs typeface="Arial" panose="020B0604020202020204" pitchFamily="34" charset="0"/>
            </a:endParaRPr>
          </a:p>
          <a:p>
            <a:pPr marL="0" indent="0">
              <a:buNone/>
            </a:pPr>
            <a:r>
              <a:rPr lang="en-GB" sz="1500" b="1" dirty="0">
                <a:latin typeface="Arial" panose="020B0604020202020204" pitchFamily="34" charset="0"/>
                <a:cs typeface="Arial" panose="020B0604020202020204" pitchFamily="34" charset="0"/>
              </a:rPr>
              <a:t>Use the grid in the resources section to plan your writing.</a:t>
            </a:r>
          </a:p>
          <a:p>
            <a:pPr marL="0" indent="0">
              <a:buNone/>
            </a:pPr>
            <a:r>
              <a:rPr lang="en-GB" sz="1500" b="1" dirty="0">
                <a:latin typeface="Arial" panose="020B0604020202020204" pitchFamily="34" charset="0"/>
                <a:cs typeface="Arial" panose="020B0604020202020204" pitchFamily="34" charset="0"/>
              </a:rPr>
              <a:t>You will need to decide on your main character and the point in time to which they are travelling. Also consider the possible motives for your character’s journey. </a:t>
            </a:r>
          </a:p>
          <a:p>
            <a:pPr marL="0" indent="0">
              <a:buNone/>
            </a:pPr>
            <a:endParaRPr lang="en-GB" sz="1500" b="1" dirty="0">
              <a:latin typeface="Arial" panose="020B0604020202020204" pitchFamily="34" charset="0"/>
              <a:cs typeface="Arial" panose="020B0604020202020204" pitchFamily="34" charset="0"/>
            </a:endParaRPr>
          </a:p>
          <a:p>
            <a:pPr marL="0" indent="0">
              <a:buNone/>
            </a:pPr>
            <a:r>
              <a:rPr lang="en-GB" sz="1500" b="1" dirty="0">
                <a:solidFill>
                  <a:srgbClr val="0070C0"/>
                </a:solidFill>
                <a:latin typeface="Arial" panose="020B0604020202020204" pitchFamily="34" charset="0"/>
                <a:cs typeface="Arial" panose="020B0604020202020204" pitchFamily="34" charset="0"/>
              </a:rPr>
              <a:t>Look back at your vocabulary work to support your planning. Aim to include precise vocabulary choices.</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Try to imitate the features that Bradbury uses in your own writing: </a:t>
            </a:r>
          </a:p>
          <a:p>
            <a:pPr marL="0" indent="0">
              <a:buNone/>
            </a:pPr>
            <a:endParaRPr lang="en-GB" sz="1500" dirty="0">
              <a:latin typeface="Arial" panose="020B0604020202020204" pitchFamily="34" charset="0"/>
              <a:cs typeface="Arial" panose="020B0604020202020204" pitchFamily="34" charset="0"/>
            </a:endParaRPr>
          </a:p>
          <a:p>
            <a:r>
              <a:rPr lang="en-GB" sz="1500" dirty="0">
                <a:latin typeface="Arial" panose="020B0604020202020204" pitchFamily="34" charset="0"/>
                <a:cs typeface="Arial" panose="020B0604020202020204" pitchFamily="34" charset="0"/>
              </a:rPr>
              <a:t>Describe the physical impact of time travel on your character. </a:t>
            </a:r>
          </a:p>
          <a:p>
            <a:r>
              <a:rPr lang="en-GB" sz="1500" dirty="0">
                <a:latin typeface="Arial" panose="020B0604020202020204" pitchFamily="34" charset="0"/>
                <a:cs typeface="Arial" panose="020B0604020202020204" pitchFamily="34" charset="0"/>
              </a:rPr>
              <a:t>Use personification to describe the time machine. </a:t>
            </a:r>
          </a:p>
          <a:p>
            <a:r>
              <a:rPr lang="en-GB" sz="1500" dirty="0">
                <a:latin typeface="Arial" panose="020B0604020202020204" pitchFamily="34" charset="0"/>
                <a:cs typeface="Arial" panose="020B0604020202020204" pitchFamily="34" charset="0"/>
              </a:rPr>
              <a:t>Use speech to emphasise the distance travelled and the unreal nature of arrival in the setting. </a:t>
            </a: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This piece of writing should be at least 4-5 paragraphs long – approximately 1-2 sides of handwriting or ¾ – 1 side typed.</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472640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Responding to the text</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8229600" cy="3917032"/>
          </a:xfrm>
        </p:spPr>
        <p:txBody>
          <a:bodyPr>
            <a:normAutofit lnSpcReduction="10000"/>
          </a:bodyPr>
          <a:lstStyle/>
          <a:p>
            <a:pPr marL="0" indent="0">
              <a:buNone/>
            </a:pPr>
            <a:r>
              <a:rPr lang="en-GB" sz="1800" dirty="0">
                <a:latin typeface="Arial" panose="020B0604020202020204" pitchFamily="34" charset="0"/>
                <a:cs typeface="Arial" panose="020B0604020202020204" pitchFamily="34" charset="0"/>
              </a:rPr>
              <a:t>Summarise the ways in which the company, Time Safari Inc., tries to avoid changing history:</a:t>
            </a:r>
          </a:p>
          <a:p>
            <a:pPr lvl="1"/>
            <a:r>
              <a:rPr lang="en-GB" sz="1800" dirty="0">
                <a:latin typeface="Arial" panose="020B0604020202020204" pitchFamily="34" charset="0"/>
                <a:cs typeface="Arial" panose="020B0604020202020204" pitchFamily="34" charset="0"/>
              </a:rPr>
              <a:t>What equipment have they developed?</a:t>
            </a:r>
          </a:p>
          <a:p>
            <a:pPr lvl="1"/>
            <a:r>
              <a:rPr lang="en-GB" sz="1800" dirty="0">
                <a:latin typeface="Arial" panose="020B0604020202020204" pitchFamily="34" charset="0"/>
                <a:cs typeface="Arial" panose="020B0604020202020204" pitchFamily="34" charset="0"/>
              </a:rPr>
              <a:t>What rules have they put in place? </a:t>
            </a:r>
          </a:p>
          <a:p>
            <a:pPr lvl="1"/>
            <a:r>
              <a:rPr lang="en-GB" sz="1800" dirty="0">
                <a:latin typeface="Arial" panose="020B0604020202020204" pitchFamily="34" charset="0"/>
                <a:cs typeface="Arial" panose="020B0604020202020204" pitchFamily="34" charset="0"/>
              </a:rPr>
              <a:t>What do they do in order to minimise the risk of changing history?</a:t>
            </a:r>
          </a:p>
          <a:p>
            <a:pPr lvl="1"/>
            <a:r>
              <a:rPr lang="en-GB" sz="1800" dirty="0">
                <a:latin typeface="Arial" panose="020B0604020202020204" pitchFamily="34" charset="0"/>
                <a:cs typeface="Arial" panose="020B0604020202020204" pitchFamily="34" charset="0"/>
              </a:rPr>
              <a:t>What reasons do they give for each of their strategies?</a:t>
            </a:r>
          </a:p>
          <a:p>
            <a:pPr lvl="1"/>
            <a:endParaRPr lang="en-GB" sz="1600" dirty="0">
              <a:latin typeface="Arial" panose="020B0604020202020204" pitchFamily="34" charset="0"/>
              <a:cs typeface="Arial" panose="020B0604020202020204" pitchFamily="34" charset="0"/>
            </a:endParaRPr>
          </a:p>
          <a:p>
            <a:pPr marL="0" indent="0">
              <a:buNone/>
            </a:pPr>
            <a:r>
              <a:rPr lang="en-GB" sz="1600" b="1" dirty="0">
                <a:latin typeface="Arial" panose="020B0604020202020204" pitchFamily="34" charset="0"/>
                <a:cs typeface="Arial" panose="020B0604020202020204" pitchFamily="34" charset="0"/>
              </a:rPr>
              <a:t>Further exploration</a:t>
            </a:r>
          </a:p>
          <a:p>
            <a:pPr marL="0" indent="0">
              <a:buNone/>
            </a:pPr>
            <a:r>
              <a:rPr lang="en-GB" sz="1600" dirty="0">
                <a:latin typeface="Arial" panose="020B0604020202020204" pitchFamily="34" charset="0"/>
                <a:cs typeface="Arial" panose="020B0604020202020204" pitchFamily="34" charset="0"/>
              </a:rPr>
              <a:t>One of the key ideas explored in A Sound of Thunder is known as chaos theory or ‘the butterfly effect’. If you are interested to find out more about these ideas, follow these links:</a:t>
            </a:r>
          </a:p>
          <a:p>
            <a:pPr lvl="1"/>
            <a:r>
              <a:rPr lang="en-GB" sz="1200" dirty="0">
                <a:latin typeface="Arial" panose="020B0604020202020204" pitchFamily="34" charset="0"/>
                <a:cs typeface="Arial" panose="020B0604020202020204" pitchFamily="34" charset="0"/>
                <a:hlinkClick r:id="rId3"/>
              </a:rPr>
              <a:t>Simple explanation of chaos theory from Jurassic Park</a:t>
            </a:r>
            <a:endParaRPr lang="en-GB" sz="1200" dirty="0">
              <a:latin typeface="Arial" panose="020B0604020202020204" pitchFamily="34" charset="0"/>
              <a:cs typeface="Arial" panose="020B0604020202020204" pitchFamily="34" charset="0"/>
            </a:endParaRPr>
          </a:p>
          <a:p>
            <a:pPr lvl="1"/>
            <a:r>
              <a:rPr lang="en-GB" sz="1200" dirty="0">
                <a:latin typeface="Arial" panose="020B0604020202020204" pitchFamily="34" charset="0"/>
                <a:cs typeface="Arial" panose="020B0604020202020204" pitchFamily="34" charset="0"/>
                <a:hlinkClick r:id="rId4"/>
              </a:rPr>
              <a:t>Simple English Wikipedia</a:t>
            </a:r>
            <a:endParaRPr lang="en-GB" sz="1200" dirty="0">
              <a:latin typeface="Arial" panose="020B0604020202020204" pitchFamily="34" charset="0"/>
              <a:cs typeface="Arial" panose="020B0604020202020204" pitchFamily="34" charset="0"/>
            </a:endParaRPr>
          </a:p>
          <a:p>
            <a:pPr lvl="1"/>
            <a:r>
              <a:rPr lang="en-GB" sz="1200" dirty="0">
                <a:latin typeface="Arial" panose="020B0604020202020204" pitchFamily="34" charset="0"/>
                <a:cs typeface="Arial" panose="020B0604020202020204" pitchFamily="34" charset="0"/>
                <a:hlinkClick r:id="rId5"/>
              </a:rPr>
              <a:t>TEDX Talk from Samuel Won explaining chaos theory</a:t>
            </a:r>
            <a:endParaRPr lang="en-GB" sz="1200" dirty="0">
              <a:latin typeface="Arial" panose="020B0604020202020204" pitchFamily="34" charset="0"/>
              <a:cs typeface="Arial" panose="020B0604020202020204" pitchFamily="34" charset="0"/>
            </a:endParaRPr>
          </a:p>
          <a:p>
            <a:endParaRPr lang="en-GB" sz="1600" dirty="0">
              <a:solidFill>
                <a:srgbClr val="0070C0"/>
              </a:solidFill>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
        <p:nvSpPr>
          <p:cNvPr id="7" name="TextBox 6">
            <a:extLst>
              <a:ext uri="{FF2B5EF4-FFF2-40B4-BE49-F238E27FC236}">
                <a16:creationId xmlns:a16="http://schemas.microsoft.com/office/drawing/2014/main" id="{0ECF4B44-28E6-4FAE-A3A3-CD4D2B49A33E}"/>
              </a:ext>
            </a:extLst>
          </p:cNvPr>
          <p:cNvSpPr txBox="1"/>
          <p:nvPr/>
        </p:nvSpPr>
        <p:spPr>
          <a:xfrm>
            <a:off x="3851920" y="6021288"/>
            <a:ext cx="3920480" cy="338554"/>
          </a:xfrm>
          <a:prstGeom prst="rect">
            <a:avLst/>
          </a:prstGeom>
          <a:noFill/>
        </p:spPr>
        <p:txBody>
          <a:bodyPr wrap="square" rtlCol="0">
            <a:spAutoFit/>
          </a:bodyPr>
          <a:lstStyle/>
          <a:p>
            <a:r>
              <a:rPr lang="en-GB" sz="1600" i="1" dirty="0">
                <a:solidFill>
                  <a:srgbClr val="0088CE"/>
                </a:solidFill>
                <a:latin typeface="Arial" panose="020B0604020202020204" pitchFamily="34" charset="0"/>
                <a:cs typeface="Arial" panose="020B0604020202020204" pitchFamily="34" charset="0"/>
              </a:rPr>
              <a:t>Tip: discussion can be useful for this task</a:t>
            </a:r>
          </a:p>
        </p:txBody>
      </p:sp>
      <p:pic>
        <p:nvPicPr>
          <p:cNvPr id="8" name="Graphic 7" descr="Chat RTL">
            <a:extLst>
              <a:ext uri="{FF2B5EF4-FFF2-40B4-BE49-F238E27FC236}">
                <a16:creationId xmlns:a16="http://schemas.microsoft.com/office/drawing/2014/main" id="{42B32C8F-2D8E-4F21-A49A-C9D6795FFFD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789641" y="5805264"/>
            <a:ext cx="914400" cy="914400"/>
          </a:xfrm>
          <a:prstGeom prst="rect">
            <a:avLst/>
          </a:prstGeom>
        </p:spPr>
      </p:pic>
    </p:spTree>
    <p:extLst>
      <p:ext uri="{BB962C8B-B14F-4D97-AF65-F5344CB8AC3E}">
        <p14:creationId xmlns:p14="http://schemas.microsoft.com/office/powerpoint/2010/main" val="2155011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Writing challenge #2</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8229600" cy="4061048"/>
          </a:xfrm>
        </p:spPr>
        <p:txBody>
          <a:bodyPr>
            <a:noAutofit/>
          </a:bodyPr>
          <a:lstStyle/>
          <a:p>
            <a:pPr marL="0" indent="0">
              <a:buNone/>
            </a:pPr>
            <a:r>
              <a:rPr lang="en-GB" sz="1500" b="1" dirty="0">
                <a:latin typeface="Arial" panose="020B0604020202020204" pitchFamily="34" charset="0"/>
                <a:cs typeface="Arial" panose="020B0604020202020204" pitchFamily="34" charset="0"/>
              </a:rPr>
              <a:t>Write a magazine article setting out the case for preventing the use of time travel for leisure purposes. Alternatively, you could choose to argue in favour of continuing the practice and set out the benefits of time travel.</a:t>
            </a:r>
          </a:p>
          <a:p>
            <a:pPr marL="0" indent="0">
              <a:buNone/>
            </a:pPr>
            <a:endParaRPr lang="en-GB" sz="1500" b="1" dirty="0">
              <a:latin typeface="Arial" panose="020B0604020202020204" pitchFamily="34" charset="0"/>
              <a:cs typeface="Arial" panose="020B0604020202020204" pitchFamily="34" charset="0"/>
            </a:endParaRPr>
          </a:p>
          <a:p>
            <a:pPr marL="0" indent="0">
              <a:buNone/>
            </a:pPr>
            <a:r>
              <a:rPr lang="en-GB" sz="1500" b="1" dirty="0">
                <a:latin typeface="Arial" panose="020B0604020202020204" pitchFamily="34" charset="0"/>
                <a:cs typeface="Arial" panose="020B0604020202020204" pitchFamily="34" charset="0"/>
              </a:rPr>
              <a:t>Use the grid in the resources section to plan your writing. The following is a partially completed grid to support your thinking:</a:t>
            </a:r>
          </a:p>
          <a:p>
            <a:pPr marL="0" indent="0">
              <a:buNone/>
            </a:pPr>
            <a:endParaRPr lang="en-GB" sz="1500" b="1" dirty="0">
              <a:latin typeface="Arial" panose="020B0604020202020204" pitchFamily="34" charset="0"/>
              <a:cs typeface="Arial" panose="020B0604020202020204" pitchFamily="34" charset="0"/>
            </a:endParaRPr>
          </a:p>
          <a:p>
            <a:pPr marL="0" indent="0">
              <a:buNone/>
            </a:pPr>
            <a:endParaRPr lang="en-GB" sz="1500" b="1"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r>
              <a:rPr lang="en-GB" sz="1500" dirty="0">
                <a:latin typeface="Arial" panose="020B0604020202020204" pitchFamily="34" charset="0"/>
                <a:cs typeface="Arial" panose="020B0604020202020204" pitchFamily="34" charset="0"/>
              </a:rPr>
              <a:t>This piece of writing should be at least 4-5 paragraphs long – approximately 1-2 sides of handwriting or ¾ – 1 side typed.</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graphicFrame>
        <p:nvGraphicFramePr>
          <p:cNvPr id="4" name="Table 6">
            <a:extLst>
              <a:ext uri="{FF2B5EF4-FFF2-40B4-BE49-F238E27FC236}">
                <a16:creationId xmlns:a16="http://schemas.microsoft.com/office/drawing/2014/main" id="{6BD962FB-452C-4F0B-A5C5-BFEAB4443873}"/>
              </a:ext>
            </a:extLst>
          </p:cNvPr>
          <p:cNvGraphicFramePr>
            <a:graphicFrameLocks noGrp="1"/>
          </p:cNvGraphicFramePr>
          <p:nvPr>
            <p:extLst>
              <p:ext uri="{D42A27DB-BD31-4B8C-83A1-F6EECF244321}">
                <p14:modId xmlns:p14="http://schemas.microsoft.com/office/powerpoint/2010/main" val="102316689"/>
              </p:ext>
            </p:extLst>
          </p:nvPr>
        </p:nvGraphicFramePr>
        <p:xfrm>
          <a:off x="921004" y="3247629"/>
          <a:ext cx="6654291" cy="2451720"/>
        </p:xfrm>
        <a:graphic>
          <a:graphicData uri="http://schemas.openxmlformats.org/drawingml/2006/table">
            <a:tbl>
              <a:tblPr firstRow="1" bandRow="1">
                <a:tableStyleId>{5940675A-B579-460E-94D1-54222C63F5DA}</a:tableStyleId>
              </a:tblPr>
              <a:tblGrid>
                <a:gridCol w="1913866">
                  <a:extLst>
                    <a:ext uri="{9D8B030D-6E8A-4147-A177-3AD203B41FA5}">
                      <a16:colId xmlns:a16="http://schemas.microsoft.com/office/drawing/2014/main" val="38297829"/>
                    </a:ext>
                  </a:extLst>
                </a:gridCol>
                <a:gridCol w="4740425">
                  <a:extLst>
                    <a:ext uri="{9D8B030D-6E8A-4147-A177-3AD203B41FA5}">
                      <a16:colId xmlns:a16="http://schemas.microsoft.com/office/drawing/2014/main" val="2766580816"/>
                    </a:ext>
                  </a:extLst>
                </a:gridCol>
              </a:tblGrid>
              <a:tr h="1080120">
                <a:tc>
                  <a:txBody>
                    <a:bodyPr/>
                    <a:lstStyle/>
                    <a:p>
                      <a:r>
                        <a:rPr lang="en-GB" sz="1400" i="1" dirty="0"/>
                        <a:t>Introduction – outlining your argument</a:t>
                      </a:r>
                    </a:p>
                  </a:txBody>
                  <a:tcPr/>
                </a:tc>
                <a:tc>
                  <a:txBody>
                    <a:bodyPr/>
                    <a:lstStyle/>
                    <a:p>
                      <a:r>
                        <a:rPr lang="en-GB" sz="1400" dirty="0"/>
                        <a:t>Time travel should be prevented –</a:t>
                      </a:r>
                    </a:p>
                    <a:p>
                      <a:pPr marL="285750" indent="-285750">
                        <a:buFont typeface="Arial" panose="020B0604020202020204" pitchFamily="34" charset="0"/>
                        <a:buChar char="•"/>
                      </a:pPr>
                      <a:r>
                        <a:rPr lang="en-GB" sz="1400" dirty="0"/>
                        <a:t>It could have disastrous consequences for us</a:t>
                      </a:r>
                    </a:p>
                    <a:p>
                      <a:pPr marL="285750" indent="-285750">
                        <a:buFont typeface="Arial" panose="020B0604020202020204" pitchFamily="34" charset="0"/>
                        <a:buChar char="•"/>
                      </a:pPr>
                      <a:r>
                        <a:rPr lang="en-GB" sz="1400" dirty="0"/>
                        <a:t>It is dangerous for participants</a:t>
                      </a:r>
                    </a:p>
                    <a:p>
                      <a:pPr marL="285750" indent="-285750">
                        <a:buFont typeface="Arial" panose="020B0604020202020204" pitchFamily="34" charset="0"/>
                        <a:buChar char="•"/>
                      </a:pPr>
                      <a:r>
                        <a:rPr lang="en-GB" sz="1400" dirty="0"/>
                        <a:t>It is an inappropriate use of technology</a:t>
                      </a:r>
                    </a:p>
                  </a:txBody>
                  <a:tcPr/>
                </a:tc>
                <a:extLst>
                  <a:ext uri="{0D108BD9-81ED-4DB2-BD59-A6C34878D82A}">
                    <a16:rowId xmlns:a16="http://schemas.microsoft.com/office/drawing/2014/main" val="2085595578"/>
                  </a:ext>
                </a:extLst>
              </a:tr>
              <a:tr h="1080120">
                <a:tc>
                  <a:txBody>
                    <a:bodyPr/>
                    <a:lstStyle/>
                    <a:p>
                      <a:r>
                        <a:rPr lang="en-GB" sz="1400" i="1" dirty="0"/>
                        <a:t>Point 1</a:t>
                      </a:r>
                    </a:p>
                  </a:txBody>
                  <a:tcPr/>
                </a:tc>
                <a:tc>
                  <a:txBody>
                    <a:bodyPr/>
                    <a:lstStyle/>
                    <a:p>
                      <a:r>
                        <a:rPr lang="en-GB" sz="1400" dirty="0"/>
                        <a:t>Time travel could have disastrous consequences for our civilisation.</a:t>
                      </a:r>
                    </a:p>
                    <a:p>
                      <a:r>
                        <a:rPr lang="en-GB" sz="1400" dirty="0"/>
                        <a:t>Even a small change could disrupt the future and our present. Examples: the accidental removal of a species, the introduction of diseases/bacteria to earlier times, the possibility of leaving technology/items in the past</a:t>
                      </a:r>
                    </a:p>
                  </a:txBody>
                  <a:tcPr/>
                </a:tc>
                <a:extLst>
                  <a:ext uri="{0D108BD9-81ED-4DB2-BD59-A6C34878D82A}">
                    <a16:rowId xmlns:a16="http://schemas.microsoft.com/office/drawing/2014/main" val="3770860896"/>
                  </a:ext>
                </a:extLst>
              </a:tr>
            </a:tbl>
          </a:graphicData>
        </a:graphic>
      </p:graphicFrame>
    </p:spTree>
    <p:extLst>
      <p:ext uri="{BB962C8B-B14F-4D97-AF65-F5344CB8AC3E}">
        <p14:creationId xmlns:p14="http://schemas.microsoft.com/office/powerpoint/2010/main" val="2424004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75656" y="1436099"/>
            <a:ext cx="7355160" cy="5017237"/>
          </a:xfrm>
        </p:spPr>
        <p:txBody>
          <a:bodyPr>
            <a:normAutofit fontScale="92500"/>
          </a:bodyPr>
          <a:lstStyle/>
          <a:p>
            <a:pPr marL="0" indent="0">
              <a:buNone/>
            </a:pPr>
            <a:r>
              <a:rPr lang="en-GB" sz="1700" b="1" dirty="0">
                <a:latin typeface="Arial" panose="020B0604020202020204" pitchFamily="34" charset="0"/>
                <a:cs typeface="Arial" panose="020B0604020202020204" pitchFamily="34" charset="0"/>
              </a:rPr>
              <a:t>What do you need to </a:t>
            </a:r>
            <a:r>
              <a:rPr lang="en-GB" sz="1700" b="1" dirty="0">
                <a:solidFill>
                  <a:srgbClr val="0070C0"/>
                </a:solidFill>
                <a:latin typeface="Arial" panose="020B0604020202020204" pitchFamily="34" charset="0"/>
                <a:cs typeface="Arial" panose="020B0604020202020204" pitchFamily="34" charset="0"/>
              </a:rPr>
              <a:t>ADD</a:t>
            </a:r>
            <a:r>
              <a:rPr lang="en-GB" sz="1700" b="1" dirty="0">
                <a:latin typeface="Arial" panose="020B0604020202020204" pitchFamily="34" charset="0"/>
                <a:cs typeface="Arial" panose="020B0604020202020204" pitchFamily="34" charset="0"/>
              </a:rPr>
              <a:t> to your writing?</a:t>
            </a:r>
          </a:p>
          <a:p>
            <a:pPr marL="0" indent="0">
              <a:buNone/>
            </a:pPr>
            <a:r>
              <a:rPr lang="en-GB" sz="1600" dirty="0">
                <a:latin typeface="Arial" panose="020B0604020202020204" pitchFamily="34" charset="0"/>
                <a:cs typeface="Arial" panose="020B0604020202020204" pitchFamily="34" charset="0"/>
              </a:rPr>
              <a:t>Does your writing need more detail for the reader – maybe to build a more vivid description, or add detail to help the reader understand the event / issue / character viewpoint?</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700" b="1" dirty="0">
                <a:latin typeface="Arial" panose="020B0604020202020204" pitchFamily="34" charset="0"/>
                <a:cs typeface="Arial" panose="020B0604020202020204" pitchFamily="34" charset="0"/>
              </a:rPr>
              <a:t>What do you need to </a:t>
            </a:r>
            <a:r>
              <a:rPr lang="en-GB" sz="1700" b="1" dirty="0">
                <a:solidFill>
                  <a:srgbClr val="0070C0"/>
                </a:solidFill>
                <a:latin typeface="Arial" panose="020B0604020202020204" pitchFamily="34" charset="0"/>
                <a:cs typeface="Arial" panose="020B0604020202020204" pitchFamily="34" charset="0"/>
              </a:rPr>
              <a:t>REPLACE or REVISE</a:t>
            </a:r>
            <a:r>
              <a:rPr lang="en-GB" sz="1700" b="1" dirty="0">
                <a:latin typeface="Arial" panose="020B0604020202020204" pitchFamily="34" charset="0"/>
                <a:cs typeface="Arial" panose="020B0604020202020204" pitchFamily="34" charset="0"/>
              </a:rPr>
              <a:t> in your writing?  </a:t>
            </a:r>
          </a:p>
          <a:p>
            <a:pPr marL="0" indent="0">
              <a:buNone/>
            </a:pPr>
            <a:r>
              <a:rPr lang="en-GB" sz="1600" dirty="0">
                <a:latin typeface="Arial" panose="020B0604020202020204" pitchFamily="34" charset="0"/>
                <a:cs typeface="Arial" panose="020B0604020202020204" pitchFamily="34" charset="0"/>
              </a:rPr>
              <a:t>This might be individual words / phrases or a whole paragraph.  Could you revise some of your choices to more appropriate words or more / less intense word choices? Think in particular about the intensity of the verbs you use.</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700" b="1" dirty="0">
                <a:latin typeface="Arial" panose="020B0604020202020204" pitchFamily="34" charset="0"/>
                <a:cs typeface="Arial" panose="020B0604020202020204" pitchFamily="34" charset="0"/>
              </a:rPr>
              <a:t>What words / phrases / paragraphs should you </a:t>
            </a:r>
            <a:r>
              <a:rPr lang="en-GB" sz="1700" b="1" dirty="0">
                <a:solidFill>
                  <a:srgbClr val="0070C0"/>
                </a:solidFill>
                <a:latin typeface="Arial" panose="020B0604020202020204" pitchFamily="34" charset="0"/>
                <a:cs typeface="Arial" panose="020B0604020202020204" pitchFamily="34" charset="0"/>
              </a:rPr>
              <a:t>TAKE AWAY</a:t>
            </a:r>
            <a:r>
              <a:rPr lang="en-GB" sz="1700" b="1" dirty="0">
                <a:latin typeface="Arial" panose="020B0604020202020204" pitchFamily="34" charset="0"/>
                <a:cs typeface="Arial" panose="020B0604020202020204" pitchFamily="34" charset="0"/>
              </a:rPr>
              <a:t>?</a:t>
            </a:r>
          </a:p>
          <a:p>
            <a:pPr marL="0" indent="0">
              <a:buNone/>
            </a:pPr>
            <a:r>
              <a:rPr lang="en-GB" sz="1600" dirty="0">
                <a:latin typeface="Arial" panose="020B0604020202020204" pitchFamily="34" charset="0"/>
                <a:cs typeface="Arial" panose="020B0604020202020204" pitchFamily="34" charset="0"/>
              </a:rPr>
              <a:t>Perhaps they are overloaded with adjectives, perhaps there is unnecessary repetition. You need to think about quality rather than quantity.  Sometimes less writing is more powerful. Consider how to make the moments of clarity stand out.</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b="1" dirty="0">
                <a:latin typeface="Arial" panose="020B0604020202020204" pitchFamily="34" charset="0"/>
                <a:cs typeface="Arial" panose="020B0604020202020204" pitchFamily="34" charset="0"/>
              </a:rPr>
              <a:t>Which words / phrases / paragraphs need to </a:t>
            </a:r>
            <a:r>
              <a:rPr lang="en-GB" sz="1600" b="1" dirty="0">
                <a:solidFill>
                  <a:srgbClr val="0070C0"/>
                </a:solidFill>
                <a:latin typeface="Arial" panose="020B0604020202020204" pitchFamily="34" charset="0"/>
                <a:cs typeface="Arial" panose="020B0604020202020204" pitchFamily="34" charset="0"/>
              </a:rPr>
              <a:t>MOVE AROUND </a:t>
            </a:r>
            <a:r>
              <a:rPr lang="en-GB" sz="1600" b="1" dirty="0">
                <a:latin typeface="Arial" panose="020B0604020202020204" pitchFamily="34" charset="0"/>
                <a:cs typeface="Arial" panose="020B0604020202020204" pitchFamily="34" charset="0"/>
              </a:rPr>
              <a:t>?</a:t>
            </a:r>
            <a:r>
              <a:rPr lang="en-GB" sz="1600" b="1" dirty="0">
                <a:solidFill>
                  <a:srgbClr val="0070C0"/>
                </a:solidFill>
                <a:latin typeface="Arial" panose="020B0604020202020204" pitchFamily="34" charset="0"/>
                <a:cs typeface="Arial" panose="020B0604020202020204" pitchFamily="34" charset="0"/>
              </a:rPr>
              <a:t> </a:t>
            </a:r>
          </a:p>
          <a:p>
            <a:pPr marL="0" indent="0">
              <a:buNone/>
            </a:pPr>
            <a:r>
              <a:rPr lang="en-GB" sz="1600" dirty="0">
                <a:latin typeface="Arial" panose="020B0604020202020204" pitchFamily="34" charset="0"/>
                <a:cs typeface="Arial" panose="020B0604020202020204" pitchFamily="34" charset="0"/>
              </a:rPr>
              <a:t>You need to make sure your writing makes sense and flows easily for the reader.</a:t>
            </a:r>
          </a:p>
          <a:p>
            <a:pPr marL="0" indent="0">
              <a:buNone/>
            </a:pPr>
            <a:r>
              <a:rPr lang="en-GB" sz="1600" dirty="0">
                <a:latin typeface="Arial" panose="020B0604020202020204" pitchFamily="34" charset="0"/>
                <a:cs typeface="Arial" panose="020B0604020202020204" pitchFamily="34" charset="0"/>
              </a:rPr>
              <a:t>How will you ensure your writing has cohesion and a strong overall structure?</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marL="0" marR="0" lvl="0" indent="0" algn="ctr" defTabSz="914400" rtl="0" eaLnBrk="1" fontAlgn="auto" latinLnBrk="0" hangingPunct="0">
              <a:lnSpc>
                <a:spcPct val="100000"/>
              </a:lnSpc>
              <a:spcBef>
                <a:spcPts val="700"/>
              </a:spcBef>
              <a:spcAft>
                <a:spcPts val="0"/>
              </a:spcAft>
              <a:buClrTx/>
              <a:buSzTx/>
              <a:buFontTx/>
              <a:buNone/>
              <a:tabLst/>
              <a:defRPr/>
            </a:pPr>
            <a:r>
              <a:rPr kumimoji="0" lang="en-GB" sz="1800" b="0" i="0" u="none" strike="noStrike" kern="0" cap="none" spc="0" normalizeH="0" baseline="0" noProof="0" dirty="0">
                <a:ln>
                  <a:noFill/>
                </a:ln>
                <a:solidFill>
                  <a:srgbClr val="FFFFFF"/>
                </a:solidFill>
                <a:effectLst/>
                <a:uLnTx/>
                <a:uFillTx/>
                <a:latin typeface="Arial"/>
                <a:ea typeface="Times New Roman"/>
                <a:cs typeface="+mn-cs"/>
              </a:rPr>
              <a:t>HIAS MOODLE+ RESOURCE</a:t>
            </a:r>
            <a:endParaRPr kumimoji="0" lang="en-GB" sz="1800" b="1" i="0" u="none" strike="noStrike" kern="0" cap="none" spc="0" normalizeH="0" baseline="0" noProof="0" dirty="0">
              <a:ln>
                <a:noFill/>
              </a:ln>
              <a:solidFill>
                <a:srgbClr val="FFFFFF"/>
              </a:solidFill>
              <a:effectLst/>
              <a:uLnTx/>
              <a:uFillTx/>
              <a:latin typeface="Arial"/>
              <a:ea typeface="Times New Roman"/>
              <a:cs typeface="+mn-cs"/>
            </a:endParaRPr>
          </a:p>
        </p:txBody>
      </p:sp>
      <p:pic>
        <p:nvPicPr>
          <p:cNvPr id="4" name="Picture 3">
            <a:extLst>
              <a:ext uri="{FF2B5EF4-FFF2-40B4-BE49-F238E27FC236}">
                <a16:creationId xmlns:a16="http://schemas.microsoft.com/office/drawing/2014/main" id="{6C1C4AF3-DA9E-47F1-8BB8-6D2728AE021A}"/>
              </a:ext>
            </a:extLst>
          </p:cNvPr>
          <p:cNvPicPr>
            <a:picLocks noChangeAspect="1"/>
          </p:cNvPicPr>
          <p:nvPr/>
        </p:nvPicPr>
        <p:blipFill>
          <a:blip r:embed="rId3"/>
          <a:stretch>
            <a:fillRect/>
          </a:stretch>
        </p:blipFill>
        <p:spPr>
          <a:xfrm>
            <a:off x="465171" y="1598533"/>
            <a:ext cx="725487" cy="725487"/>
          </a:xfrm>
          <a:prstGeom prst="rect">
            <a:avLst/>
          </a:prstGeom>
        </p:spPr>
      </p:pic>
      <p:pic>
        <p:nvPicPr>
          <p:cNvPr id="7" name="Picture 6">
            <a:extLst>
              <a:ext uri="{FF2B5EF4-FFF2-40B4-BE49-F238E27FC236}">
                <a16:creationId xmlns:a16="http://schemas.microsoft.com/office/drawing/2014/main" id="{1E05BAF0-BC5F-49E7-92B4-6F71490DA09D}"/>
              </a:ext>
            </a:extLst>
          </p:cNvPr>
          <p:cNvPicPr>
            <a:picLocks noChangeAspect="1"/>
          </p:cNvPicPr>
          <p:nvPr/>
        </p:nvPicPr>
        <p:blipFill>
          <a:blip r:embed="rId4"/>
          <a:stretch>
            <a:fillRect/>
          </a:stretch>
        </p:blipFill>
        <p:spPr>
          <a:xfrm>
            <a:off x="462259" y="2817187"/>
            <a:ext cx="1097375" cy="646232"/>
          </a:xfrm>
          <a:prstGeom prst="rect">
            <a:avLst/>
          </a:prstGeom>
        </p:spPr>
      </p:pic>
      <p:pic>
        <p:nvPicPr>
          <p:cNvPr id="8" name="Picture 7">
            <a:extLst>
              <a:ext uri="{FF2B5EF4-FFF2-40B4-BE49-F238E27FC236}">
                <a16:creationId xmlns:a16="http://schemas.microsoft.com/office/drawing/2014/main" id="{5BF7146C-3A5B-4DA1-B5A3-D798B7CD39B2}"/>
              </a:ext>
            </a:extLst>
          </p:cNvPr>
          <p:cNvPicPr>
            <a:picLocks noChangeAspect="1"/>
          </p:cNvPicPr>
          <p:nvPr/>
        </p:nvPicPr>
        <p:blipFill>
          <a:blip r:embed="rId5"/>
          <a:stretch>
            <a:fillRect/>
          </a:stretch>
        </p:blipFill>
        <p:spPr>
          <a:xfrm>
            <a:off x="634583" y="4193647"/>
            <a:ext cx="506012" cy="161309"/>
          </a:xfrm>
          <a:prstGeom prst="rect">
            <a:avLst/>
          </a:prstGeom>
        </p:spPr>
      </p:pic>
      <p:pic>
        <p:nvPicPr>
          <p:cNvPr id="9" name="Picture 8">
            <a:extLst>
              <a:ext uri="{FF2B5EF4-FFF2-40B4-BE49-F238E27FC236}">
                <a16:creationId xmlns:a16="http://schemas.microsoft.com/office/drawing/2014/main" id="{045298D7-A43F-463A-A5AE-478E3B1DE05D}"/>
              </a:ext>
            </a:extLst>
          </p:cNvPr>
          <p:cNvPicPr>
            <a:picLocks noChangeAspect="1"/>
          </p:cNvPicPr>
          <p:nvPr/>
        </p:nvPicPr>
        <p:blipFill>
          <a:blip r:embed="rId6"/>
          <a:stretch>
            <a:fillRect/>
          </a:stretch>
        </p:blipFill>
        <p:spPr>
          <a:xfrm>
            <a:off x="540122" y="5266891"/>
            <a:ext cx="731583" cy="731583"/>
          </a:xfrm>
          <a:prstGeom prst="rect">
            <a:avLst/>
          </a:prstGeom>
        </p:spPr>
      </p:pic>
      <p:sp>
        <p:nvSpPr>
          <p:cNvPr id="12" name="Title 1">
            <a:extLst>
              <a:ext uri="{FF2B5EF4-FFF2-40B4-BE49-F238E27FC236}">
                <a16:creationId xmlns:a16="http://schemas.microsoft.com/office/drawing/2014/main" id="{9DC91175-F1E7-4278-B01F-A349CF75A188}"/>
              </a:ext>
            </a:extLst>
          </p:cNvPr>
          <p:cNvSpPr>
            <a:spLocks noGrp="1"/>
          </p:cNvSpPr>
          <p:nvPr>
            <p:ph type="title"/>
          </p:nvPr>
        </p:nvSpPr>
        <p:spPr>
          <a:xfrm>
            <a:off x="540122" y="712782"/>
            <a:ext cx="8355275" cy="580926"/>
          </a:xfrm>
        </p:spPr>
        <p:txBody>
          <a:bodyPr>
            <a:normAutofit/>
          </a:bodyPr>
          <a:lstStyle/>
          <a:p>
            <a:pPr algn="l"/>
            <a:r>
              <a:rPr lang="en-GB" sz="2800" b="1" dirty="0">
                <a:latin typeface="Arial" panose="020B0604020202020204" pitchFamily="34" charset="0"/>
                <a:cs typeface="Arial" panose="020B0604020202020204" pitchFamily="34" charset="0"/>
              </a:rPr>
              <a:t>Edit and improve</a:t>
            </a:r>
          </a:p>
        </p:txBody>
      </p:sp>
    </p:spTree>
    <p:extLst>
      <p:ext uri="{BB962C8B-B14F-4D97-AF65-F5344CB8AC3E}">
        <p14:creationId xmlns:p14="http://schemas.microsoft.com/office/powerpoint/2010/main" val="382229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Polish and publish</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8229600" cy="3917032"/>
          </a:xfrm>
        </p:spPr>
        <p:txBody>
          <a:bodyPr>
            <a:normAutofit/>
          </a:bodyPr>
          <a:lstStyle/>
          <a:p>
            <a:pPr marL="0" indent="0">
              <a:buNone/>
            </a:pPr>
            <a:r>
              <a:rPr lang="en-GB" sz="1600" b="1" dirty="0">
                <a:latin typeface="Arial" panose="020B0604020202020204" pitchFamily="34" charset="0"/>
                <a:cs typeface="Arial" panose="020B0604020202020204" pitchFamily="34" charset="0"/>
              </a:rPr>
              <a:t>Hand in</a:t>
            </a:r>
            <a:r>
              <a:rPr lang="en-GB" sz="1600" dirty="0">
                <a:latin typeface="Arial" panose="020B0604020202020204" pitchFamily="34" charset="0"/>
                <a:cs typeface="Arial" panose="020B0604020202020204" pitchFamily="34" charset="0"/>
              </a:rPr>
              <a:t> the final version(s) of your work to your teacher.</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b="1" dirty="0">
                <a:latin typeface="Arial" panose="020B0604020202020204" pitchFamily="34" charset="0"/>
                <a:cs typeface="Arial" panose="020B0604020202020204" pitchFamily="34" charset="0"/>
              </a:rPr>
              <a:t>Extra credit: </a:t>
            </a:r>
            <a:r>
              <a:rPr lang="en-GB" sz="1600" dirty="0">
                <a:latin typeface="Arial" panose="020B0604020202020204" pitchFamily="34" charset="0"/>
                <a:cs typeface="Arial" panose="020B0604020202020204" pitchFamily="34" charset="0"/>
              </a:rPr>
              <a:t>If you have typed your work, print your final version with wide margins and double-spaced lines. In the space around the text, annotate your writing to explain the choices you have made and the way that you have included the key features from this unit. Photograph this annotated version to hand in.</a:t>
            </a:r>
            <a:endParaRPr lang="en-GB" sz="1600" b="1"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1410259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Resources</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8229600" cy="3917032"/>
          </a:xfrm>
        </p:spPr>
        <p:txBody>
          <a:bodyPr>
            <a:normAutofit/>
          </a:bodyPr>
          <a:lstStyle/>
          <a:p>
            <a:pPr marL="0" indent="0">
              <a:buNone/>
            </a:pPr>
            <a:r>
              <a:rPr lang="en-GB" sz="2400" b="1" i="1" dirty="0">
                <a:latin typeface="Arial" panose="020B0604020202020204" pitchFamily="34" charset="0"/>
                <a:cs typeface="Arial" panose="020B0604020202020204" pitchFamily="34" charset="0"/>
                <a:hlinkClick r:id="rId2"/>
              </a:rPr>
              <a:t>A Sound of Thunder</a:t>
            </a:r>
            <a:endParaRPr lang="en-GB" sz="2400" b="1" i="1"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1767446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Building your knowledge of themes </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470484"/>
            <a:ext cx="8229600" cy="3917032"/>
          </a:xfrm>
        </p:spPr>
        <p:txBody>
          <a:bodyPr>
            <a:normAutofit/>
          </a:bodyPr>
          <a:lstStyle/>
          <a:p>
            <a:pPr marL="0" indent="0">
              <a:buNone/>
            </a:pPr>
            <a:r>
              <a:rPr lang="en-GB" sz="1800" b="1" i="1" dirty="0">
                <a:latin typeface="Arial" panose="020B0604020202020204" pitchFamily="34" charset="0"/>
                <a:cs typeface="Arial" panose="020B0604020202020204" pitchFamily="34" charset="0"/>
              </a:rPr>
              <a:t>Cut and match the quotes with the themes that they relate to. Some quotes may fit with more than one theme.</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graphicFrame>
        <p:nvGraphicFramePr>
          <p:cNvPr id="4" name="Table 6">
            <a:extLst>
              <a:ext uri="{FF2B5EF4-FFF2-40B4-BE49-F238E27FC236}">
                <a16:creationId xmlns:a16="http://schemas.microsoft.com/office/drawing/2014/main" id="{D24D48F4-176B-4050-9B73-3415262C01E3}"/>
              </a:ext>
            </a:extLst>
          </p:cNvPr>
          <p:cNvGraphicFramePr>
            <a:graphicFrameLocks noGrp="1"/>
          </p:cNvGraphicFramePr>
          <p:nvPr>
            <p:extLst>
              <p:ext uri="{D42A27DB-BD31-4B8C-83A1-F6EECF244321}">
                <p14:modId xmlns:p14="http://schemas.microsoft.com/office/powerpoint/2010/main" val="2108774120"/>
              </p:ext>
            </p:extLst>
          </p:nvPr>
        </p:nvGraphicFramePr>
        <p:xfrm>
          <a:off x="457200" y="2164027"/>
          <a:ext cx="8229600" cy="4509564"/>
        </p:xfrm>
        <a:graphic>
          <a:graphicData uri="http://schemas.openxmlformats.org/drawingml/2006/table">
            <a:tbl>
              <a:tblPr firstRow="1" bandRow="1">
                <a:tableStyleId>{5940675A-B579-460E-94D1-54222C63F5DA}</a:tableStyleId>
              </a:tblPr>
              <a:tblGrid>
                <a:gridCol w="2743200">
                  <a:extLst>
                    <a:ext uri="{9D8B030D-6E8A-4147-A177-3AD203B41FA5}">
                      <a16:colId xmlns:a16="http://schemas.microsoft.com/office/drawing/2014/main" val="4141535225"/>
                    </a:ext>
                  </a:extLst>
                </a:gridCol>
                <a:gridCol w="2743200">
                  <a:extLst>
                    <a:ext uri="{9D8B030D-6E8A-4147-A177-3AD203B41FA5}">
                      <a16:colId xmlns:a16="http://schemas.microsoft.com/office/drawing/2014/main" val="55030537"/>
                    </a:ext>
                  </a:extLst>
                </a:gridCol>
                <a:gridCol w="2743200">
                  <a:extLst>
                    <a:ext uri="{9D8B030D-6E8A-4147-A177-3AD203B41FA5}">
                      <a16:colId xmlns:a16="http://schemas.microsoft.com/office/drawing/2014/main" val="2867536484"/>
                    </a:ext>
                  </a:extLst>
                </a:gridCol>
              </a:tblGrid>
              <a:tr h="560703">
                <a:tc>
                  <a:txBody>
                    <a:bodyPr/>
                    <a:lstStyle/>
                    <a:p>
                      <a:pPr algn="ctr"/>
                      <a:r>
                        <a:rPr lang="en-GB" b="1" dirty="0"/>
                        <a:t>Themes</a:t>
                      </a:r>
                    </a:p>
                  </a:txBody>
                  <a:tcPr/>
                </a:tc>
                <a:tc>
                  <a:txBody>
                    <a:bodyPr/>
                    <a:lstStyle/>
                    <a:p>
                      <a:pPr algn="ctr"/>
                      <a:r>
                        <a:rPr lang="en-GB" b="1" dirty="0"/>
                        <a:t>Quotes</a:t>
                      </a:r>
                    </a:p>
                  </a:txBody>
                  <a:tcPr/>
                </a:tc>
                <a:tc>
                  <a:txBody>
                    <a:bodyPr/>
                    <a:lstStyle/>
                    <a:p>
                      <a:pPr algn="ctr"/>
                      <a:r>
                        <a:rPr lang="en-GB" b="1" dirty="0"/>
                        <a:t>Quotes</a:t>
                      </a:r>
                    </a:p>
                  </a:txBody>
                  <a:tcPr/>
                </a:tc>
                <a:extLst>
                  <a:ext uri="{0D108BD9-81ED-4DB2-BD59-A6C34878D82A}">
                    <a16:rowId xmlns:a16="http://schemas.microsoft.com/office/drawing/2014/main" val="2580424672"/>
                  </a:ext>
                </a:extLst>
              </a:tr>
              <a:tr h="1316287">
                <a:tc>
                  <a:txBody>
                    <a:bodyPr/>
                    <a:lstStyle/>
                    <a:p>
                      <a:r>
                        <a:rPr lang="en-GB" dirty="0"/>
                        <a:t>Hunting</a:t>
                      </a:r>
                    </a:p>
                  </a:txBody>
                  <a:tcPr/>
                </a:tc>
                <a:tc>
                  <a:txBody>
                    <a:bodyPr/>
                    <a:lstStyle/>
                    <a:p>
                      <a:r>
                        <a:rPr lang="en-GB" sz="1300" dirty="0"/>
                        <a:t>Not that fool weakling Keith. We got </a:t>
                      </a:r>
                    </a:p>
                    <a:p>
                      <a:r>
                        <a:rPr lang="en-GB" sz="1300" dirty="0"/>
                        <a:t>an iron man now, a man with guts!</a:t>
                      </a:r>
                    </a:p>
                  </a:txBody>
                  <a:tcPr/>
                </a:tc>
                <a:tc>
                  <a:txBody>
                    <a:bodyPr/>
                    <a:lstStyle/>
                    <a:p>
                      <a:r>
                        <a:rPr lang="en-GB" sz="1300" dirty="0"/>
                        <a:t>Not knowing it, we might kill an </a:t>
                      </a:r>
                    </a:p>
                    <a:p>
                      <a:r>
                        <a:rPr lang="en-GB" sz="1300" dirty="0"/>
                        <a:t>important animal, a small bird, a </a:t>
                      </a:r>
                    </a:p>
                    <a:p>
                      <a:r>
                        <a:rPr lang="en-GB" sz="1300" dirty="0"/>
                        <a:t>roach, a flower even, thus destroying an important link in a growing species</a:t>
                      </a:r>
                    </a:p>
                  </a:txBody>
                  <a:tcPr/>
                </a:tc>
                <a:extLst>
                  <a:ext uri="{0D108BD9-81ED-4DB2-BD59-A6C34878D82A}">
                    <a16:rowId xmlns:a16="http://schemas.microsoft.com/office/drawing/2014/main" val="137242088"/>
                  </a:ext>
                </a:extLst>
              </a:tr>
              <a:tr h="1316287">
                <a:tc>
                  <a:txBody>
                    <a:bodyPr/>
                    <a:lstStyle/>
                    <a:p>
                      <a:r>
                        <a:rPr lang="en-GB" dirty="0"/>
                        <a:t>Power and the abuse of power</a:t>
                      </a:r>
                    </a:p>
                  </a:txBody>
                  <a:tcPr/>
                </a:tc>
                <a:tc>
                  <a:txBody>
                    <a:bodyPr/>
                    <a:lstStyle/>
                    <a:p>
                      <a:r>
                        <a:rPr lang="en-GB" sz="1300" dirty="0"/>
                        <a:t>Step on a mouse and you leave your </a:t>
                      </a:r>
                    </a:p>
                    <a:p>
                      <a:r>
                        <a:rPr lang="en-GB" sz="1300" dirty="0"/>
                        <a:t>print, like a  Grand Canyon, across </a:t>
                      </a:r>
                    </a:p>
                    <a:p>
                      <a:r>
                        <a:rPr lang="en-GB" sz="1300" dirty="0"/>
                        <a:t>Eternity. Queen Elizabeth might </a:t>
                      </a:r>
                      <a:r>
                        <a:rPr lang="en-GB" sz="1300" dirty="0" err="1"/>
                        <a:t>neverbe</a:t>
                      </a:r>
                      <a:r>
                        <a:rPr lang="en-GB" sz="1300" dirty="0"/>
                        <a:t> born, Washington might not  </a:t>
                      </a:r>
                    </a:p>
                    <a:p>
                      <a:r>
                        <a:rPr lang="en-GB" sz="1300" dirty="0"/>
                        <a:t>cross the Delaware, there might </a:t>
                      </a:r>
                    </a:p>
                    <a:p>
                      <a:r>
                        <a:rPr lang="en-GB" sz="1300" dirty="0"/>
                        <a:t>never be a United States at all.</a:t>
                      </a:r>
                    </a:p>
                  </a:txBody>
                  <a:tcPr/>
                </a:tc>
                <a:tc>
                  <a:txBody>
                    <a:bodyPr/>
                    <a:lstStyle/>
                    <a:p>
                      <a:r>
                        <a:rPr lang="en-GB" sz="1300" dirty="0"/>
                        <a:t>He glanced at the two hunters. "You want the trophy </a:t>
                      </a:r>
                    </a:p>
                    <a:p>
                      <a:r>
                        <a:rPr lang="en-GB" sz="1300" dirty="0"/>
                        <a:t>picture?"</a:t>
                      </a:r>
                    </a:p>
                    <a:p>
                      <a:endParaRPr lang="en-GB" sz="1300" dirty="0"/>
                    </a:p>
                  </a:txBody>
                  <a:tcPr/>
                </a:tc>
                <a:extLst>
                  <a:ext uri="{0D108BD9-81ED-4DB2-BD59-A6C34878D82A}">
                    <a16:rowId xmlns:a16="http://schemas.microsoft.com/office/drawing/2014/main" val="496721566"/>
                  </a:ext>
                </a:extLst>
              </a:tr>
              <a:tr h="1316287">
                <a:tc>
                  <a:txBody>
                    <a:bodyPr/>
                    <a:lstStyle/>
                    <a:p>
                      <a:r>
                        <a:rPr lang="en-GB" dirty="0"/>
                        <a:t>Small actions can have big consequences</a:t>
                      </a:r>
                    </a:p>
                  </a:txBody>
                  <a:tcPr/>
                </a:tc>
                <a:tc>
                  <a:txBody>
                    <a:bodyPr/>
                    <a:lstStyle/>
                    <a:p>
                      <a:r>
                        <a:rPr lang="en-GB" sz="1300" dirty="0"/>
                        <a:t>We're lucky. If </a:t>
                      </a:r>
                      <a:r>
                        <a:rPr lang="en-GB" sz="1300" dirty="0" err="1"/>
                        <a:t>Deutscher</a:t>
                      </a:r>
                      <a:r>
                        <a:rPr lang="en-GB" sz="1300" dirty="0"/>
                        <a:t> had gotten </a:t>
                      </a:r>
                    </a:p>
                    <a:p>
                      <a:r>
                        <a:rPr lang="en-GB" sz="1300" dirty="0"/>
                        <a:t>in, we'd have the  worst kind of </a:t>
                      </a:r>
                    </a:p>
                    <a:p>
                      <a:r>
                        <a:rPr lang="en-GB" sz="1300" dirty="0"/>
                        <a:t>dictatorship.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t>We're here to give you the severest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t>thrill a real hunter ever  asked for.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a:t>Traveling you back sixty million years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300"/>
                        <a:t>to </a:t>
                      </a:r>
                      <a:r>
                        <a:rPr lang="en-GB" sz="1300" dirty="0"/>
                        <a:t>bag the biggest game in all </a:t>
                      </a:r>
                      <a:r>
                        <a:rPr lang="en-GB" sz="1300"/>
                        <a:t>of Time</a:t>
                      </a:r>
                      <a:endParaRPr lang="en-GB" sz="1300" dirty="0"/>
                    </a:p>
                  </a:txBody>
                  <a:tcPr/>
                </a:tc>
                <a:extLst>
                  <a:ext uri="{0D108BD9-81ED-4DB2-BD59-A6C34878D82A}">
                    <a16:rowId xmlns:a16="http://schemas.microsoft.com/office/drawing/2014/main" val="2293079157"/>
                  </a:ext>
                </a:extLst>
              </a:tr>
            </a:tbl>
          </a:graphicData>
        </a:graphic>
      </p:graphicFrame>
    </p:spTree>
    <p:extLst>
      <p:ext uri="{BB962C8B-B14F-4D97-AF65-F5344CB8AC3E}">
        <p14:creationId xmlns:p14="http://schemas.microsoft.com/office/powerpoint/2010/main" val="534520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EADA26B-D0ED-4EA2-BD06-F3FE816CD7C6}"/>
              </a:ext>
            </a:extLst>
          </p:cNvPr>
          <p:cNvPicPr>
            <a:picLocks noChangeAspect="1"/>
          </p:cNvPicPr>
          <p:nvPr/>
        </p:nvPicPr>
        <p:blipFill>
          <a:blip r:embed="rId2"/>
          <a:stretch>
            <a:fillRect/>
          </a:stretch>
        </p:blipFill>
        <p:spPr>
          <a:xfrm>
            <a:off x="0" y="6684"/>
            <a:ext cx="9144000" cy="6844632"/>
          </a:xfrm>
          <a:prstGeom prst="rect">
            <a:avLst/>
          </a:prstGeom>
        </p:spPr>
      </p:pic>
    </p:spTree>
    <p:extLst>
      <p:ext uri="{BB962C8B-B14F-4D97-AF65-F5344CB8AC3E}">
        <p14:creationId xmlns:p14="http://schemas.microsoft.com/office/powerpoint/2010/main" val="1840970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BFD2560-669F-47E1-8CD7-CB9D101C44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graphicFrame>
        <p:nvGraphicFramePr>
          <p:cNvPr id="7" name="Content Placeholder 3">
            <a:extLst>
              <a:ext uri="{FF2B5EF4-FFF2-40B4-BE49-F238E27FC236}">
                <a16:creationId xmlns:a16="http://schemas.microsoft.com/office/drawing/2014/main" id="{D5BFA5D6-72C2-477D-8868-D953AEDBE4B7}"/>
              </a:ext>
            </a:extLst>
          </p:cNvPr>
          <p:cNvGraphicFramePr>
            <a:graphicFrameLocks/>
          </p:cNvGraphicFramePr>
          <p:nvPr>
            <p:extLst>
              <p:ext uri="{D42A27DB-BD31-4B8C-83A1-F6EECF244321}">
                <p14:modId xmlns:p14="http://schemas.microsoft.com/office/powerpoint/2010/main" val="1428845365"/>
              </p:ext>
            </p:extLst>
          </p:nvPr>
        </p:nvGraphicFramePr>
        <p:xfrm>
          <a:off x="305525" y="836712"/>
          <a:ext cx="8586955" cy="5400602"/>
        </p:xfrm>
        <a:graphic>
          <a:graphicData uri="http://schemas.openxmlformats.org/drawingml/2006/table">
            <a:tbl>
              <a:tblPr firstRow="1" bandRow="1">
                <a:tableStyleId>{5940675A-B579-460E-94D1-54222C63F5DA}</a:tableStyleId>
              </a:tblPr>
              <a:tblGrid>
                <a:gridCol w="3445265">
                  <a:extLst>
                    <a:ext uri="{9D8B030D-6E8A-4147-A177-3AD203B41FA5}">
                      <a16:colId xmlns:a16="http://schemas.microsoft.com/office/drawing/2014/main" val="1621500197"/>
                    </a:ext>
                  </a:extLst>
                </a:gridCol>
                <a:gridCol w="2898494">
                  <a:extLst>
                    <a:ext uri="{9D8B030D-6E8A-4147-A177-3AD203B41FA5}">
                      <a16:colId xmlns:a16="http://schemas.microsoft.com/office/drawing/2014/main" val="1611776074"/>
                    </a:ext>
                  </a:extLst>
                </a:gridCol>
                <a:gridCol w="2243196">
                  <a:extLst>
                    <a:ext uri="{9D8B030D-6E8A-4147-A177-3AD203B41FA5}">
                      <a16:colId xmlns:a16="http://schemas.microsoft.com/office/drawing/2014/main" val="1473500751"/>
                    </a:ext>
                  </a:extLst>
                </a:gridCol>
              </a:tblGrid>
              <a:tr h="502297">
                <a:tc>
                  <a:txBody>
                    <a:bodyPr/>
                    <a:lstStyle/>
                    <a:p>
                      <a:r>
                        <a:rPr lang="en-GB" sz="1400" b="1" dirty="0"/>
                        <a:t>What happens in the paragraph/section?</a:t>
                      </a:r>
                    </a:p>
                  </a:txBody>
                  <a:tcPr/>
                </a:tc>
                <a:tc>
                  <a:txBody>
                    <a:bodyPr/>
                    <a:lstStyle/>
                    <a:p>
                      <a:r>
                        <a:rPr lang="en-GB" sz="1400" b="1" dirty="0"/>
                        <a:t>Intended effect on the reader</a:t>
                      </a:r>
                    </a:p>
                  </a:txBody>
                  <a:tcPr/>
                </a:tc>
                <a:tc>
                  <a:txBody>
                    <a:bodyPr/>
                    <a:lstStyle/>
                    <a:p>
                      <a:r>
                        <a:rPr lang="en-GB" sz="1400" b="1" dirty="0"/>
                        <a:t>Vocabulary/ useful quotes</a:t>
                      </a:r>
                    </a:p>
                  </a:txBody>
                  <a:tcPr/>
                </a:tc>
                <a:extLst>
                  <a:ext uri="{0D108BD9-81ED-4DB2-BD59-A6C34878D82A}">
                    <a16:rowId xmlns:a16="http://schemas.microsoft.com/office/drawing/2014/main" val="3703287733"/>
                  </a:ext>
                </a:extLst>
              </a:tr>
              <a:tr h="979661">
                <a:tc>
                  <a:txBody>
                    <a:bodyPr/>
                    <a:lstStyle/>
                    <a:p>
                      <a:r>
                        <a:rPr lang="en-GB" sz="1300" dirty="0">
                          <a:latin typeface="Arial" panose="020B0604020202020204" pitchFamily="34" charset="0"/>
                          <a:cs typeface="Arial" panose="020B0604020202020204" pitchFamily="34" charset="0"/>
                        </a:rPr>
                        <a:t>The time machine starts and accelerates, moving through years and decades at speed.</a:t>
                      </a:r>
                    </a:p>
                  </a:txBody>
                  <a:tcPr/>
                </a:tc>
                <a:tc>
                  <a:txBody>
                    <a:bodyPr/>
                    <a:lstStyle/>
                    <a:p>
                      <a:r>
                        <a:rPr lang="en-GB" sz="1300" dirty="0">
                          <a:latin typeface="Arial" panose="020B0604020202020204" pitchFamily="34" charset="0"/>
                          <a:cs typeface="Arial" panose="020B0604020202020204" pitchFamily="34" charset="0"/>
                        </a:rPr>
                        <a:t>To demonstrate how quickly time can be navigated in the machine. </a:t>
                      </a:r>
                    </a:p>
                  </a:txBody>
                  <a:tcPr/>
                </a:tc>
                <a:tc>
                  <a:txBody>
                    <a:bodyPr/>
                    <a:lstStyle/>
                    <a:p>
                      <a:r>
                        <a:rPr lang="en-GB" sz="1300" dirty="0">
                          <a:latin typeface="Arial" panose="020B0604020202020204" pitchFamily="34" charset="0"/>
                          <a:cs typeface="Arial" panose="020B0604020202020204" pitchFamily="34" charset="0"/>
                        </a:rPr>
                        <a:t>A.D. 2055. A.D. 2019. </a:t>
                      </a:r>
                    </a:p>
                    <a:p>
                      <a:r>
                        <a:rPr lang="en-GB" sz="1300" dirty="0">
                          <a:latin typeface="Arial" panose="020B0604020202020204" pitchFamily="34" charset="0"/>
                          <a:cs typeface="Arial" panose="020B0604020202020204" pitchFamily="34" charset="0"/>
                        </a:rPr>
                        <a:t>1999! 1957! Gone! </a:t>
                      </a:r>
                    </a:p>
                    <a:p>
                      <a:r>
                        <a:rPr lang="en-GB" sz="1300" dirty="0">
                          <a:latin typeface="Arial" panose="020B0604020202020204" pitchFamily="34" charset="0"/>
                          <a:cs typeface="Arial" panose="020B0604020202020204" pitchFamily="34" charset="0"/>
                        </a:rPr>
                        <a:t>The Machine roared. </a:t>
                      </a:r>
                    </a:p>
                  </a:txBody>
                  <a:tcPr/>
                </a:tc>
                <a:extLst>
                  <a:ext uri="{0D108BD9-81ED-4DB2-BD59-A6C34878D82A}">
                    <a16:rowId xmlns:a16="http://schemas.microsoft.com/office/drawing/2014/main" val="1216708276"/>
                  </a:ext>
                </a:extLst>
              </a:tr>
              <a:tr h="979661">
                <a:tc>
                  <a:txBody>
                    <a:bodyPr/>
                    <a:lstStyle/>
                    <a:p>
                      <a:r>
                        <a:rPr lang="en-GB" sz="1300" dirty="0">
                          <a:latin typeface="Arial" panose="020B0604020202020204" pitchFamily="34" charset="0"/>
                          <a:cs typeface="Arial" panose="020B0604020202020204" pitchFamily="34" charset="0"/>
                        </a:rPr>
                        <a:t>The men in the machine are described, as is Eckels’ physical reaction to time travel.</a:t>
                      </a:r>
                    </a:p>
                  </a:txBody>
                  <a:tcPr/>
                </a:tc>
                <a:tc>
                  <a:txBody>
                    <a:bodyPr/>
                    <a:lstStyle/>
                    <a:p>
                      <a:r>
                        <a:rPr lang="en-GB" sz="1300" dirty="0">
                          <a:latin typeface="Arial" panose="020B0604020202020204" pitchFamily="34" charset="0"/>
                          <a:cs typeface="Arial" panose="020B0604020202020204" pitchFamily="34" charset="0"/>
                        </a:rPr>
                        <a:t>To demonstrate the unsettling and frightening nature of the journey. </a:t>
                      </a:r>
                    </a:p>
                  </a:txBody>
                  <a:tcPr/>
                </a:tc>
                <a:tc>
                  <a:txBody>
                    <a:bodyPr/>
                    <a:lstStyle/>
                    <a:p>
                      <a:r>
                        <a:rPr lang="en-GB" sz="1300" dirty="0">
                          <a:latin typeface="Arial" panose="020B0604020202020204" pitchFamily="34" charset="0"/>
                          <a:cs typeface="Arial" panose="020B0604020202020204" pitchFamily="34" charset="0"/>
                        </a:rPr>
                        <a:t>Eckels swayed on the padded seat, his face pale, his jaw </a:t>
                      </a:r>
                    </a:p>
                    <a:p>
                      <a:r>
                        <a:rPr lang="en-GB" sz="1300" dirty="0">
                          <a:latin typeface="Arial" panose="020B0604020202020204" pitchFamily="34" charset="0"/>
                          <a:cs typeface="Arial" panose="020B0604020202020204" pitchFamily="34" charset="0"/>
                        </a:rPr>
                        <a:t>stiff.</a:t>
                      </a:r>
                    </a:p>
                  </a:txBody>
                  <a:tcPr/>
                </a:tc>
                <a:extLst>
                  <a:ext uri="{0D108BD9-81ED-4DB2-BD59-A6C34878D82A}">
                    <a16:rowId xmlns:a16="http://schemas.microsoft.com/office/drawing/2014/main" val="990144894"/>
                  </a:ext>
                </a:extLst>
              </a:tr>
              <a:tr h="979661">
                <a:tc>
                  <a:txBody>
                    <a:bodyPr/>
                    <a:lstStyle/>
                    <a:p>
                      <a:r>
                        <a:rPr lang="en-GB" sz="1200" dirty="0">
                          <a:latin typeface="Arial" panose="020B0604020202020204" pitchFamily="34" charset="0"/>
                          <a:cs typeface="Arial" panose="020B0604020202020204" pitchFamily="34" charset="0"/>
                        </a:rPr>
                        <a:t>Eckels asks how to kill the dinosaurs. Travis advises him.</a:t>
                      </a:r>
                    </a:p>
                  </a:txBody>
                  <a:tcPr/>
                </a:tc>
                <a:tc>
                  <a:txBody>
                    <a:bodyPr/>
                    <a:lstStyle/>
                    <a:p>
                      <a:endParaRPr lang="en-GB" sz="1200" dirty="0">
                        <a:latin typeface="Arial" panose="020B0604020202020204" pitchFamily="34" charset="0"/>
                        <a:cs typeface="Arial" panose="020B0604020202020204" pitchFamily="34" charset="0"/>
                      </a:endParaRPr>
                    </a:p>
                  </a:txBody>
                  <a:tcPr/>
                </a:tc>
                <a:tc>
                  <a:txBody>
                    <a:bodyPr/>
                    <a:lstStyle/>
                    <a:p>
                      <a:endParaRPr lang="en-GB"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17630213"/>
                  </a:ext>
                </a:extLst>
              </a:tr>
              <a:tr h="979661">
                <a:tc>
                  <a:txBody>
                    <a:bodyPr/>
                    <a:lstStyle/>
                    <a:p>
                      <a:endParaRPr lang="en-GB" sz="1200" dirty="0">
                        <a:latin typeface="Arial" panose="020B0604020202020204" pitchFamily="34" charset="0"/>
                        <a:cs typeface="Arial" panose="020B0604020202020204" pitchFamily="34" charset="0"/>
                      </a:endParaRPr>
                    </a:p>
                  </a:txBody>
                  <a:tcPr/>
                </a:tc>
                <a:tc>
                  <a:txBody>
                    <a:bodyPr/>
                    <a:lstStyle/>
                    <a:p>
                      <a:endParaRPr lang="en-GB" sz="1200" dirty="0">
                        <a:latin typeface="Arial" panose="020B0604020202020204" pitchFamily="34" charset="0"/>
                        <a:cs typeface="Arial" panose="020B0604020202020204" pitchFamily="34" charset="0"/>
                      </a:endParaRPr>
                    </a:p>
                  </a:txBody>
                  <a:tcPr/>
                </a:tc>
                <a:tc>
                  <a:txBody>
                    <a:bodyPr/>
                    <a:lstStyle/>
                    <a:p>
                      <a:r>
                        <a:rPr lang="en-GB" sz="1200" dirty="0">
                          <a:latin typeface="Arial" panose="020B0604020202020204" pitchFamily="34" charset="0"/>
                          <a:cs typeface="Arial" panose="020B0604020202020204" pitchFamily="34" charset="0"/>
                        </a:rPr>
                        <a:t>The Machine slowed; its </a:t>
                      </a:r>
                    </a:p>
                    <a:p>
                      <a:r>
                        <a:rPr lang="en-GB" sz="1200" dirty="0">
                          <a:latin typeface="Arial" panose="020B0604020202020204" pitchFamily="34" charset="0"/>
                          <a:cs typeface="Arial" panose="020B0604020202020204" pitchFamily="34" charset="0"/>
                        </a:rPr>
                        <a:t>scream fell to a murmur. The Machine stopped. </a:t>
                      </a:r>
                    </a:p>
                  </a:txBody>
                  <a:tcPr/>
                </a:tc>
                <a:extLst>
                  <a:ext uri="{0D108BD9-81ED-4DB2-BD59-A6C34878D82A}">
                    <a16:rowId xmlns:a16="http://schemas.microsoft.com/office/drawing/2014/main" val="1391284821"/>
                  </a:ext>
                </a:extLst>
              </a:tr>
              <a:tr h="979661">
                <a:tc>
                  <a:txBody>
                    <a:bodyPr/>
                    <a:lstStyle/>
                    <a:p>
                      <a:r>
                        <a:rPr lang="en-GB" sz="1200" dirty="0">
                          <a:latin typeface="Arial" panose="020B0604020202020204" pitchFamily="34" charset="0"/>
                          <a:cs typeface="Arial" panose="020B0604020202020204" pitchFamily="34" charset="0"/>
                        </a:rPr>
                        <a:t>Travis reminds the group how far they have travelled back in time. </a:t>
                      </a:r>
                    </a:p>
                  </a:txBody>
                  <a:tcPr/>
                </a:tc>
                <a:tc>
                  <a:txBody>
                    <a:bodyPr/>
                    <a:lstStyle/>
                    <a:p>
                      <a:endParaRPr lang="en-GB" sz="1200" dirty="0">
                        <a:latin typeface="Arial" panose="020B0604020202020204" pitchFamily="34" charset="0"/>
                        <a:cs typeface="Arial" panose="020B0604020202020204" pitchFamily="34" charset="0"/>
                      </a:endParaRPr>
                    </a:p>
                  </a:txBody>
                  <a:tcPr/>
                </a:tc>
                <a:tc>
                  <a:txBody>
                    <a:bodyPr/>
                    <a:lstStyle/>
                    <a:p>
                      <a:endParaRPr lang="en-GB"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52474386"/>
                  </a:ext>
                </a:extLst>
              </a:tr>
            </a:tbl>
          </a:graphicData>
        </a:graphic>
      </p:graphicFrame>
    </p:spTree>
    <p:extLst>
      <p:ext uri="{BB962C8B-B14F-4D97-AF65-F5344CB8AC3E}">
        <p14:creationId xmlns:p14="http://schemas.microsoft.com/office/powerpoint/2010/main" val="1630773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498098"/>
            <a:ext cx="8229600" cy="580926"/>
          </a:xfrm>
        </p:spPr>
        <p:txBody>
          <a:bodyPr>
            <a:normAutofit/>
          </a:bodyPr>
          <a:lstStyle/>
          <a:p>
            <a:pPr algn="l"/>
            <a:r>
              <a:rPr lang="en-GB" sz="2800" b="1" dirty="0">
                <a:latin typeface="Arial" panose="020B0604020202020204" pitchFamily="34" charset="0"/>
                <a:cs typeface="Arial" panose="020B0604020202020204" pitchFamily="34" charset="0"/>
              </a:rPr>
              <a:t>Mapping out your own writing</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graphicFrame>
        <p:nvGraphicFramePr>
          <p:cNvPr id="13" name="Table 13">
            <a:extLst>
              <a:ext uri="{FF2B5EF4-FFF2-40B4-BE49-F238E27FC236}">
                <a16:creationId xmlns:a16="http://schemas.microsoft.com/office/drawing/2014/main" id="{53BCC9CB-F0A8-4F10-BCA5-158A889ECB77}"/>
              </a:ext>
            </a:extLst>
          </p:cNvPr>
          <p:cNvGraphicFramePr>
            <a:graphicFrameLocks noGrp="1"/>
          </p:cNvGraphicFramePr>
          <p:nvPr>
            <p:ph idx="1"/>
            <p:extLst>
              <p:ext uri="{D42A27DB-BD31-4B8C-83A1-F6EECF244321}">
                <p14:modId xmlns:p14="http://schemas.microsoft.com/office/powerpoint/2010/main" val="910821601"/>
              </p:ext>
            </p:extLst>
          </p:nvPr>
        </p:nvGraphicFramePr>
        <p:xfrm>
          <a:off x="251519" y="1225966"/>
          <a:ext cx="8568954" cy="5443392"/>
        </p:xfrm>
        <a:graphic>
          <a:graphicData uri="http://schemas.openxmlformats.org/drawingml/2006/table">
            <a:tbl>
              <a:tblPr firstRow="1" bandRow="1">
                <a:tableStyleId>{5940675A-B579-460E-94D1-54222C63F5DA}</a:tableStyleId>
              </a:tblPr>
              <a:tblGrid>
                <a:gridCol w="3379364">
                  <a:extLst>
                    <a:ext uri="{9D8B030D-6E8A-4147-A177-3AD203B41FA5}">
                      <a16:colId xmlns:a16="http://schemas.microsoft.com/office/drawing/2014/main" val="3769115903"/>
                    </a:ext>
                  </a:extLst>
                </a:gridCol>
                <a:gridCol w="3379364">
                  <a:extLst>
                    <a:ext uri="{9D8B030D-6E8A-4147-A177-3AD203B41FA5}">
                      <a16:colId xmlns:a16="http://schemas.microsoft.com/office/drawing/2014/main" val="1682006761"/>
                    </a:ext>
                  </a:extLst>
                </a:gridCol>
                <a:gridCol w="1810226">
                  <a:extLst>
                    <a:ext uri="{9D8B030D-6E8A-4147-A177-3AD203B41FA5}">
                      <a16:colId xmlns:a16="http://schemas.microsoft.com/office/drawing/2014/main" val="7004219"/>
                    </a:ext>
                  </a:extLst>
                </a:gridCol>
              </a:tblGrid>
              <a:tr h="585622">
                <a:tc>
                  <a:txBody>
                    <a:bodyPr/>
                    <a:lstStyle/>
                    <a:p>
                      <a:pPr algn="ctr"/>
                      <a:r>
                        <a:rPr lang="en-GB" b="1" dirty="0"/>
                        <a:t>What happens in the paragraph?</a:t>
                      </a:r>
                    </a:p>
                  </a:txBody>
                  <a:tcPr/>
                </a:tc>
                <a:tc>
                  <a:txBody>
                    <a:bodyPr/>
                    <a:lstStyle/>
                    <a:p>
                      <a:pPr algn="ctr"/>
                      <a:r>
                        <a:rPr lang="en-GB" b="1" dirty="0"/>
                        <a:t>Intended effect on the reader</a:t>
                      </a:r>
                    </a:p>
                  </a:txBody>
                  <a:tcPr/>
                </a:tc>
                <a:tc>
                  <a:txBody>
                    <a:bodyPr/>
                    <a:lstStyle/>
                    <a:p>
                      <a:pPr algn="ctr"/>
                      <a:r>
                        <a:rPr lang="en-GB" b="1" dirty="0"/>
                        <a:t>Vocabulary</a:t>
                      </a:r>
                    </a:p>
                  </a:txBody>
                  <a:tcPr/>
                </a:tc>
                <a:extLst>
                  <a:ext uri="{0D108BD9-81ED-4DB2-BD59-A6C34878D82A}">
                    <a16:rowId xmlns:a16="http://schemas.microsoft.com/office/drawing/2014/main" val="1691475690"/>
                  </a:ext>
                </a:extLst>
              </a:tr>
              <a:tr h="971554">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73968724"/>
                  </a:ext>
                </a:extLst>
              </a:tr>
              <a:tr h="971554">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791861435"/>
                  </a:ext>
                </a:extLst>
              </a:tr>
              <a:tr h="971554">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105527080"/>
                  </a:ext>
                </a:extLst>
              </a:tr>
              <a:tr h="971554">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4095067480"/>
                  </a:ext>
                </a:extLst>
              </a:tr>
              <a:tr h="971554">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37227748"/>
                  </a:ext>
                </a:extLst>
              </a:tr>
            </a:tbl>
          </a:graphicData>
        </a:graphic>
      </p:graphicFrame>
    </p:spTree>
    <p:extLst>
      <p:ext uri="{BB962C8B-B14F-4D97-AF65-F5344CB8AC3E}">
        <p14:creationId xmlns:p14="http://schemas.microsoft.com/office/powerpoint/2010/main" val="756537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Using the home learning materials</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8229600" cy="3917032"/>
          </a:xfrm>
        </p:spPr>
        <p:txBody>
          <a:bodyPr>
            <a:normAutofit/>
          </a:bodyPr>
          <a:lstStyle/>
          <a:p>
            <a:pPr marL="0" indent="0">
              <a:buNone/>
            </a:pPr>
            <a:r>
              <a:rPr lang="en-GB" sz="1400" b="1" dirty="0">
                <a:latin typeface="Arial" panose="020B0604020202020204" pitchFamily="34" charset="0"/>
                <a:cs typeface="Arial" panose="020B0604020202020204" pitchFamily="34" charset="0"/>
              </a:rPr>
              <a:t>How to use the materials</a:t>
            </a:r>
          </a:p>
          <a:p>
            <a:r>
              <a:rPr lang="en-GB" sz="1400" dirty="0">
                <a:latin typeface="Arial" panose="020B0604020202020204" pitchFamily="34" charset="0"/>
                <a:cs typeface="Arial" panose="020B0604020202020204" pitchFamily="34" charset="0"/>
              </a:rPr>
              <a:t>This resource bank includes materials for several stages of learning – you can use these as individual lessons or work through them as a journey. </a:t>
            </a:r>
          </a:p>
          <a:p>
            <a:r>
              <a:rPr lang="en-GB" sz="1400" dirty="0">
                <a:latin typeface="Arial" panose="020B0604020202020204" pitchFamily="34" charset="0"/>
                <a:cs typeface="Arial" panose="020B0604020202020204" pitchFamily="34" charset="0"/>
              </a:rPr>
              <a:t>You should complete all of the stages in order and aim to apply the learning from each stage to the final piece of writing. </a:t>
            </a:r>
          </a:p>
          <a:p>
            <a:r>
              <a:rPr lang="en-GB" sz="1400" dirty="0">
                <a:latin typeface="Arial" panose="020B0604020202020204" pitchFamily="34" charset="0"/>
                <a:cs typeface="Arial" panose="020B0604020202020204" pitchFamily="34" charset="0"/>
              </a:rPr>
              <a:t>It is up to you how you use your time. It is likely that you will take between 3 and 6 hours to complete all the stages, but neither of the writing challenges are intended to be timed pieces, so take as long as you like!</a:t>
            </a:r>
          </a:p>
          <a:p>
            <a:r>
              <a:rPr lang="en-GB" sz="1400" dirty="0">
                <a:latin typeface="Arial" panose="020B0604020202020204" pitchFamily="34" charset="0"/>
                <a:cs typeface="Arial" panose="020B0604020202020204" pitchFamily="34" charset="0"/>
              </a:rPr>
              <a:t>You may find it useful to discuss some of the stages with other students. However, if you prefer to work completely independently, that’s fine.</a:t>
            </a:r>
          </a:p>
          <a:p>
            <a:r>
              <a:rPr lang="en-GB" sz="1400" dirty="0">
                <a:latin typeface="Arial" panose="020B0604020202020204" pitchFamily="34" charset="0"/>
                <a:cs typeface="Arial" panose="020B0604020202020204" pitchFamily="34" charset="0"/>
              </a:rPr>
              <a:t>Where some stages suggest that you think about or make notes on a resource, you can use any format you like. If you would like more guidance on how to do this, examples and printable resources are attached at the end of this pack.</a:t>
            </a:r>
          </a:p>
          <a:p>
            <a:r>
              <a:rPr lang="en-GB" sz="1400" dirty="0">
                <a:latin typeface="Arial" panose="020B0604020202020204" pitchFamily="34" charset="0"/>
                <a:cs typeface="Arial" panose="020B0604020202020204" pitchFamily="34" charset="0"/>
              </a:rPr>
              <a:t>Your teacher may ask you to send in your work at the end of each stage, or they may ask you to manage your own study and send in the finished piece of writing. Check that you know what your teacher expects you to do before you start.</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4061990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8229600" cy="4061048"/>
          </a:xfrm>
        </p:spPr>
        <p:txBody>
          <a:bodyPr>
            <a:noAutofit/>
          </a:bodyPr>
          <a:lstStyle/>
          <a:p>
            <a:pPr marL="0" indent="0">
              <a:buNone/>
            </a:pPr>
            <a:endParaRPr lang="en-GB" sz="1500" b="1" dirty="0">
              <a:latin typeface="Arial" panose="020B0604020202020204" pitchFamily="34" charset="0"/>
              <a:cs typeface="Arial" panose="020B0604020202020204" pitchFamily="34" charset="0"/>
            </a:endParaRPr>
          </a:p>
          <a:p>
            <a:pPr marL="0" indent="0">
              <a:buNone/>
            </a:pPr>
            <a:endParaRPr lang="en-GB" sz="1500" b="1"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a:p>
            <a:pPr marL="0" indent="0">
              <a:buNone/>
            </a:pPr>
            <a:endParaRPr lang="en-GB" sz="15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graphicFrame>
        <p:nvGraphicFramePr>
          <p:cNvPr id="4" name="Table 6">
            <a:extLst>
              <a:ext uri="{FF2B5EF4-FFF2-40B4-BE49-F238E27FC236}">
                <a16:creationId xmlns:a16="http://schemas.microsoft.com/office/drawing/2014/main" id="{6BD962FB-452C-4F0B-A5C5-BFEAB4443873}"/>
              </a:ext>
            </a:extLst>
          </p:cNvPr>
          <p:cNvGraphicFramePr>
            <a:graphicFrameLocks noGrp="1"/>
          </p:cNvGraphicFramePr>
          <p:nvPr>
            <p:extLst>
              <p:ext uri="{D42A27DB-BD31-4B8C-83A1-F6EECF244321}">
                <p14:modId xmlns:p14="http://schemas.microsoft.com/office/powerpoint/2010/main" val="4138684823"/>
              </p:ext>
            </p:extLst>
          </p:nvPr>
        </p:nvGraphicFramePr>
        <p:xfrm>
          <a:off x="683568" y="1474788"/>
          <a:ext cx="8003232" cy="4978550"/>
        </p:xfrm>
        <a:graphic>
          <a:graphicData uri="http://schemas.openxmlformats.org/drawingml/2006/table">
            <a:tbl>
              <a:tblPr firstRow="1" bandRow="1">
                <a:tableStyleId>{5940675A-B579-460E-94D1-54222C63F5DA}</a:tableStyleId>
              </a:tblPr>
              <a:tblGrid>
                <a:gridCol w="2301840">
                  <a:extLst>
                    <a:ext uri="{9D8B030D-6E8A-4147-A177-3AD203B41FA5}">
                      <a16:colId xmlns:a16="http://schemas.microsoft.com/office/drawing/2014/main" val="38297829"/>
                    </a:ext>
                  </a:extLst>
                </a:gridCol>
                <a:gridCol w="5701392">
                  <a:extLst>
                    <a:ext uri="{9D8B030D-6E8A-4147-A177-3AD203B41FA5}">
                      <a16:colId xmlns:a16="http://schemas.microsoft.com/office/drawing/2014/main" val="2766580816"/>
                    </a:ext>
                  </a:extLst>
                </a:gridCol>
              </a:tblGrid>
              <a:tr h="995710">
                <a:tc>
                  <a:txBody>
                    <a:bodyPr/>
                    <a:lstStyle/>
                    <a:p>
                      <a:r>
                        <a:rPr lang="en-GB" dirty="0"/>
                        <a:t>Introduction – outlining your argument</a:t>
                      </a:r>
                    </a:p>
                  </a:txBody>
                  <a:tcPr/>
                </a:tc>
                <a:tc>
                  <a:txBody>
                    <a:bodyPr/>
                    <a:lstStyle/>
                    <a:p>
                      <a:endParaRPr lang="en-GB" dirty="0"/>
                    </a:p>
                  </a:txBody>
                  <a:tcPr/>
                </a:tc>
                <a:extLst>
                  <a:ext uri="{0D108BD9-81ED-4DB2-BD59-A6C34878D82A}">
                    <a16:rowId xmlns:a16="http://schemas.microsoft.com/office/drawing/2014/main" val="2085595578"/>
                  </a:ext>
                </a:extLst>
              </a:tr>
              <a:tr h="995710">
                <a:tc>
                  <a:txBody>
                    <a:bodyPr/>
                    <a:lstStyle/>
                    <a:p>
                      <a:r>
                        <a:rPr lang="en-GB" i="1" dirty="0"/>
                        <a:t>Point 1</a:t>
                      </a:r>
                    </a:p>
                  </a:txBody>
                  <a:tcPr/>
                </a:tc>
                <a:tc>
                  <a:txBody>
                    <a:bodyPr/>
                    <a:lstStyle/>
                    <a:p>
                      <a:endParaRPr lang="en-GB" dirty="0"/>
                    </a:p>
                  </a:txBody>
                  <a:tcPr/>
                </a:tc>
                <a:extLst>
                  <a:ext uri="{0D108BD9-81ED-4DB2-BD59-A6C34878D82A}">
                    <a16:rowId xmlns:a16="http://schemas.microsoft.com/office/drawing/2014/main" val="3770860896"/>
                  </a:ext>
                </a:extLst>
              </a:tr>
              <a:tr h="995710">
                <a:tc>
                  <a:txBody>
                    <a:bodyPr/>
                    <a:lstStyle/>
                    <a:p>
                      <a:r>
                        <a:rPr lang="en-GB" i="1" dirty="0"/>
                        <a:t>Point 2</a:t>
                      </a:r>
                    </a:p>
                  </a:txBody>
                  <a:tcPr/>
                </a:tc>
                <a:tc>
                  <a:txBody>
                    <a:bodyPr/>
                    <a:lstStyle/>
                    <a:p>
                      <a:endParaRPr lang="en-GB" dirty="0"/>
                    </a:p>
                  </a:txBody>
                  <a:tcPr/>
                </a:tc>
                <a:extLst>
                  <a:ext uri="{0D108BD9-81ED-4DB2-BD59-A6C34878D82A}">
                    <a16:rowId xmlns:a16="http://schemas.microsoft.com/office/drawing/2014/main" val="106011226"/>
                  </a:ext>
                </a:extLst>
              </a:tr>
              <a:tr h="995710">
                <a:tc>
                  <a:txBody>
                    <a:bodyPr/>
                    <a:lstStyle/>
                    <a:p>
                      <a:r>
                        <a:rPr lang="en-GB" i="1" dirty="0"/>
                        <a:t>Point 3</a:t>
                      </a:r>
                    </a:p>
                  </a:txBody>
                  <a:tcPr/>
                </a:tc>
                <a:tc>
                  <a:txBody>
                    <a:bodyPr/>
                    <a:lstStyle/>
                    <a:p>
                      <a:endParaRPr lang="en-GB" dirty="0"/>
                    </a:p>
                  </a:txBody>
                  <a:tcPr/>
                </a:tc>
                <a:extLst>
                  <a:ext uri="{0D108BD9-81ED-4DB2-BD59-A6C34878D82A}">
                    <a16:rowId xmlns:a16="http://schemas.microsoft.com/office/drawing/2014/main" val="1981122288"/>
                  </a:ext>
                </a:extLst>
              </a:tr>
              <a:tr h="995710">
                <a:tc>
                  <a:txBody>
                    <a:bodyPr/>
                    <a:lstStyle/>
                    <a:p>
                      <a:r>
                        <a:rPr lang="en-GB" dirty="0"/>
                        <a:t>Conclusion – reinforcing your argument</a:t>
                      </a:r>
                    </a:p>
                  </a:txBody>
                  <a:tcPr/>
                </a:tc>
                <a:tc>
                  <a:txBody>
                    <a:bodyPr/>
                    <a:lstStyle/>
                    <a:p>
                      <a:endParaRPr lang="en-GB" dirty="0"/>
                    </a:p>
                  </a:txBody>
                  <a:tcPr/>
                </a:tc>
                <a:extLst>
                  <a:ext uri="{0D108BD9-81ED-4DB2-BD59-A6C34878D82A}">
                    <a16:rowId xmlns:a16="http://schemas.microsoft.com/office/drawing/2014/main" val="3045351876"/>
                  </a:ext>
                </a:extLst>
              </a:tr>
            </a:tbl>
          </a:graphicData>
        </a:graphic>
      </p:graphicFrame>
    </p:spTree>
    <p:extLst>
      <p:ext uri="{BB962C8B-B14F-4D97-AF65-F5344CB8AC3E}">
        <p14:creationId xmlns:p14="http://schemas.microsoft.com/office/powerpoint/2010/main" val="1521166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HIAS English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0"/>
            <a:ext cx="8229600" cy="4925144"/>
          </a:xfrm>
        </p:spPr>
        <p:txBody>
          <a:bodyPr>
            <a:noAutofit/>
          </a:bodyPr>
          <a:lstStyle/>
          <a:p>
            <a:pPr marL="0" indent="0">
              <a:buNone/>
            </a:pPr>
            <a:r>
              <a:rPr lang="en-GB" sz="1600" dirty="0">
                <a:latin typeface="Arial" panose="020B0604020202020204" pitchFamily="34" charset="0"/>
                <a:cs typeface="Arial" panose="020B0604020202020204" pitchFamily="34" charset="0"/>
              </a:rPr>
              <a:t>The HIAS English team offer a wide range of high-quality services to support schools in improving outcomes for learners, including courses, bespoke consultancy and in-house training.  </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b="1" dirty="0">
                <a:latin typeface="Arial" panose="020B0604020202020204" pitchFamily="34" charset="0"/>
                <a:cs typeface="Arial" panose="020B0604020202020204" pitchFamily="34" charset="0"/>
              </a:rPr>
              <a:t>During the current school closures, we are still offering school support in a variety of ways such as video conferencing, phone calls and bespoke creation of resources remotely.  Coming soon will be teacher training via virtual classrooms.  We would be happy to discuss your needs.</a:t>
            </a: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For further details referring to English, please contact the English team leader:</a:t>
            </a:r>
          </a:p>
          <a:p>
            <a:pPr marL="0" indent="0">
              <a:buNone/>
            </a:pPr>
            <a:r>
              <a:rPr lang="en-GB" sz="1600" dirty="0">
                <a:latin typeface="Arial" panose="020B0604020202020204" pitchFamily="34" charset="0"/>
                <a:cs typeface="Arial" panose="020B0604020202020204" pitchFamily="34" charset="0"/>
              </a:rPr>
              <a:t>	Emma Tarrant : </a:t>
            </a:r>
            <a:r>
              <a:rPr lang="en-GB" sz="1600" dirty="0">
                <a:latin typeface="Arial" panose="020B0604020202020204" pitchFamily="34" charset="0"/>
                <a:cs typeface="Arial" panose="020B0604020202020204" pitchFamily="34" charset="0"/>
                <a:hlinkClick r:id="rId2"/>
              </a:rPr>
              <a:t>emma.tarrant@hants.gov.uk</a:t>
            </a: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For further details on the full range of services available please contact us using the following details:</a:t>
            </a:r>
          </a:p>
          <a:p>
            <a:pPr marL="0" indent="0">
              <a:buNone/>
            </a:pPr>
            <a:r>
              <a:rPr lang="en-GB" sz="1600" dirty="0">
                <a:latin typeface="Arial" panose="020B0604020202020204" pitchFamily="34" charset="0"/>
                <a:cs typeface="Arial" panose="020B0604020202020204" pitchFamily="34" charset="0"/>
              </a:rPr>
              <a:t> </a:t>
            </a:r>
          </a:p>
          <a:p>
            <a:pPr marL="0" indent="0">
              <a:buNone/>
            </a:pPr>
            <a:r>
              <a:rPr lang="en-GB" sz="1600" dirty="0">
                <a:latin typeface="Arial" panose="020B0604020202020204" pitchFamily="34" charset="0"/>
                <a:cs typeface="Arial" panose="020B0604020202020204" pitchFamily="34" charset="0"/>
              </a:rPr>
              <a:t>Tel: 01962 874820 or email: hias.enquiries@hants.gov.uk </a:t>
            </a:r>
          </a:p>
          <a:p>
            <a:pPr marL="0" indent="0">
              <a:buNone/>
            </a:pPr>
            <a:endParaRPr lang="en-GB" sz="2000" dirty="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For further details on the full range of services available please contact us using the following details:</a:t>
            </a:r>
          </a:p>
          <a:p>
            <a:pPr marL="0" indent="0">
              <a:buNone/>
            </a:pPr>
            <a:r>
              <a:rPr lang="en-GB" sz="2000" dirty="0">
                <a:latin typeface="Arial" panose="020B0604020202020204" pitchFamily="34" charset="0"/>
                <a:cs typeface="Arial" panose="020B0604020202020204" pitchFamily="34" charset="0"/>
              </a:rPr>
              <a:t> </a:t>
            </a:r>
          </a:p>
          <a:p>
            <a:pPr marL="0" indent="0">
              <a:buNone/>
            </a:pPr>
            <a:r>
              <a:rPr lang="en-GB" sz="2000" dirty="0">
                <a:latin typeface="Arial" panose="020B0604020202020204" pitchFamily="34" charset="0"/>
                <a:cs typeface="Arial" panose="020B0604020202020204" pitchFamily="34" charset="0"/>
              </a:rPr>
              <a:t>Tel: 01962 874820 or email: </a:t>
            </a:r>
            <a:r>
              <a:rPr lang="en-GB" sz="2000" u="sng" dirty="0">
                <a:latin typeface="Arial" panose="020B0604020202020204" pitchFamily="34" charset="0"/>
                <a:cs typeface="Arial" panose="020B0604020202020204" pitchFamily="34" charset="0"/>
                <a:hlinkClick r:id="rId3"/>
              </a:rPr>
              <a:t>hias.enquiries@hants.gov.uk</a:t>
            </a:r>
            <a:r>
              <a:rPr lang="en-GB" sz="2000" dirty="0">
                <a:latin typeface="Arial" panose="020B0604020202020204" pitchFamily="34" charset="0"/>
                <a:cs typeface="Arial" panose="020B0604020202020204" pitchFamily="34" charset="0"/>
              </a:rPr>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30577" y="6353175"/>
            <a:ext cx="1951355" cy="504825"/>
          </a:xfrm>
          <a:prstGeom prst="rect">
            <a:avLst/>
          </a:prstGeom>
          <a:noFill/>
          <a:ln>
            <a:noFill/>
          </a:ln>
        </p:spPr>
      </p:pic>
      <p:pic>
        <p:nvPicPr>
          <p:cNvPr id="5" name="Picture 4">
            <a:extLst>
              <a:ext uri="{FF2B5EF4-FFF2-40B4-BE49-F238E27FC236}">
                <a16:creationId xmlns:a16="http://schemas.microsoft.com/office/drawing/2014/main" id="{DBFD2560-669F-47E1-8CD7-CB9D101C440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7588667"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2933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Learning stages</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0"/>
            <a:ext cx="8229600" cy="4853135"/>
          </a:xfrm>
        </p:spPr>
        <p:txBody>
          <a:bodyPr>
            <a:normAutofit/>
          </a:bodyPr>
          <a:lstStyle/>
          <a:p>
            <a:pPr marL="0" indent="0">
              <a:buNone/>
            </a:pPr>
            <a:r>
              <a:rPr lang="en-GB" sz="1400" dirty="0">
                <a:latin typeface="Arial" panose="020B0604020202020204" pitchFamily="34" charset="0"/>
                <a:cs typeface="Arial" panose="020B0604020202020204" pitchFamily="34" charset="0"/>
              </a:rPr>
              <a:t>This home learning journey leads towards a piece of narrative/descriptive writing about time travel and a persuasive article on the same theme. The main written outcome is a third person narrative that tells the story of travel to a distant time. The magazine article will persuade the government in the world of Ray Bradbury’s short story to either cease or continue the use of time travel for leisure purposes</a:t>
            </a:r>
          </a:p>
          <a:p>
            <a:pPr marL="0" indent="0">
              <a:buNone/>
            </a:pPr>
            <a:endParaRPr lang="en-GB" sz="1400" dirty="0">
              <a:latin typeface="Arial" panose="020B0604020202020204" pitchFamily="34" charset="0"/>
              <a:cs typeface="Arial" panose="020B0604020202020204" pitchFamily="34" charset="0"/>
            </a:endParaRPr>
          </a:p>
          <a:p>
            <a:pPr>
              <a:buFont typeface="+mj-lt"/>
              <a:buAutoNum type="arabicPeriod"/>
            </a:pPr>
            <a:r>
              <a:rPr lang="en-GB" sz="1800" dirty="0">
                <a:latin typeface="Arial" panose="020B0604020202020204" pitchFamily="34" charset="0"/>
                <a:cs typeface="Arial" panose="020B0604020202020204" pitchFamily="34" charset="0"/>
              </a:rPr>
              <a:t>Exploring the text </a:t>
            </a:r>
          </a:p>
          <a:p>
            <a:pPr>
              <a:buFont typeface="+mj-lt"/>
              <a:buAutoNum type="arabicPeriod"/>
            </a:pPr>
            <a:r>
              <a:rPr lang="en-GB" sz="1800" dirty="0">
                <a:latin typeface="Arial" panose="020B0604020202020204" pitchFamily="34" charset="0"/>
                <a:cs typeface="Arial" panose="020B0604020202020204" pitchFamily="34" charset="0"/>
              </a:rPr>
              <a:t>Responding to the text</a:t>
            </a:r>
          </a:p>
          <a:p>
            <a:pPr>
              <a:buFont typeface="+mj-lt"/>
              <a:buAutoNum type="arabicPeriod"/>
            </a:pPr>
            <a:r>
              <a:rPr lang="en-GB" sz="1800" dirty="0">
                <a:latin typeface="Arial" panose="020B0604020202020204" pitchFamily="34" charset="0"/>
                <a:cs typeface="Arial" panose="020B0604020202020204" pitchFamily="34" charset="0"/>
              </a:rPr>
              <a:t>Building knowledge of themes</a:t>
            </a:r>
          </a:p>
          <a:p>
            <a:pPr>
              <a:buFont typeface="+mj-lt"/>
              <a:buAutoNum type="arabicPeriod"/>
            </a:pPr>
            <a:r>
              <a:rPr lang="en-GB" sz="1800" dirty="0">
                <a:latin typeface="Arial" panose="020B0604020202020204" pitchFamily="34" charset="0"/>
                <a:cs typeface="Arial" panose="020B0604020202020204" pitchFamily="34" charset="0"/>
              </a:rPr>
              <a:t>Building vocabulary</a:t>
            </a:r>
          </a:p>
          <a:p>
            <a:pPr>
              <a:buFont typeface="+mj-lt"/>
              <a:buAutoNum type="arabicPeriod"/>
            </a:pPr>
            <a:r>
              <a:rPr lang="en-GB" sz="1800" dirty="0">
                <a:latin typeface="Arial" panose="020B0604020202020204" pitchFamily="34" charset="0"/>
                <a:cs typeface="Arial" panose="020B0604020202020204" pitchFamily="34" charset="0"/>
              </a:rPr>
              <a:t>Noticing the way the writing is structured</a:t>
            </a:r>
          </a:p>
          <a:p>
            <a:pPr>
              <a:buFont typeface="+mj-lt"/>
              <a:buAutoNum type="arabicPeriod"/>
            </a:pPr>
            <a:r>
              <a:rPr lang="en-GB" sz="1800" dirty="0">
                <a:latin typeface="Arial" panose="020B0604020202020204" pitchFamily="34" charset="0"/>
                <a:cs typeface="Arial" panose="020B0604020202020204" pitchFamily="34" charset="0"/>
              </a:rPr>
              <a:t>Mapping the text</a:t>
            </a:r>
          </a:p>
          <a:p>
            <a:pPr>
              <a:buFont typeface="+mj-lt"/>
              <a:buAutoNum type="arabicPeriod"/>
            </a:pPr>
            <a:r>
              <a:rPr lang="en-GB" sz="1800" dirty="0">
                <a:latin typeface="Arial" panose="020B0604020202020204" pitchFamily="34" charset="0"/>
                <a:cs typeface="Arial" panose="020B0604020202020204" pitchFamily="34" charset="0"/>
              </a:rPr>
              <a:t>Writing challenge #1</a:t>
            </a:r>
          </a:p>
          <a:p>
            <a:pPr>
              <a:buFont typeface="+mj-lt"/>
              <a:buAutoNum type="arabicPeriod"/>
            </a:pPr>
            <a:r>
              <a:rPr lang="en-GB" sz="1800" dirty="0">
                <a:latin typeface="Arial" panose="020B0604020202020204" pitchFamily="34" charset="0"/>
                <a:cs typeface="Arial" panose="020B0604020202020204" pitchFamily="34" charset="0"/>
              </a:rPr>
              <a:t>Writing challenge #2</a:t>
            </a:r>
          </a:p>
          <a:p>
            <a:pPr>
              <a:buFont typeface="+mj-lt"/>
              <a:buAutoNum type="arabicPeriod"/>
            </a:pPr>
            <a:r>
              <a:rPr lang="en-GB" sz="1800" dirty="0">
                <a:latin typeface="Arial" panose="020B0604020202020204" pitchFamily="34" charset="0"/>
                <a:cs typeface="Arial" panose="020B0604020202020204" pitchFamily="34" charset="0"/>
              </a:rPr>
              <a:t>Review, edit, publish</a:t>
            </a:r>
          </a:p>
          <a:p>
            <a:pPr>
              <a:buFont typeface="+mj-lt"/>
              <a:buAutoNum type="arabicPeriod"/>
            </a:pPr>
            <a:endParaRPr lang="en-GB" sz="1400" dirty="0">
              <a:latin typeface="Arial" panose="020B0604020202020204" pitchFamily="34" charset="0"/>
              <a:cs typeface="Arial" panose="020B0604020202020204" pitchFamily="34" charset="0"/>
            </a:endParaRPr>
          </a:p>
          <a:p>
            <a:pPr>
              <a:buFont typeface="+mj-lt"/>
              <a:buAutoNum type="arabicPeriod"/>
            </a:pPr>
            <a:endParaRPr lang="en-GB" sz="14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683956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i="1" dirty="0">
                <a:latin typeface="Arial" panose="020B0604020202020204" pitchFamily="34" charset="0"/>
                <a:cs typeface="Arial" panose="020B0604020202020204" pitchFamily="34" charset="0"/>
              </a:rPr>
              <a:t>A Sound of Thunder</a:t>
            </a:r>
            <a:r>
              <a:rPr lang="en-GB" sz="2800" b="1" dirty="0">
                <a:latin typeface="Arial" panose="020B0604020202020204" pitchFamily="34" charset="0"/>
                <a:cs typeface="Arial" panose="020B0604020202020204" pitchFamily="34" charset="0"/>
              </a:rPr>
              <a:t>  </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417638"/>
            <a:ext cx="8229600" cy="4747665"/>
          </a:xfrm>
        </p:spPr>
        <p:txBody>
          <a:bodyPr>
            <a:normAutofit/>
          </a:bodyPr>
          <a:lstStyle/>
          <a:p>
            <a:pPr marL="0" indent="0">
              <a:buNone/>
            </a:pPr>
            <a:r>
              <a:rPr lang="en-GB" sz="1600" dirty="0">
                <a:latin typeface="Arial" panose="020B0604020202020204" pitchFamily="34" charset="0"/>
                <a:cs typeface="Arial" panose="020B0604020202020204" pitchFamily="34" charset="0"/>
              </a:rPr>
              <a:t>Ray Bradbury’s short science fiction story </a:t>
            </a:r>
            <a:r>
              <a:rPr lang="en-GB" sz="1600" i="1" dirty="0">
                <a:latin typeface="Arial" panose="020B0604020202020204" pitchFamily="34" charset="0"/>
                <a:cs typeface="Arial" panose="020B0604020202020204" pitchFamily="34" charset="0"/>
                <a:hlinkClick r:id="rId2"/>
              </a:rPr>
              <a:t>A Sound of Thunder </a:t>
            </a:r>
            <a:r>
              <a:rPr lang="en-GB" sz="1600" dirty="0">
                <a:latin typeface="Arial" panose="020B0604020202020204" pitchFamily="34" charset="0"/>
                <a:cs typeface="Arial" panose="020B0604020202020204" pitchFamily="34" charset="0"/>
              </a:rPr>
              <a:t>is widely available online. The story was published in 1952 and is set in 2055. </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Read the story up to the following sentence: </a:t>
            </a:r>
            <a:r>
              <a:rPr lang="en-GB" sz="1600" i="1" dirty="0">
                <a:latin typeface="Arial" panose="020B0604020202020204" pitchFamily="34" charset="0"/>
                <a:cs typeface="Arial" panose="020B0604020202020204" pitchFamily="34" charset="0"/>
              </a:rPr>
              <a:t>They moved silently across the room, taking their guns with them, toward the Machine,    toward the silver metal and the roaring light. </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Think about the following questions:</a:t>
            </a:r>
          </a:p>
          <a:p>
            <a:r>
              <a:rPr lang="en-GB" sz="1600" b="1" dirty="0">
                <a:latin typeface="Arial" panose="020B0604020202020204" pitchFamily="34" charset="0"/>
                <a:cs typeface="Arial" panose="020B0604020202020204" pitchFamily="34" charset="0"/>
              </a:rPr>
              <a:t>How is Eckels feeling about his hunting trip? What clues does the author give us about his state of mind?</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How is the process of time travel described in the company advert? In the description can you find examples that link to the theme of life and death?</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The man behind the desk states that the company “will give you the severest thrill a real hunter ever asked for.” What is the connotation of the word </a:t>
            </a:r>
            <a:r>
              <a:rPr lang="en-GB" sz="1600" b="1" i="1" dirty="0">
                <a:latin typeface="Arial" panose="020B0604020202020204" pitchFamily="34" charset="0"/>
                <a:cs typeface="Arial" panose="020B0604020202020204" pitchFamily="34" charset="0"/>
              </a:rPr>
              <a:t>real</a:t>
            </a:r>
            <a:r>
              <a:rPr lang="en-GB" sz="1600" b="1" dirty="0">
                <a:latin typeface="Arial" panose="020B0604020202020204" pitchFamily="34" charset="0"/>
                <a:cs typeface="Arial" panose="020B0604020202020204" pitchFamily="34" charset="0"/>
              </a:rPr>
              <a:t> in this sentence?</a:t>
            </a:r>
          </a:p>
          <a:p>
            <a:pPr marL="0" indent="0">
              <a:buNone/>
            </a:pPr>
            <a:endParaRPr lang="en-GB" sz="1600" b="1" dirty="0">
              <a:latin typeface="Arial" panose="020B0604020202020204" pitchFamily="34" charset="0"/>
              <a:cs typeface="Arial" panose="020B0604020202020204" pitchFamily="34" charset="0"/>
            </a:endParaRPr>
          </a:p>
          <a:p>
            <a:pPr marL="0" indent="0">
              <a:buNone/>
            </a:pPr>
            <a:endParaRPr lang="en-GB" sz="1600" b="1" dirty="0">
              <a:latin typeface="Arial" panose="020B0604020202020204" pitchFamily="34" charset="0"/>
              <a:cs typeface="Arial" panose="020B0604020202020204" pitchFamily="34" charset="0"/>
            </a:endParaRPr>
          </a:p>
          <a:p>
            <a:pPr marL="0" indent="0">
              <a:buNone/>
            </a:pPr>
            <a:endParaRPr lang="en-GB" sz="1600" b="1" dirty="0">
              <a:latin typeface="Arial" panose="020B0604020202020204" pitchFamily="34" charset="0"/>
              <a:cs typeface="Arial" panose="020B0604020202020204" pitchFamily="34" charset="0"/>
            </a:endParaRPr>
          </a:p>
          <a:p>
            <a:pPr marL="0" indent="0" algn="r">
              <a:buNone/>
            </a:pPr>
            <a:endParaRPr lang="en-GB" sz="1400" b="1"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a:t>
            </a:r>
            <a:r>
              <a:rPr lang="en-GB" sz="1800" b="0" kern="0" dirty="0">
                <a:solidFill>
                  <a:srgbClr val="1F3244"/>
                </a:solidFill>
                <a:effectLst/>
                <a:latin typeface="Arial"/>
                <a:ea typeface="Times New Roman"/>
              </a:rPr>
              <a:t>RESOURCE</a:t>
            </a:r>
            <a:endParaRPr lang="en-GB" sz="1800" b="1" kern="0" dirty="0">
              <a:solidFill>
                <a:srgbClr val="1F3244"/>
              </a:solidFill>
              <a:effectLst/>
              <a:latin typeface="Arial"/>
              <a:ea typeface="Times New Roman"/>
            </a:endParaRPr>
          </a:p>
        </p:txBody>
      </p:sp>
      <p:pic>
        <p:nvPicPr>
          <p:cNvPr id="9" name="Graphic 8" descr="Chat RTL">
            <a:extLst>
              <a:ext uri="{FF2B5EF4-FFF2-40B4-BE49-F238E27FC236}">
                <a16:creationId xmlns:a16="http://schemas.microsoft.com/office/drawing/2014/main" id="{9F5A2AF4-CCC7-4F2B-B904-1C2C716237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89641" y="5805264"/>
            <a:ext cx="914400" cy="914400"/>
          </a:xfrm>
          <a:prstGeom prst="rect">
            <a:avLst/>
          </a:prstGeom>
        </p:spPr>
      </p:pic>
      <p:sp>
        <p:nvSpPr>
          <p:cNvPr id="10" name="TextBox 9">
            <a:extLst>
              <a:ext uri="{FF2B5EF4-FFF2-40B4-BE49-F238E27FC236}">
                <a16:creationId xmlns:a16="http://schemas.microsoft.com/office/drawing/2014/main" id="{79D27506-BDF7-4D16-A67C-93E8CF2594A8}"/>
              </a:ext>
            </a:extLst>
          </p:cNvPr>
          <p:cNvSpPr txBox="1"/>
          <p:nvPr/>
        </p:nvSpPr>
        <p:spPr>
          <a:xfrm>
            <a:off x="3851920" y="6021288"/>
            <a:ext cx="3920480" cy="338554"/>
          </a:xfrm>
          <a:prstGeom prst="rect">
            <a:avLst/>
          </a:prstGeom>
          <a:noFill/>
        </p:spPr>
        <p:txBody>
          <a:bodyPr wrap="square" rtlCol="0">
            <a:spAutoFit/>
          </a:bodyPr>
          <a:lstStyle/>
          <a:p>
            <a:r>
              <a:rPr lang="en-GB" sz="1600" i="1" dirty="0">
                <a:solidFill>
                  <a:srgbClr val="0088CE"/>
                </a:solidFill>
                <a:latin typeface="Arial" panose="020B0604020202020204" pitchFamily="34" charset="0"/>
                <a:cs typeface="Arial" panose="020B0604020202020204" pitchFamily="34" charset="0"/>
              </a:rPr>
              <a:t>Tip: discussion can be useful for this task</a:t>
            </a:r>
          </a:p>
        </p:txBody>
      </p:sp>
    </p:spTree>
    <p:extLst>
      <p:ext uri="{BB962C8B-B14F-4D97-AF65-F5344CB8AC3E}">
        <p14:creationId xmlns:p14="http://schemas.microsoft.com/office/powerpoint/2010/main" val="944090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Responding to the text</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8229600" cy="3917032"/>
          </a:xfrm>
        </p:spPr>
        <p:txBody>
          <a:bodyPr>
            <a:normAutofit fontScale="92500" lnSpcReduction="20000"/>
          </a:bodyPr>
          <a:lstStyle/>
          <a:p>
            <a:pPr marL="0" indent="0">
              <a:buNone/>
            </a:pPr>
            <a:r>
              <a:rPr lang="en-GB" sz="1600" dirty="0">
                <a:latin typeface="Arial" panose="020B0604020202020204" pitchFamily="34" charset="0"/>
                <a:cs typeface="Arial" panose="020B0604020202020204" pitchFamily="34" charset="0"/>
              </a:rPr>
              <a:t>Enjoy reading the remainder of the story.</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Think about the following questions:</a:t>
            </a:r>
          </a:p>
          <a:p>
            <a:endParaRPr lang="en-GB" sz="1600" dirty="0">
              <a:solidFill>
                <a:srgbClr val="0070C0"/>
              </a:solidFill>
              <a:latin typeface="Arial" panose="020B0604020202020204" pitchFamily="34" charset="0"/>
              <a:cs typeface="Arial" panose="020B0604020202020204" pitchFamily="34" charset="0"/>
            </a:endParaRPr>
          </a:p>
          <a:p>
            <a:r>
              <a:rPr lang="en-GB" sz="1600" dirty="0">
                <a:solidFill>
                  <a:srgbClr val="0070C0"/>
                </a:solidFill>
                <a:latin typeface="Arial" panose="020B0604020202020204" pitchFamily="34" charset="0"/>
                <a:cs typeface="Arial" panose="020B0604020202020204" pitchFamily="34" charset="0"/>
              </a:rPr>
              <a:t>Do you like the story? Why?</a:t>
            </a:r>
          </a:p>
          <a:p>
            <a:endParaRPr lang="en-GB" sz="1600" dirty="0">
              <a:solidFill>
                <a:srgbClr val="0070C0"/>
              </a:solidFill>
              <a:latin typeface="Arial" panose="020B0604020202020204" pitchFamily="34" charset="0"/>
              <a:cs typeface="Arial" panose="020B0604020202020204" pitchFamily="34" charset="0"/>
            </a:endParaRPr>
          </a:p>
          <a:p>
            <a:r>
              <a:rPr lang="en-GB" sz="1600" dirty="0">
                <a:solidFill>
                  <a:srgbClr val="0070C0"/>
                </a:solidFill>
                <a:latin typeface="Arial" panose="020B0604020202020204" pitchFamily="34" charset="0"/>
                <a:cs typeface="Arial" panose="020B0604020202020204" pitchFamily="34" charset="0"/>
              </a:rPr>
              <a:t>Does the writer have a message for his readers? What might this be?</a:t>
            </a:r>
          </a:p>
          <a:p>
            <a:endParaRPr lang="en-GB" sz="1600" dirty="0">
              <a:solidFill>
                <a:srgbClr val="0070C0"/>
              </a:solidFill>
              <a:latin typeface="Arial" panose="020B0604020202020204" pitchFamily="34" charset="0"/>
              <a:cs typeface="Arial" panose="020B0604020202020204" pitchFamily="34" charset="0"/>
            </a:endParaRPr>
          </a:p>
          <a:p>
            <a:r>
              <a:rPr lang="en-GB" sz="1600" dirty="0">
                <a:solidFill>
                  <a:srgbClr val="0070C0"/>
                </a:solidFill>
                <a:latin typeface="Arial" panose="020B0604020202020204" pitchFamily="34" charset="0"/>
                <a:cs typeface="Arial" panose="020B0604020202020204" pitchFamily="34" charset="0"/>
              </a:rPr>
              <a:t>How do you feel about the main character, Eckels? Do you have any sympathy for him? Why/why not?</a:t>
            </a:r>
          </a:p>
          <a:p>
            <a:endParaRPr lang="en-GB" sz="1600" dirty="0">
              <a:solidFill>
                <a:srgbClr val="0070C0"/>
              </a:solidFill>
              <a:latin typeface="Arial" panose="020B0604020202020204" pitchFamily="34" charset="0"/>
              <a:cs typeface="Arial" panose="020B0604020202020204" pitchFamily="34" charset="0"/>
            </a:endParaRPr>
          </a:p>
          <a:p>
            <a:r>
              <a:rPr lang="en-GB" sz="1600" dirty="0">
                <a:solidFill>
                  <a:srgbClr val="0070C0"/>
                </a:solidFill>
                <a:latin typeface="Arial" panose="020B0604020202020204" pitchFamily="34" charset="0"/>
                <a:cs typeface="Arial" panose="020B0604020202020204" pitchFamily="34" charset="0"/>
              </a:rPr>
              <a:t>Have you read any science fiction before? Which elements make this story fit into the science fiction genre?</a:t>
            </a:r>
          </a:p>
          <a:p>
            <a:endParaRPr lang="en-GB" sz="1600" dirty="0">
              <a:solidFill>
                <a:srgbClr val="0070C0"/>
              </a:solidFill>
              <a:latin typeface="Arial" panose="020B0604020202020204" pitchFamily="34" charset="0"/>
              <a:cs typeface="Arial" panose="020B0604020202020204" pitchFamily="34" charset="0"/>
            </a:endParaRPr>
          </a:p>
          <a:p>
            <a:r>
              <a:rPr lang="en-GB" sz="1600" dirty="0">
                <a:solidFill>
                  <a:srgbClr val="0070C0"/>
                </a:solidFill>
                <a:latin typeface="Arial" panose="020B0604020202020204" pitchFamily="34" charset="0"/>
                <a:cs typeface="Arial" panose="020B0604020202020204" pitchFamily="34" charset="0"/>
              </a:rPr>
              <a:t>Imagine that the story is being adapted into a film. If you were the director, who would you cast in each role and why?</a:t>
            </a:r>
          </a:p>
          <a:p>
            <a:endParaRPr lang="en-GB" sz="16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Tree>
    <p:extLst>
      <p:ext uri="{BB962C8B-B14F-4D97-AF65-F5344CB8AC3E}">
        <p14:creationId xmlns:p14="http://schemas.microsoft.com/office/powerpoint/2010/main" val="201754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82724" y="442436"/>
            <a:ext cx="8229600" cy="580926"/>
          </a:xfrm>
        </p:spPr>
        <p:txBody>
          <a:bodyPr>
            <a:normAutofit/>
          </a:bodyPr>
          <a:lstStyle/>
          <a:p>
            <a:pPr algn="l"/>
            <a:r>
              <a:rPr lang="en-GB" sz="2800" b="1" dirty="0">
                <a:latin typeface="Arial" panose="020B0604020202020204" pitchFamily="34" charset="0"/>
                <a:cs typeface="Arial" panose="020B0604020202020204" pitchFamily="34" charset="0"/>
              </a:rPr>
              <a:t>Building your knowledge of themes</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353144" y="1297305"/>
            <a:ext cx="8229600" cy="4768884"/>
          </a:xfrm>
        </p:spPr>
        <p:txBody>
          <a:bodyPr>
            <a:normAutofit/>
          </a:bodyPr>
          <a:lstStyle/>
          <a:p>
            <a:r>
              <a:rPr lang="en-GB" sz="2000" dirty="0">
                <a:latin typeface="Arial" panose="020B0604020202020204" pitchFamily="34" charset="0"/>
                <a:cs typeface="Arial" panose="020B0604020202020204" pitchFamily="34" charset="0"/>
              </a:rPr>
              <a:t>Although this is a short story, it deals with some important themes. Think about what the themes might be in the story and how these are expressed.</a:t>
            </a:r>
          </a:p>
          <a:p>
            <a:pPr lvl="1"/>
            <a:r>
              <a:rPr lang="en-GB" sz="1600" dirty="0">
                <a:latin typeface="Arial" panose="020B0604020202020204" pitchFamily="34" charset="0"/>
                <a:cs typeface="Arial" panose="020B0604020202020204" pitchFamily="34" charset="0"/>
              </a:rPr>
              <a:t>For example, the theme of power and the abuse of power is expressed through the references to the presidential election. President Keith, who seems relaxed and democratic, is elected before time is ‘changed’. Later, when the timeline is altered, </a:t>
            </a:r>
            <a:r>
              <a:rPr lang="en-GB" sz="1600" dirty="0" err="1">
                <a:latin typeface="Arial" panose="020B0604020202020204" pitchFamily="34" charset="0"/>
                <a:cs typeface="Arial" panose="020B0604020202020204" pitchFamily="34" charset="0"/>
              </a:rPr>
              <a:t>Deutscher</a:t>
            </a:r>
            <a:r>
              <a:rPr lang="en-GB" sz="1600" dirty="0">
                <a:latin typeface="Arial" panose="020B0604020202020204" pitchFamily="34" charset="0"/>
                <a:cs typeface="Arial" panose="020B0604020202020204" pitchFamily="34" charset="0"/>
              </a:rPr>
              <a:t>, who is described as “militarist” and “anti-human”, is elected. Bradbury might also be showing us that unless we stop them, powerful and dangerous people will inevitably take control.</a:t>
            </a:r>
          </a:p>
          <a:p>
            <a:r>
              <a:rPr lang="en-GB" sz="2000" b="1" dirty="0">
                <a:latin typeface="Arial" panose="020B0604020202020204" pitchFamily="34" charset="0"/>
                <a:cs typeface="Arial" panose="020B0604020202020204" pitchFamily="34" charset="0"/>
              </a:rPr>
              <a:t>In the resources section you will find a cut and match task which will enable you to make links between the text and the themes that it expresses.</a:t>
            </a:r>
          </a:p>
          <a:p>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   </a:t>
            </a:r>
          </a:p>
          <a:p>
            <a:endParaRPr lang="en-GB" sz="16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pic>
        <p:nvPicPr>
          <p:cNvPr id="7" name="Graphic 6" descr="Open book">
            <a:extLst>
              <a:ext uri="{FF2B5EF4-FFF2-40B4-BE49-F238E27FC236}">
                <a16:creationId xmlns:a16="http://schemas.microsoft.com/office/drawing/2014/main" id="{6FFC5123-0B62-4207-95CA-2B4FE2E48D2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68344" y="5695171"/>
            <a:ext cx="914400" cy="914400"/>
          </a:xfrm>
          <a:prstGeom prst="rect">
            <a:avLst/>
          </a:prstGeom>
        </p:spPr>
      </p:pic>
      <p:sp>
        <p:nvSpPr>
          <p:cNvPr id="10" name="TextBox 9">
            <a:extLst>
              <a:ext uri="{FF2B5EF4-FFF2-40B4-BE49-F238E27FC236}">
                <a16:creationId xmlns:a16="http://schemas.microsoft.com/office/drawing/2014/main" id="{C04DF00F-FA6E-463A-B8C4-7F2C1EDB297B}"/>
              </a:ext>
            </a:extLst>
          </p:cNvPr>
          <p:cNvSpPr txBox="1"/>
          <p:nvPr/>
        </p:nvSpPr>
        <p:spPr>
          <a:xfrm>
            <a:off x="3923928" y="5859983"/>
            <a:ext cx="3920480" cy="584775"/>
          </a:xfrm>
          <a:prstGeom prst="rect">
            <a:avLst/>
          </a:prstGeom>
          <a:noFill/>
        </p:spPr>
        <p:txBody>
          <a:bodyPr wrap="square" rtlCol="0">
            <a:spAutoFit/>
          </a:bodyPr>
          <a:lstStyle/>
          <a:p>
            <a:r>
              <a:rPr lang="en-GB" sz="1600" i="1" dirty="0">
                <a:solidFill>
                  <a:srgbClr val="0088CE"/>
                </a:solidFill>
                <a:latin typeface="Arial" panose="020B0604020202020204" pitchFamily="34" charset="0"/>
                <a:cs typeface="Arial" panose="020B0604020202020204" pitchFamily="34" charset="0"/>
              </a:rPr>
              <a:t>Resources to help you organise your notes available at the end of this pack</a:t>
            </a:r>
          </a:p>
        </p:txBody>
      </p:sp>
    </p:spTree>
    <p:extLst>
      <p:ext uri="{BB962C8B-B14F-4D97-AF65-F5344CB8AC3E}">
        <p14:creationId xmlns:p14="http://schemas.microsoft.com/office/powerpoint/2010/main" val="6854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38919" y="514920"/>
            <a:ext cx="8229600" cy="580926"/>
          </a:xfrm>
        </p:spPr>
        <p:txBody>
          <a:bodyPr>
            <a:normAutofit/>
          </a:bodyPr>
          <a:lstStyle/>
          <a:p>
            <a:pPr algn="l"/>
            <a:r>
              <a:rPr lang="en-GB" sz="2800" b="1" dirty="0">
                <a:latin typeface="Arial" panose="020B0604020202020204" pitchFamily="34" charset="0"/>
                <a:cs typeface="Arial" panose="020B0604020202020204" pitchFamily="34" charset="0"/>
              </a:rPr>
              <a:t>Building your vocabulary</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38919" y="1095846"/>
            <a:ext cx="8229600" cy="3917032"/>
          </a:xfrm>
        </p:spPr>
        <p:txBody>
          <a:bodyPr>
            <a:normAutofit/>
          </a:bodyPr>
          <a:lstStyle/>
          <a:p>
            <a:pPr marL="0" indent="0">
              <a:buNone/>
            </a:pPr>
            <a:r>
              <a:rPr lang="en-GB" sz="1600" dirty="0">
                <a:latin typeface="Arial" panose="020B0604020202020204" pitchFamily="34" charset="0"/>
                <a:cs typeface="Arial" panose="020B0604020202020204" pitchFamily="34" charset="0"/>
              </a:rPr>
              <a:t>Build and organise your vocabulary to describe time travel and arrival in an unfamiliar setting. You can draw upon the vocabulary in the text to support your own time travel narrative.</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The two key areas to focus on are the description of time travel itself in the story and the description of the unfamiliar setting once the travellers arrive.</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Complete the vocabulary bank to support you to consider the vocabulary used in these areas. You may not need to complete every section.</a:t>
            </a:r>
          </a:p>
          <a:p>
            <a:pPr marL="0" indent="0">
              <a:buNone/>
            </a:pPr>
            <a:endParaRPr lang="en-GB" sz="1600" dirty="0">
              <a:latin typeface="Arial" panose="020B0604020202020204" pitchFamily="34" charset="0"/>
              <a:cs typeface="Arial" panose="020B0604020202020204" pitchFamily="34" charset="0"/>
            </a:endParaRPr>
          </a:p>
          <a:p>
            <a:pPr marL="0" indent="0">
              <a:buNone/>
            </a:pPr>
            <a:r>
              <a:rPr lang="en-GB" sz="1600" dirty="0">
                <a:latin typeface="Arial" panose="020B0604020202020204" pitchFamily="34" charset="0"/>
                <a:cs typeface="Arial" panose="020B0604020202020204" pitchFamily="34" charset="0"/>
              </a:rPr>
              <a:t> </a:t>
            </a:r>
          </a:p>
        </p:txBody>
      </p:sp>
      <p:pic>
        <p:nvPicPr>
          <p:cNvPr id="5" name="Picture 4">
            <a:extLst>
              <a:ext uri="{FF2B5EF4-FFF2-40B4-BE49-F238E27FC236}">
                <a16:creationId xmlns:a16="http://schemas.microsoft.com/office/drawing/2014/main" id="{DBFD2560-669F-47E1-8CD7-CB9D101C44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pic>
        <p:nvPicPr>
          <p:cNvPr id="9" name="Graphic 8" descr="Open book">
            <a:extLst>
              <a:ext uri="{FF2B5EF4-FFF2-40B4-BE49-F238E27FC236}">
                <a16:creationId xmlns:a16="http://schemas.microsoft.com/office/drawing/2014/main" id="{3F3B0C8C-F2BA-49B6-A586-664C697E4B7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88884" y="5877272"/>
            <a:ext cx="914400" cy="914400"/>
          </a:xfrm>
          <a:prstGeom prst="rect">
            <a:avLst/>
          </a:prstGeom>
        </p:spPr>
      </p:pic>
      <p:pic>
        <p:nvPicPr>
          <p:cNvPr id="10" name="Picture 9" descr="A close up of a map&#10;&#10;Description automatically generated">
            <a:extLst>
              <a:ext uri="{FF2B5EF4-FFF2-40B4-BE49-F238E27FC236}">
                <a16:creationId xmlns:a16="http://schemas.microsoft.com/office/drawing/2014/main" id="{6CB919DE-DF25-40BB-83B6-F1A2BA6B115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68458" y="3641559"/>
            <a:ext cx="3970522" cy="298204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781302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323528" y="842505"/>
            <a:ext cx="7157614" cy="580926"/>
          </a:xfrm>
        </p:spPr>
        <p:txBody>
          <a:bodyPr>
            <a:normAutofit/>
          </a:bodyPr>
          <a:lstStyle/>
          <a:p>
            <a:pPr algn="l"/>
            <a:r>
              <a:rPr lang="en-GB" sz="2800" b="1" dirty="0">
                <a:latin typeface="Arial" panose="020B0604020202020204" pitchFamily="34" charset="0"/>
                <a:cs typeface="Arial" panose="020B0604020202020204" pitchFamily="34" charset="0"/>
              </a:rPr>
              <a:t>Noticing the writer at work</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200" y="1600201"/>
            <a:ext cx="2458616" cy="2980928"/>
          </a:xfrm>
        </p:spPr>
        <p:txBody>
          <a:bodyPr>
            <a:normAutofit lnSpcReduction="10000"/>
          </a:bodyPr>
          <a:lstStyle/>
          <a:p>
            <a:pPr marL="0" indent="0">
              <a:buNone/>
            </a:pPr>
            <a:r>
              <a:rPr lang="en-GB" sz="1600" dirty="0">
                <a:solidFill>
                  <a:srgbClr val="0070C0"/>
                </a:solidFill>
                <a:latin typeface="Arial" panose="020B0604020202020204" pitchFamily="34" charset="0"/>
                <a:cs typeface="Arial" panose="020B0604020202020204" pitchFamily="34" charset="0"/>
              </a:rPr>
              <a:t>In our time travel narrative we will have to think about the first moments when our characters emerge from the time machine.</a:t>
            </a:r>
          </a:p>
          <a:p>
            <a:pPr marL="0" indent="0">
              <a:buNone/>
            </a:pPr>
            <a:endParaRPr lang="en-GB" sz="1600" dirty="0">
              <a:solidFill>
                <a:srgbClr val="0070C0"/>
              </a:solidFill>
              <a:latin typeface="Arial" panose="020B0604020202020204" pitchFamily="34" charset="0"/>
              <a:cs typeface="Arial" panose="020B0604020202020204" pitchFamily="34" charset="0"/>
            </a:endParaRPr>
          </a:p>
          <a:p>
            <a:pPr marL="0" indent="0">
              <a:buNone/>
            </a:pPr>
            <a:r>
              <a:rPr lang="en-GB" sz="1600" dirty="0">
                <a:solidFill>
                  <a:srgbClr val="0070C0"/>
                </a:solidFill>
                <a:latin typeface="Arial" panose="020B0604020202020204" pitchFamily="34" charset="0"/>
                <a:cs typeface="Arial" panose="020B0604020202020204" pitchFamily="34" charset="0"/>
              </a:rPr>
              <a:t>Think about the questions to support your understanding of the author’s style in this section.</a:t>
            </a:r>
          </a:p>
          <a:p>
            <a:pPr marL="0" indent="0">
              <a:buNone/>
            </a:pP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sp>
        <p:nvSpPr>
          <p:cNvPr id="35" name="TextBox 34">
            <a:extLst>
              <a:ext uri="{FF2B5EF4-FFF2-40B4-BE49-F238E27FC236}">
                <a16:creationId xmlns:a16="http://schemas.microsoft.com/office/drawing/2014/main" id="{A99713AB-D5C3-4430-9CB0-E801375A8282}"/>
              </a:ext>
            </a:extLst>
          </p:cNvPr>
          <p:cNvSpPr txBox="1"/>
          <p:nvPr/>
        </p:nvSpPr>
        <p:spPr>
          <a:xfrm>
            <a:off x="457200" y="4602189"/>
            <a:ext cx="8229600" cy="2031325"/>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Questions:</a:t>
            </a:r>
          </a:p>
          <a:p>
            <a:pPr marL="342900" indent="-342900">
              <a:buFont typeface="+mj-lt"/>
              <a:buAutoNum type="arabicPeriod"/>
            </a:pPr>
            <a:r>
              <a:rPr lang="en-GB" dirty="0">
                <a:latin typeface="Arial" panose="020B0604020202020204" pitchFamily="34" charset="0"/>
                <a:cs typeface="Arial" panose="020B0604020202020204" pitchFamily="34" charset="0"/>
              </a:rPr>
              <a:t>Why do you think the author chose the words ‘howled’, ‘scream’ and ‘murmur’ to describe the sound of the machine? What is the effect?</a:t>
            </a:r>
          </a:p>
          <a:p>
            <a:pPr marL="342900" indent="-342900">
              <a:buFont typeface="+mj-lt"/>
              <a:buAutoNum type="arabicPeriod"/>
            </a:pPr>
            <a:r>
              <a:rPr lang="en-GB" dirty="0">
                <a:latin typeface="Arial" panose="020B0604020202020204" pitchFamily="34" charset="0"/>
                <a:cs typeface="Arial" panose="020B0604020202020204" pitchFamily="34" charset="0"/>
              </a:rPr>
              <a:t>How does the characters’ speech reinforce the enormity of the time travelled? </a:t>
            </a:r>
          </a:p>
          <a:p>
            <a:pPr marL="342900" indent="-342900">
              <a:buFont typeface="+mj-lt"/>
              <a:buAutoNum type="arabicPeriod"/>
            </a:pPr>
            <a:r>
              <a:rPr lang="en-GB" dirty="0">
                <a:latin typeface="Arial" panose="020B0604020202020204" pitchFamily="34" charset="0"/>
                <a:cs typeface="Arial" panose="020B0604020202020204" pitchFamily="34" charset="0"/>
              </a:rPr>
              <a:t>Why does the author choose to start most sentences with a noun phrase rather than trying to vary his sentence starters?</a:t>
            </a:r>
          </a:p>
        </p:txBody>
      </p:sp>
      <p:pic>
        <p:nvPicPr>
          <p:cNvPr id="8" name="Picture 7" descr="A screenshot of a cell phone&#10;&#10;Description automatically generated">
            <a:extLst>
              <a:ext uri="{FF2B5EF4-FFF2-40B4-BE49-F238E27FC236}">
                <a16:creationId xmlns:a16="http://schemas.microsoft.com/office/drawing/2014/main" id="{BFA4D37C-5238-4878-B050-1FB60C812F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7779" y="1600201"/>
            <a:ext cx="5830859" cy="3124943"/>
          </a:xfrm>
          <a:prstGeom prst="rect">
            <a:avLst/>
          </a:prstGeom>
        </p:spPr>
      </p:pic>
    </p:spTree>
    <p:extLst>
      <p:ext uri="{BB962C8B-B14F-4D97-AF65-F5344CB8AC3E}">
        <p14:creationId xmlns:p14="http://schemas.microsoft.com/office/powerpoint/2010/main" val="2315439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57200" y="836712"/>
            <a:ext cx="8229600" cy="580926"/>
          </a:xfrm>
        </p:spPr>
        <p:txBody>
          <a:bodyPr>
            <a:normAutofit/>
          </a:bodyPr>
          <a:lstStyle/>
          <a:p>
            <a:pPr algn="l"/>
            <a:r>
              <a:rPr lang="en-GB" sz="2800" b="1" dirty="0">
                <a:latin typeface="Arial" panose="020B0604020202020204" pitchFamily="34" charset="0"/>
                <a:cs typeface="Arial" panose="020B0604020202020204" pitchFamily="34" charset="0"/>
              </a:rPr>
              <a:t>Mapping the text</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457199" y="1600201"/>
            <a:ext cx="3790951" cy="5117148"/>
          </a:xfrm>
        </p:spPr>
        <p:txBody>
          <a:bodyPr>
            <a:normAutofit/>
          </a:bodyPr>
          <a:lstStyle/>
          <a:p>
            <a:pPr marL="0" indent="0">
              <a:buNone/>
            </a:pPr>
            <a:r>
              <a:rPr lang="en-GB" sz="1700" b="1" dirty="0">
                <a:latin typeface="Arial" panose="020B0604020202020204" pitchFamily="34" charset="0"/>
                <a:cs typeface="Arial" panose="020B0604020202020204" pitchFamily="34" charset="0"/>
              </a:rPr>
              <a:t>Complete the table </a:t>
            </a:r>
            <a:r>
              <a:rPr lang="en-GB" sz="1700" dirty="0">
                <a:latin typeface="Arial" panose="020B0604020202020204" pitchFamily="34" charset="0"/>
                <a:cs typeface="Arial" panose="020B0604020202020204" pitchFamily="34" charset="0"/>
              </a:rPr>
              <a:t>recognising the structure of Ray Bradbury’s story, from the time machine starting to the hunters beginning to explore the landscape. (Read from ‘First a day and then a night and then a day and then a night…’ up to the following section </a:t>
            </a:r>
            <a:r>
              <a:rPr lang="en-GB" sz="1700" i="1" dirty="0">
                <a:latin typeface="Arial" panose="020B0604020202020204" pitchFamily="34" charset="0"/>
                <a:cs typeface="Arial" panose="020B0604020202020204" pitchFamily="34" charset="0"/>
              </a:rPr>
              <a:t>“That" </a:t>
            </a:r>
            <a:r>
              <a:rPr lang="en-GB" sz="1800" dirty="0">
                <a:latin typeface="Arial" panose="020B0604020202020204" pitchFamily="34" charset="0"/>
                <a:cs typeface="Arial" panose="020B0604020202020204" pitchFamily="34" charset="0"/>
              </a:rPr>
              <a:t> –</a:t>
            </a:r>
            <a:r>
              <a:rPr lang="en-GB" sz="1700" i="1" dirty="0">
                <a:latin typeface="Arial" panose="020B0604020202020204" pitchFamily="34" charset="0"/>
                <a:cs typeface="Arial" panose="020B0604020202020204" pitchFamily="34" charset="0"/>
              </a:rPr>
              <a:t> Mr. Travis pointed…</a:t>
            </a:r>
            <a:r>
              <a:rPr lang="en-GB" sz="1700" dirty="0">
                <a:latin typeface="Arial" panose="020B0604020202020204" pitchFamily="34" charset="0"/>
                <a:cs typeface="Arial" panose="020B0604020202020204" pitchFamily="34" charset="0"/>
              </a:rPr>
              <a:t>) </a:t>
            </a:r>
          </a:p>
          <a:p>
            <a:pPr marL="0" indent="0">
              <a:buNone/>
            </a:pPr>
            <a:r>
              <a:rPr lang="en-GB" sz="1700" dirty="0">
                <a:latin typeface="Arial" panose="020B0604020202020204" pitchFamily="34" charset="0"/>
                <a:cs typeface="Arial" panose="020B0604020202020204" pitchFamily="34" charset="0"/>
              </a:rPr>
              <a:t>This will support you when you come to write your own narrative. </a:t>
            </a:r>
          </a:p>
          <a:p>
            <a:pPr marL="0" indent="0">
              <a:buNone/>
            </a:pPr>
            <a:endParaRPr lang="en-GB" sz="1700" dirty="0">
              <a:latin typeface="Arial" panose="020B0604020202020204" pitchFamily="34" charset="0"/>
              <a:cs typeface="Arial" panose="020B0604020202020204" pitchFamily="34" charset="0"/>
            </a:endParaRPr>
          </a:p>
          <a:p>
            <a:pPr marL="0" indent="0">
              <a:buNone/>
            </a:pPr>
            <a:r>
              <a:rPr lang="en-GB" sz="1700" dirty="0">
                <a:latin typeface="Arial" panose="020B0604020202020204" pitchFamily="34" charset="0"/>
                <a:cs typeface="Arial" panose="020B0604020202020204" pitchFamily="34" charset="0"/>
              </a:rPr>
              <a:t>Use the table in the resources section for this task.</a:t>
            </a:r>
          </a:p>
          <a:p>
            <a:pPr>
              <a:buFont typeface="+mj-lt"/>
              <a:buAutoNum type="arabicPeriod"/>
            </a:pPr>
            <a:endParaRPr lang="en-GB" sz="1600" b="1"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FD2560-669F-47E1-8CD7-CB9D101C440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986860" y="1687"/>
            <a:ext cx="2139950" cy="835025"/>
          </a:xfrm>
          <a:prstGeom prst="rect">
            <a:avLst/>
          </a:prstGeom>
          <a:noFill/>
        </p:spPr>
      </p:pic>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0" y="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spcAft>
                <a:spcPts val="0"/>
              </a:spcAft>
            </a:pPr>
            <a:r>
              <a:rPr lang="en-GB" sz="1800" b="0" kern="0" dirty="0">
                <a:solidFill>
                  <a:srgbClr val="FFFFFF"/>
                </a:solidFill>
                <a:effectLst/>
                <a:latin typeface="Arial"/>
                <a:ea typeface="Times New Roman"/>
              </a:rPr>
              <a:t>HIAS HOME LEARNING RESOURCE</a:t>
            </a:r>
            <a:endParaRPr lang="en-GB" sz="1800" b="1" kern="0" dirty="0">
              <a:solidFill>
                <a:srgbClr val="FFFFFF"/>
              </a:solidFill>
              <a:effectLst/>
              <a:latin typeface="Arial"/>
              <a:ea typeface="Times New Roman"/>
            </a:endParaRPr>
          </a:p>
        </p:txBody>
      </p:sp>
      <p:graphicFrame>
        <p:nvGraphicFramePr>
          <p:cNvPr id="7" name="Content Placeholder 3">
            <a:extLst>
              <a:ext uri="{FF2B5EF4-FFF2-40B4-BE49-F238E27FC236}">
                <a16:creationId xmlns:a16="http://schemas.microsoft.com/office/drawing/2014/main" id="{D5BFA5D6-72C2-477D-8868-D953AEDBE4B7}"/>
              </a:ext>
            </a:extLst>
          </p:cNvPr>
          <p:cNvGraphicFramePr>
            <a:graphicFrameLocks/>
          </p:cNvGraphicFramePr>
          <p:nvPr>
            <p:extLst>
              <p:ext uri="{D42A27DB-BD31-4B8C-83A1-F6EECF244321}">
                <p14:modId xmlns:p14="http://schemas.microsoft.com/office/powerpoint/2010/main" val="3686569303"/>
              </p:ext>
            </p:extLst>
          </p:nvPr>
        </p:nvGraphicFramePr>
        <p:xfrm>
          <a:off x="4347946" y="1417638"/>
          <a:ext cx="4558859" cy="3841972"/>
        </p:xfrm>
        <a:graphic>
          <a:graphicData uri="http://schemas.openxmlformats.org/drawingml/2006/table">
            <a:tbl>
              <a:tblPr firstRow="1" bandRow="1">
                <a:tableStyleId>{5940675A-B579-460E-94D1-54222C63F5DA}</a:tableStyleId>
              </a:tblPr>
              <a:tblGrid>
                <a:gridCol w="1829109">
                  <a:extLst>
                    <a:ext uri="{9D8B030D-6E8A-4147-A177-3AD203B41FA5}">
                      <a16:colId xmlns:a16="http://schemas.microsoft.com/office/drawing/2014/main" val="1621500197"/>
                    </a:ext>
                  </a:extLst>
                </a:gridCol>
                <a:gridCol w="1538825">
                  <a:extLst>
                    <a:ext uri="{9D8B030D-6E8A-4147-A177-3AD203B41FA5}">
                      <a16:colId xmlns:a16="http://schemas.microsoft.com/office/drawing/2014/main" val="1611776074"/>
                    </a:ext>
                  </a:extLst>
                </a:gridCol>
                <a:gridCol w="1190925">
                  <a:extLst>
                    <a:ext uri="{9D8B030D-6E8A-4147-A177-3AD203B41FA5}">
                      <a16:colId xmlns:a16="http://schemas.microsoft.com/office/drawing/2014/main" val="1473500751"/>
                    </a:ext>
                  </a:extLst>
                </a:gridCol>
              </a:tblGrid>
              <a:tr h="497272">
                <a:tc>
                  <a:txBody>
                    <a:bodyPr/>
                    <a:lstStyle/>
                    <a:p>
                      <a:r>
                        <a:rPr lang="en-GB" sz="1400" b="1" dirty="0"/>
                        <a:t>What happens in the paragraph/section?</a:t>
                      </a:r>
                    </a:p>
                  </a:txBody>
                  <a:tcPr/>
                </a:tc>
                <a:tc>
                  <a:txBody>
                    <a:bodyPr/>
                    <a:lstStyle/>
                    <a:p>
                      <a:r>
                        <a:rPr lang="en-GB" sz="1400" b="1" dirty="0"/>
                        <a:t>Intended effect on the reader</a:t>
                      </a:r>
                    </a:p>
                  </a:txBody>
                  <a:tcPr/>
                </a:tc>
                <a:tc>
                  <a:txBody>
                    <a:bodyPr/>
                    <a:lstStyle/>
                    <a:p>
                      <a:r>
                        <a:rPr lang="en-GB" sz="1400" b="1" dirty="0"/>
                        <a:t>Vocabulary/ useful quotes</a:t>
                      </a:r>
                    </a:p>
                  </a:txBody>
                  <a:tcPr/>
                </a:tc>
                <a:extLst>
                  <a:ext uri="{0D108BD9-81ED-4DB2-BD59-A6C34878D82A}">
                    <a16:rowId xmlns:a16="http://schemas.microsoft.com/office/drawing/2014/main" val="3703287733"/>
                  </a:ext>
                </a:extLst>
              </a:tr>
              <a:tr h="1620966">
                <a:tc>
                  <a:txBody>
                    <a:bodyPr/>
                    <a:lstStyle/>
                    <a:p>
                      <a:r>
                        <a:rPr lang="en-GB" sz="1200" dirty="0">
                          <a:latin typeface="Arial" panose="020B0604020202020204" pitchFamily="34" charset="0"/>
                          <a:cs typeface="Arial" panose="020B0604020202020204" pitchFamily="34" charset="0"/>
                        </a:rPr>
                        <a:t>The time machine starts and accelerates, moving through years and decades at speed.</a:t>
                      </a:r>
                    </a:p>
                  </a:txBody>
                  <a:tcPr/>
                </a:tc>
                <a:tc>
                  <a:txBody>
                    <a:bodyPr/>
                    <a:lstStyle/>
                    <a:p>
                      <a:r>
                        <a:rPr lang="en-GB" sz="1200" dirty="0">
                          <a:latin typeface="Arial" panose="020B0604020202020204" pitchFamily="34" charset="0"/>
                          <a:cs typeface="Arial" panose="020B0604020202020204" pitchFamily="34" charset="0"/>
                        </a:rPr>
                        <a:t>To demonstrate how quickly time can be navigated in the machine. </a:t>
                      </a:r>
                    </a:p>
                  </a:txBody>
                  <a:tcPr/>
                </a:tc>
                <a:tc>
                  <a:txBody>
                    <a:bodyPr/>
                    <a:lstStyle/>
                    <a:p>
                      <a:r>
                        <a:rPr lang="en-GB" sz="1200" dirty="0">
                          <a:latin typeface="Arial" panose="020B0604020202020204" pitchFamily="34" charset="0"/>
                          <a:cs typeface="Arial" panose="020B0604020202020204" pitchFamily="34" charset="0"/>
                        </a:rPr>
                        <a:t>A.D. 2055. A.D. 2019. 1999!1957! Gone! </a:t>
                      </a:r>
                    </a:p>
                    <a:p>
                      <a:r>
                        <a:rPr lang="en-GB" sz="1200" dirty="0">
                          <a:latin typeface="Arial" panose="020B0604020202020204" pitchFamily="34" charset="0"/>
                          <a:cs typeface="Arial" panose="020B0604020202020204" pitchFamily="34" charset="0"/>
                        </a:rPr>
                        <a:t>The Machine  </a:t>
                      </a:r>
                    </a:p>
                    <a:p>
                      <a:r>
                        <a:rPr lang="en-GB" sz="1200" dirty="0">
                          <a:latin typeface="Arial" panose="020B0604020202020204" pitchFamily="34" charset="0"/>
                          <a:cs typeface="Arial" panose="020B0604020202020204" pitchFamily="34" charset="0"/>
                        </a:rPr>
                        <a:t>roared. </a:t>
                      </a:r>
                    </a:p>
                  </a:txBody>
                  <a:tcPr/>
                </a:tc>
                <a:extLst>
                  <a:ext uri="{0D108BD9-81ED-4DB2-BD59-A6C34878D82A}">
                    <a16:rowId xmlns:a16="http://schemas.microsoft.com/office/drawing/2014/main" val="1216708276"/>
                  </a:ext>
                </a:extLst>
              </a:tr>
              <a:tr h="1702846">
                <a:tc>
                  <a:txBody>
                    <a:bodyPr/>
                    <a:lstStyle/>
                    <a:p>
                      <a:r>
                        <a:rPr lang="en-GB" sz="1200" dirty="0">
                          <a:latin typeface="Arial" panose="020B0604020202020204" pitchFamily="34" charset="0"/>
                          <a:cs typeface="Arial" panose="020B0604020202020204" pitchFamily="34" charset="0"/>
                        </a:rPr>
                        <a:t>The men in the machine are described. Eckels’ physical reaction to time travel is also described.</a:t>
                      </a:r>
                    </a:p>
                  </a:txBody>
                  <a:tcPr/>
                </a:tc>
                <a:tc>
                  <a:txBody>
                    <a:bodyPr/>
                    <a:lstStyle/>
                    <a:p>
                      <a:r>
                        <a:rPr lang="en-GB" sz="1200" dirty="0">
                          <a:latin typeface="Arial" panose="020B0604020202020204" pitchFamily="34" charset="0"/>
                          <a:cs typeface="Arial" panose="020B0604020202020204" pitchFamily="34" charset="0"/>
                        </a:rPr>
                        <a:t>To demonstrate the unsettling and frightening nature of the journey. </a:t>
                      </a:r>
                    </a:p>
                  </a:txBody>
                  <a:tcPr/>
                </a:tc>
                <a:tc>
                  <a:txBody>
                    <a:bodyPr/>
                    <a:lstStyle/>
                    <a:p>
                      <a:r>
                        <a:rPr lang="en-GB" sz="1200" dirty="0">
                          <a:latin typeface="Arial" panose="020B0604020202020204" pitchFamily="34" charset="0"/>
                          <a:cs typeface="Arial" panose="020B0604020202020204" pitchFamily="34" charset="0"/>
                        </a:rPr>
                        <a:t>Eckels swayed on the padded seat, his face pale, his jaw </a:t>
                      </a:r>
                    </a:p>
                    <a:p>
                      <a:r>
                        <a:rPr lang="en-GB" sz="1200" dirty="0">
                          <a:latin typeface="Arial" panose="020B0604020202020204" pitchFamily="34" charset="0"/>
                          <a:cs typeface="Arial" panose="020B0604020202020204" pitchFamily="34" charset="0"/>
                        </a:rPr>
                        <a:t>stiff.</a:t>
                      </a:r>
                    </a:p>
                  </a:txBody>
                  <a:tcPr/>
                </a:tc>
                <a:extLst>
                  <a:ext uri="{0D108BD9-81ED-4DB2-BD59-A6C34878D82A}">
                    <a16:rowId xmlns:a16="http://schemas.microsoft.com/office/drawing/2014/main" val="990144894"/>
                  </a:ext>
                </a:extLst>
              </a:tr>
            </a:tbl>
          </a:graphicData>
        </a:graphic>
      </p:graphicFrame>
      <p:pic>
        <p:nvPicPr>
          <p:cNvPr id="8" name="Graphic 7" descr="Open book">
            <a:extLst>
              <a:ext uri="{FF2B5EF4-FFF2-40B4-BE49-F238E27FC236}">
                <a16:creationId xmlns:a16="http://schemas.microsoft.com/office/drawing/2014/main" id="{A3A2495D-D0B8-489A-A82A-0FDFE46780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88884" y="5877272"/>
            <a:ext cx="914400" cy="914400"/>
          </a:xfrm>
          <a:prstGeom prst="rect">
            <a:avLst/>
          </a:prstGeom>
        </p:spPr>
      </p:pic>
      <p:sp>
        <p:nvSpPr>
          <p:cNvPr id="9" name="TextBox 8">
            <a:extLst>
              <a:ext uri="{FF2B5EF4-FFF2-40B4-BE49-F238E27FC236}">
                <a16:creationId xmlns:a16="http://schemas.microsoft.com/office/drawing/2014/main" id="{0605AFCC-1EDE-4889-A7AA-2CBA5F3F65F9}"/>
              </a:ext>
            </a:extLst>
          </p:cNvPr>
          <p:cNvSpPr txBox="1"/>
          <p:nvPr/>
        </p:nvSpPr>
        <p:spPr>
          <a:xfrm>
            <a:off x="4539952" y="6021288"/>
            <a:ext cx="3920480" cy="584775"/>
          </a:xfrm>
          <a:prstGeom prst="rect">
            <a:avLst/>
          </a:prstGeom>
          <a:noFill/>
        </p:spPr>
        <p:txBody>
          <a:bodyPr wrap="square" rtlCol="0">
            <a:spAutoFit/>
          </a:bodyPr>
          <a:lstStyle/>
          <a:p>
            <a:r>
              <a:rPr lang="en-GB" sz="1600" i="1" dirty="0">
                <a:solidFill>
                  <a:srgbClr val="0088CE"/>
                </a:solidFill>
                <a:latin typeface="Arial" panose="020B0604020202020204" pitchFamily="34" charset="0"/>
                <a:cs typeface="Arial" panose="020B0604020202020204" pitchFamily="34" charset="0"/>
              </a:rPr>
              <a:t>Resources to help you organise your notes available at the end of this pack</a:t>
            </a:r>
          </a:p>
        </p:txBody>
      </p:sp>
    </p:spTree>
    <p:extLst>
      <p:ext uri="{BB962C8B-B14F-4D97-AF65-F5344CB8AC3E}">
        <p14:creationId xmlns:p14="http://schemas.microsoft.com/office/powerpoint/2010/main" val="3728412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13" ma:contentTypeDescription="Create a new document." ma:contentTypeScope="" ma:versionID="3caaf2166371a793a172ea8c799027fb">
  <xsd:schema xmlns:xsd="http://www.w3.org/2001/XMLSchema" xmlns:xs="http://www.w3.org/2001/XMLSchema" xmlns:p="http://schemas.microsoft.com/office/2006/metadata/properties" xmlns:ns3="d6c9f295-6866-40ba-9ed9-513ce23f1344" xmlns:ns4="7877a85d-1b44-49b4-b533-86f3b630674e" targetNamespace="http://schemas.microsoft.com/office/2006/metadata/properties" ma:root="true" ma:fieldsID="7c3d81e407e357166810e67b2efa574b" ns3:_="" ns4:_="">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86A5E4-7C82-45BF-925C-2B390F2CE89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706715B-AC6A-4705-993E-C260161E5EEA}">
  <ds:schemaRefs>
    <ds:schemaRef ds:uri="http://schemas.microsoft.com/sharepoint/v3/contenttype/forms"/>
  </ds:schemaRefs>
</ds:datastoreItem>
</file>

<file path=customXml/itemProps3.xml><?xml version="1.0" encoding="utf-8"?>
<ds:datastoreItem xmlns:ds="http://schemas.openxmlformats.org/officeDocument/2006/customXml" ds:itemID="{B02500B2-5146-4844-AADC-08CD7D2A03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5381</TotalTime>
  <Words>2612</Words>
  <Application>Microsoft Office PowerPoint</Application>
  <PresentationFormat>On-screen Show (4:3)</PresentationFormat>
  <Paragraphs>275</Paragraphs>
  <Slides>21</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A Sound of Thunder by Ray Bradbury</vt:lpstr>
      <vt:lpstr>Using the home learning materials</vt:lpstr>
      <vt:lpstr>Learning stages</vt:lpstr>
      <vt:lpstr>A Sound of Thunder  </vt:lpstr>
      <vt:lpstr>Responding to the text</vt:lpstr>
      <vt:lpstr>Building your knowledge of themes</vt:lpstr>
      <vt:lpstr>Building your vocabulary</vt:lpstr>
      <vt:lpstr>Noticing the writer at work</vt:lpstr>
      <vt:lpstr>Mapping the text</vt:lpstr>
      <vt:lpstr>Writing challenge #1</vt:lpstr>
      <vt:lpstr>Responding to the text</vt:lpstr>
      <vt:lpstr>Writing challenge #2</vt:lpstr>
      <vt:lpstr>Edit and improve</vt:lpstr>
      <vt:lpstr>Polish and publish</vt:lpstr>
      <vt:lpstr>Resources</vt:lpstr>
      <vt:lpstr>Building your knowledge of themes </vt:lpstr>
      <vt:lpstr>PowerPoint Presentation</vt:lpstr>
      <vt:lpstr>PowerPoint Presentation</vt:lpstr>
      <vt:lpstr>Mapping out your own writing</vt:lpstr>
      <vt:lpstr>PowerPoint Presentation</vt:lpstr>
      <vt:lpstr>HIAS English team</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cseihtsw</dc:creator>
  <cp:lastModifiedBy>Kenyon, Joanna</cp:lastModifiedBy>
  <cp:revision>18</cp:revision>
  <dcterms:created xsi:type="dcterms:W3CDTF">2018-12-07T10:51:09Z</dcterms:created>
  <dcterms:modified xsi:type="dcterms:W3CDTF">2021-01-05T18:20:32Z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