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22"/>
  </p:notesMasterIdLst>
  <p:sldIdLst>
    <p:sldId id="272" r:id="rId5"/>
    <p:sldId id="285" r:id="rId6"/>
    <p:sldId id="1616" r:id="rId7"/>
    <p:sldId id="262" r:id="rId8"/>
    <p:sldId id="274" r:id="rId9"/>
    <p:sldId id="280" r:id="rId10"/>
    <p:sldId id="1617" r:id="rId11"/>
    <p:sldId id="275" r:id="rId12"/>
    <p:sldId id="257" r:id="rId13"/>
    <p:sldId id="259" r:id="rId14"/>
    <p:sldId id="260" r:id="rId15"/>
    <p:sldId id="261" r:id="rId16"/>
    <p:sldId id="284" r:id="rId17"/>
    <p:sldId id="277" r:id="rId18"/>
    <p:sldId id="278" r:id="rId19"/>
    <p:sldId id="1618" r:id="rId20"/>
    <p:sldId id="26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2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E20C0-9105-48C6-B4F9-0DE8393691E2}" type="datetimeFigureOut">
              <a:rPr lang="en-GB" smtClean="0"/>
              <a:t>04/04/2020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5CD8A7-D022-453E-8EDE-8426A8BFB6E6}" type="slidenum">
              <a:rPr lang="en-GB" smtClean="0"/>
              <a:t>‹#›</a:t>
            </a:fld>
            <a:endParaRPr lang="en-GB"/>
          </a:p>
        </p:txBody>
      </p:sp>
    </p:spTree>
    <p:extLst>
      <p:ext uri="{BB962C8B-B14F-4D97-AF65-F5344CB8AC3E}">
        <p14:creationId xmlns:p14="http://schemas.microsoft.com/office/powerpoint/2010/main" val="4147507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B5CD8A7-D022-453E-8EDE-8426A8BFB6E6}" type="slidenum">
              <a:rPr lang="en-GB" smtClean="0"/>
              <a:t>4</a:t>
            </a:fld>
            <a:endParaRPr lang="en-GB"/>
          </a:p>
        </p:txBody>
      </p:sp>
    </p:spTree>
    <p:extLst>
      <p:ext uri="{BB962C8B-B14F-4D97-AF65-F5344CB8AC3E}">
        <p14:creationId xmlns:p14="http://schemas.microsoft.com/office/powerpoint/2010/main" val="3291046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14352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1790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160100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71614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4EFD23-5F8F-45F7-AED0-145E4C393D5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361443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4EFD23-5F8F-45F7-AED0-145E4C393D5C}"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739238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4EFD23-5F8F-45F7-AED0-145E4C393D5C}" type="datetimeFigureOut">
              <a:rPr lang="en-GB" smtClean="0"/>
              <a:t>04/04/2020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1733176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4EFD23-5F8F-45F7-AED0-145E4C393D5C}" type="datetimeFigureOut">
              <a:rPr lang="en-GB" smtClean="0"/>
              <a:t>04/04/2020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04584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EFD23-5F8F-45F7-AED0-145E4C393D5C}" type="datetimeFigureOut">
              <a:rPr lang="en-GB" smtClean="0"/>
              <a:t>04/04/2020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9797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EFD23-5F8F-45F7-AED0-145E4C393D5C}"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345829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EFD23-5F8F-45F7-AED0-145E4C393D5C}"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077109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EFD23-5F8F-45F7-AED0-145E4C393D5C}" type="datetimeFigureOut">
              <a:rPr lang="en-GB" smtClean="0"/>
              <a:t>04/04/2020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752B4-8509-4D01-8000-3C423673AE0A}" type="slidenum">
              <a:rPr lang="en-GB" smtClean="0"/>
              <a:t>‹#›</a:t>
            </a:fld>
            <a:endParaRPr lang="en-GB"/>
          </a:p>
        </p:txBody>
      </p:sp>
    </p:spTree>
    <p:extLst>
      <p:ext uri="{BB962C8B-B14F-4D97-AF65-F5344CB8AC3E}">
        <p14:creationId xmlns:p14="http://schemas.microsoft.com/office/powerpoint/2010/main" val="1642748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jPgEv5nLfTc"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mailto:hias.enquiries@hants.gov.uk" TargetMode="External"/><Relationship Id="rId5" Type="http://schemas.openxmlformats.org/officeDocument/2006/relationships/hyperlink" Target="mailto:emma.tarrant@hants.gov.uk" TargetMode="Externa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clpe.org.uk/poetryline/poems/i-write-these-poems" TargetMode="External"/><Relationship Id="rId7"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hyperlink" Target="https://clpe.org.uk/poetryline/poems/city-my-birth" TargetMode="External"/><Relationship Id="rId5" Type="http://schemas.openxmlformats.org/officeDocument/2006/relationships/hyperlink" Target="https://clpe.org.uk/poetryline/poems/poetry" TargetMode="External"/><Relationship Id="rId4" Type="http://schemas.openxmlformats.org/officeDocument/2006/relationships/hyperlink" Target="https://clpe.org.uk/poetryline/poems/you"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lpe.org.uk/poetryline/poems/peer-pressur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lpe.org.uk/poetryline/poems/boys-wood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016" r="535"/>
          <a:stretch/>
        </p:blipFill>
        <p:spPr bwMode="auto">
          <a:xfrm>
            <a:off x="-8357" y="1038280"/>
            <a:ext cx="9152357" cy="5819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23528" y="1628800"/>
            <a:ext cx="7772400" cy="1470025"/>
          </a:xfrm>
        </p:spPr>
        <p:txBody>
          <a:bodyPr>
            <a:normAutofit/>
          </a:bodyPr>
          <a:lstStyle/>
          <a:p>
            <a:pPr algn="l"/>
            <a:r>
              <a:rPr lang="en-GB" sz="3200" b="1" dirty="0">
                <a:latin typeface="Arial" panose="020B0604020202020204" pitchFamily="34" charset="0"/>
                <a:cs typeface="Arial" panose="020B0604020202020204" pitchFamily="34" charset="0"/>
              </a:rPr>
              <a:t>Rhythm and Poetry</a:t>
            </a:r>
          </a:p>
        </p:txBody>
      </p:sp>
      <p:sp>
        <p:nvSpPr>
          <p:cNvPr id="3" name="Subtitle 2"/>
          <p:cNvSpPr>
            <a:spLocks noGrp="1"/>
          </p:cNvSpPr>
          <p:nvPr>
            <p:ph type="subTitle" idx="1"/>
          </p:nvPr>
        </p:nvSpPr>
        <p:spPr>
          <a:xfrm>
            <a:off x="323528" y="3068960"/>
            <a:ext cx="7776864" cy="622920"/>
          </a:xfrm>
        </p:spPr>
        <p:txBody>
          <a:bodyPr>
            <a:normAutofit/>
          </a:bodyPr>
          <a:lstStyle/>
          <a:p>
            <a:pPr algn="l"/>
            <a:r>
              <a:rPr lang="en-GB" sz="2400" dirty="0">
                <a:solidFill>
                  <a:schemeClr val="tx1"/>
                </a:solidFill>
                <a:latin typeface="Arial" panose="020B0604020202020204" pitchFamily="34" charset="0"/>
                <a:cs typeface="Arial" panose="020B0604020202020204" pitchFamily="34" charset="0"/>
              </a:rPr>
              <a:t>Year 7</a:t>
            </a:r>
          </a:p>
        </p:txBody>
      </p:sp>
      <p:sp>
        <p:nvSpPr>
          <p:cNvPr id="4" name="Subtitle 2"/>
          <p:cNvSpPr txBox="1">
            <a:spLocks/>
          </p:cNvSpPr>
          <p:nvPr/>
        </p:nvSpPr>
        <p:spPr>
          <a:xfrm>
            <a:off x="359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English Team</a:t>
            </a:r>
          </a:p>
          <a:p>
            <a:pPr algn="l"/>
            <a:r>
              <a:rPr lang="en-GB" sz="1200" dirty="0">
                <a:solidFill>
                  <a:schemeClr val="tx1"/>
                </a:solidFill>
                <a:latin typeface="Arial" panose="020B0604020202020204" pitchFamily="34" charset="0"/>
                <a:cs typeface="Arial" panose="020B0604020202020204" pitchFamily="34" charset="0"/>
              </a:rPr>
              <a:t>Spring 2020</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sp>
        <p:nvSpPr>
          <p:cNvPr id="5" name="Text Box 2"/>
          <p:cNvSpPr txBox="1">
            <a:spLocks noChangeArrowheads="1"/>
          </p:cNvSpPr>
          <p:nvPr/>
        </p:nvSpPr>
        <p:spPr bwMode="auto">
          <a:xfrm>
            <a:off x="0" y="0"/>
            <a:ext cx="385192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600" b="0" kern="0" dirty="0">
                <a:solidFill>
                  <a:srgbClr val="FFFFFF"/>
                </a:solidFill>
                <a:effectLst/>
                <a:latin typeface="Arial"/>
                <a:ea typeface="Times New Roman"/>
              </a:rPr>
              <a:t>HIAS HOME LEARNING RESOURCE</a:t>
            </a:r>
            <a:endParaRPr lang="en-GB" sz="1600" b="1" kern="0" dirty="0">
              <a:solidFill>
                <a:srgbClr val="FFFFFF"/>
              </a:solidFill>
              <a:effectLst/>
              <a:latin typeface="Arial"/>
              <a:ea typeface="Times New Roman"/>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6986860" y="27370"/>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7160904" y="6352872"/>
            <a:ext cx="1951355" cy="504825"/>
          </a:xfrm>
          <a:prstGeom prst="rect">
            <a:avLst/>
          </a:prstGeom>
          <a:noFill/>
          <a:ln>
            <a:noFill/>
          </a:ln>
        </p:spPr>
      </p:pic>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BE6D5-F742-4D49-9FE1-95C988FAD242}"/>
              </a:ext>
            </a:extLst>
          </p:cNvPr>
          <p:cNvSpPr>
            <a:spLocks noGrp="1"/>
          </p:cNvSpPr>
          <p:nvPr>
            <p:ph type="title"/>
          </p:nvPr>
        </p:nvSpPr>
        <p:spPr/>
        <p:txBody>
          <a:bodyPr>
            <a:normAutofit fontScale="90000"/>
          </a:bodyPr>
          <a:lstStyle/>
          <a:p>
            <a:r>
              <a:rPr lang="en-GB" i="1" dirty="0"/>
              <a:t>Eric B is President </a:t>
            </a:r>
            <a:r>
              <a:rPr lang="en-GB" dirty="0"/>
              <a:t>by Eric B and Rakim (1987)</a:t>
            </a:r>
          </a:p>
        </p:txBody>
      </p:sp>
      <p:sp>
        <p:nvSpPr>
          <p:cNvPr id="16" name="Content Placeholder 15">
            <a:extLst>
              <a:ext uri="{FF2B5EF4-FFF2-40B4-BE49-F238E27FC236}">
                <a16:creationId xmlns:a16="http://schemas.microsoft.com/office/drawing/2014/main" id="{C7901105-2798-442A-B15C-79E369102457}"/>
              </a:ext>
            </a:extLst>
          </p:cNvPr>
          <p:cNvSpPr>
            <a:spLocks noGrp="1"/>
          </p:cNvSpPr>
          <p:nvPr>
            <p:ph sz="half" idx="1"/>
          </p:nvPr>
        </p:nvSpPr>
        <p:spPr>
          <a:xfrm>
            <a:off x="628649" y="4495800"/>
            <a:ext cx="7547012" cy="994172"/>
          </a:xfrm>
        </p:spPr>
        <p:txBody>
          <a:bodyPr>
            <a:normAutofit fontScale="70000" lnSpcReduction="20000"/>
          </a:bodyPr>
          <a:lstStyle/>
          <a:p>
            <a:r>
              <a:rPr lang="en-GB" dirty="0"/>
              <a:t>Hip-hop pioneers</a:t>
            </a:r>
          </a:p>
          <a:p>
            <a:r>
              <a:rPr lang="en-GB" dirty="0"/>
              <a:t>Internal rhymes on the beat (4 beat lines/bars with shifting rhythm)</a:t>
            </a:r>
          </a:p>
          <a:p>
            <a:r>
              <a:rPr lang="en-GB" dirty="0"/>
              <a:t>Multi-syllable rhymes at the ends of lines</a:t>
            </a:r>
          </a:p>
        </p:txBody>
      </p:sp>
      <p:pic>
        <p:nvPicPr>
          <p:cNvPr id="12" name="Content Placeholder 11">
            <a:extLst>
              <a:ext uri="{FF2B5EF4-FFF2-40B4-BE49-F238E27FC236}">
                <a16:creationId xmlns:a16="http://schemas.microsoft.com/office/drawing/2014/main" id="{9A6741C4-33D5-4ABF-A34E-E85562C0D14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3456" y="2213439"/>
            <a:ext cx="8061895" cy="2167103"/>
          </a:xfrm>
          <a:ln>
            <a:solidFill>
              <a:schemeClr val="tx1"/>
            </a:solidFill>
          </a:ln>
        </p:spPr>
      </p:pic>
      <p:sp>
        <p:nvSpPr>
          <p:cNvPr id="15" name="Rectangle 14">
            <a:extLst>
              <a:ext uri="{FF2B5EF4-FFF2-40B4-BE49-F238E27FC236}">
                <a16:creationId xmlns:a16="http://schemas.microsoft.com/office/drawing/2014/main" id="{F732A176-4981-414D-BFA4-51794CE03214}"/>
              </a:ext>
            </a:extLst>
          </p:cNvPr>
          <p:cNvSpPr/>
          <p:nvPr/>
        </p:nvSpPr>
        <p:spPr>
          <a:xfrm>
            <a:off x="338710" y="2527644"/>
            <a:ext cx="184731" cy="300082"/>
          </a:xfrm>
          <a:prstGeom prst="rect">
            <a:avLst/>
          </a:prstGeom>
        </p:spPr>
        <p:txBody>
          <a:bodyPr wrap="none">
            <a:spAutoFit/>
          </a:bodyPr>
          <a:lstStyle/>
          <a:p>
            <a:endParaRPr lang="en-GB" sz="1350" dirty="0"/>
          </a:p>
        </p:txBody>
      </p:sp>
    </p:spTree>
    <p:extLst>
      <p:ext uri="{BB962C8B-B14F-4D97-AF65-F5344CB8AC3E}">
        <p14:creationId xmlns:p14="http://schemas.microsoft.com/office/powerpoint/2010/main" val="4284329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F1DE1-1369-4821-A8FC-7B7D08A030F4}"/>
              </a:ext>
            </a:extLst>
          </p:cNvPr>
          <p:cNvSpPr>
            <a:spLocks noGrp="1"/>
          </p:cNvSpPr>
          <p:nvPr>
            <p:ph type="title"/>
          </p:nvPr>
        </p:nvSpPr>
        <p:spPr/>
        <p:txBody>
          <a:bodyPr/>
          <a:lstStyle/>
          <a:p>
            <a:r>
              <a:rPr lang="en-GB" i="1" dirty="0" err="1"/>
              <a:t>Re:Definition</a:t>
            </a:r>
            <a:r>
              <a:rPr lang="en-GB" i="1" dirty="0"/>
              <a:t> </a:t>
            </a:r>
            <a:r>
              <a:rPr lang="en-GB" dirty="0"/>
              <a:t>by </a:t>
            </a:r>
            <a:r>
              <a:rPr lang="en-GB" dirty="0" err="1"/>
              <a:t>Mos</a:t>
            </a:r>
            <a:r>
              <a:rPr lang="en-GB" dirty="0"/>
              <a:t> Def (1997)</a:t>
            </a:r>
          </a:p>
        </p:txBody>
      </p:sp>
      <p:pic>
        <p:nvPicPr>
          <p:cNvPr id="10" name="Content Placeholder 9">
            <a:extLst>
              <a:ext uri="{FF2B5EF4-FFF2-40B4-BE49-F238E27FC236}">
                <a16:creationId xmlns:a16="http://schemas.microsoft.com/office/drawing/2014/main" id="{D91CFB27-50F4-45C8-807C-16E6B30AFFC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28478" y="2290494"/>
            <a:ext cx="6342599" cy="2893018"/>
          </a:xfrm>
          <a:ln>
            <a:solidFill>
              <a:schemeClr val="tx1"/>
            </a:solidFill>
          </a:ln>
        </p:spPr>
      </p:pic>
      <p:sp>
        <p:nvSpPr>
          <p:cNvPr id="13" name="Content Placeholder 12">
            <a:extLst>
              <a:ext uri="{FF2B5EF4-FFF2-40B4-BE49-F238E27FC236}">
                <a16:creationId xmlns:a16="http://schemas.microsoft.com/office/drawing/2014/main" id="{E4C78EBD-872F-4C09-AAF6-3C0B4481F986}"/>
              </a:ext>
            </a:extLst>
          </p:cNvPr>
          <p:cNvSpPr>
            <a:spLocks noGrp="1"/>
          </p:cNvSpPr>
          <p:nvPr>
            <p:ph sz="half" idx="2"/>
          </p:nvPr>
        </p:nvSpPr>
        <p:spPr>
          <a:xfrm>
            <a:off x="7050639" y="1442876"/>
            <a:ext cx="1887877" cy="4284030"/>
          </a:xfrm>
        </p:spPr>
        <p:txBody>
          <a:bodyPr>
            <a:normAutofit fontScale="70000" lnSpcReduction="20000"/>
          </a:bodyPr>
          <a:lstStyle/>
          <a:p>
            <a:r>
              <a:rPr lang="en-GB" dirty="0"/>
              <a:t>Multi-syllable rhymes and half-rhymes repeated within and across lines</a:t>
            </a:r>
          </a:p>
          <a:p>
            <a:r>
              <a:rPr lang="en-GB" dirty="0"/>
              <a:t>4 beat lines/bars </a:t>
            </a:r>
          </a:p>
          <a:p>
            <a:r>
              <a:rPr lang="en-GB" dirty="0"/>
              <a:t>Very fast to showcase verbal dexterity and mastery of hip-hop form</a:t>
            </a:r>
          </a:p>
          <a:p>
            <a:pPr marL="0" indent="0">
              <a:buNone/>
            </a:pPr>
            <a:endParaRPr lang="en-GB" dirty="0"/>
          </a:p>
        </p:txBody>
      </p:sp>
    </p:spTree>
    <p:extLst>
      <p:ext uri="{BB962C8B-B14F-4D97-AF65-F5344CB8AC3E}">
        <p14:creationId xmlns:p14="http://schemas.microsoft.com/office/powerpoint/2010/main" val="845770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0769D-0D85-4BC2-A930-C6E0DC1BE590}"/>
              </a:ext>
            </a:extLst>
          </p:cNvPr>
          <p:cNvSpPr>
            <a:spLocks noGrp="1"/>
          </p:cNvSpPr>
          <p:nvPr>
            <p:ph type="title"/>
          </p:nvPr>
        </p:nvSpPr>
        <p:spPr/>
        <p:txBody>
          <a:bodyPr/>
          <a:lstStyle/>
          <a:p>
            <a:r>
              <a:rPr lang="en-GB" i="1" dirty="0"/>
              <a:t>Lose Yourself </a:t>
            </a:r>
            <a:r>
              <a:rPr lang="en-GB" dirty="0"/>
              <a:t>by Eminem (2004)</a:t>
            </a:r>
          </a:p>
        </p:txBody>
      </p:sp>
      <p:pic>
        <p:nvPicPr>
          <p:cNvPr id="12" name="Content Placeholder 11">
            <a:extLst>
              <a:ext uri="{FF2B5EF4-FFF2-40B4-BE49-F238E27FC236}">
                <a16:creationId xmlns:a16="http://schemas.microsoft.com/office/drawing/2014/main" id="{4DBBADCF-0C8F-45D0-8D20-1CAE310E9644}"/>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r="4400"/>
          <a:stretch/>
        </p:blipFill>
        <p:spPr>
          <a:xfrm>
            <a:off x="428945" y="2125267"/>
            <a:ext cx="6455136" cy="3442550"/>
          </a:xfrm>
          <a:ln>
            <a:solidFill>
              <a:schemeClr val="tx1"/>
            </a:solidFill>
          </a:ln>
        </p:spPr>
      </p:pic>
      <p:sp>
        <p:nvSpPr>
          <p:cNvPr id="4" name="Content Placeholder 3">
            <a:extLst>
              <a:ext uri="{FF2B5EF4-FFF2-40B4-BE49-F238E27FC236}">
                <a16:creationId xmlns:a16="http://schemas.microsoft.com/office/drawing/2014/main" id="{499CAC5D-8EE1-43F6-BBA9-50F351A7012E}"/>
              </a:ext>
            </a:extLst>
          </p:cNvPr>
          <p:cNvSpPr>
            <a:spLocks noGrp="1"/>
          </p:cNvSpPr>
          <p:nvPr>
            <p:ph sz="half" idx="2"/>
          </p:nvPr>
        </p:nvSpPr>
        <p:spPr>
          <a:xfrm>
            <a:off x="6996701" y="2234175"/>
            <a:ext cx="1718354" cy="2198482"/>
          </a:xfrm>
          <a:ln>
            <a:noFill/>
          </a:ln>
        </p:spPr>
        <p:txBody>
          <a:bodyPr>
            <a:normAutofit fontScale="77500" lnSpcReduction="20000"/>
          </a:bodyPr>
          <a:lstStyle/>
          <a:p>
            <a:pPr marL="0" indent="0">
              <a:buNone/>
            </a:pPr>
            <a:r>
              <a:rPr lang="en-GB" dirty="0"/>
              <a:t>‘Daisy chain’ rhymes – repeated and interleaved rhymes driving on the beats</a:t>
            </a:r>
          </a:p>
        </p:txBody>
      </p:sp>
    </p:spTree>
    <p:extLst>
      <p:ext uri="{BB962C8B-B14F-4D97-AF65-F5344CB8AC3E}">
        <p14:creationId xmlns:p14="http://schemas.microsoft.com/office/powerpoint/2010/main" val="207036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159A2-8261-423E-87C6-6496F1FE3223}"/>
              </a:ext>
            </a:extLst>
          </p:cNvPr>
          <p:cNvSpPr>
            <a:spLocks noGrp="1"/>
          </p:cNvSpPr>
          <p:nvPr>
            <p:ph type="title"/>
          </p:nvPr>
        </p:nvSpPr>
        <p:spPr/>
        <p:txBody>
          <a:bodyPr>
            <a:normAutofit fontScale="90000"/>
          </a:bodyPr>
          <a:lstStyle/>
          <a:p>
            <a:r>
              <a:rPr lang="en-GB" i="1" dirty="0"/>
              <a:t>My Shot </a:t>
            </a:r>
            <a:r>
              <a:rPr lang="en-GB" dirty="0"/>
              <a:t>from the musical </a:t>
            </a:r>
            <a:r>
              <a:rPr lang="en-GB" i="1" dirty="0"/>
              <a:t>Hamilton </a:t>
            </a:r>
            <a:r>
              <a:rPr lang="en-GB" dirty="0"/>
              <a:t>(2015)</a:t>
            </a:r>
          </a:p>
        </p:txBody>
      </p:sp>
      <p:pic>
        <p:nvPicPr>
          <p:cNvPr id="6" name="Content Placeholder 5">
            <a:extLst>
              <a:ext uri="{FF2B5EF4-FFF2-40B4-BE49-F238E27FC236}">
                <a16:creationId xmlns:a16="http://schemas.microsoft.com/office/drawing/2014/main" id="{CDD1A7FA-EC12-4876-A69C-963DEF70E59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2030207"/>
            <a:ext cx="6867003" cy="1949969"/>
          </a:xfrm>
          <a:ln>
            <a:solidFill>
              <a:schemeClr val="tx1"/>
            </a:solidFill>
          </a:ln>
        </p:spPr>
      </p:pic>
      <p:sp>
        <p:nvSpPr>
          <p:cNvPr id="4" name="Content Placeholder 3">
            <a:extLst>
              <a:ext uri="{FF2B5EF4-FFF2-40B4-BE49-F238E27FC236}">
                <a16:creationId xmlns:a16="http://schemas.microsoft.com/office/drawing/2014/main" id="{568D891F-72B4-474E-90D2-DF705CB6C6F6}"/>
              </a:ext>
            </a:extLst>
          </p:cNvPr>
          <p:cNvSpPr>
            <a:spLocks noGrp="1"/>
          </p:cNvSpPr>
          <p:nvPr>
            <p:ph sz="half" idx="2"/>
          </p:nvPr>
        </p:nvSpPr>
        <p:spPr>
          <a:xfrm>
            <a:off x="628649" y="4293955"/>
            <a:ext cx="7886700" cy="1196017"/>
          </a:xfrm>
        </p:spPr>
        <p:txBody>
          <a:bodyPr>
            <a:normAutofit fontScale="70000" lnSpcReduction="20000"/>
          </a:bodyPr>
          <a:lstStyle/>
          <a:p>
            <a:pPr marL="0" indent="0">
              <a:buNone/>
            </a:pPr>
            <a:r>
              <a:rPr lang="en-GB" dirty="0"/>
              <a:t>Hip-hop style rhythm and rhyme:</a:t>
            </a:r>
          </a:p>
          <a:p>
            <a:pPr marL="342900" lvl="1" indent="0">
              <a:buNone/>
            </a:pPr>
            <a:r>
              <a:rPr lang="en-GB" dirty="0"/>
              <a:t>Internal rhymes</a:t>
            </a:r>
          </a:p>
          <a:p>
            <a:pPr marL="342900" lvl="1" indent="0">
              <a:buNone/>
            </a:pPr>
            <a:r>
              <a:rPr lang="en-GB" dirty="0"/>
              <a:t>Daisy-chain rhymes</a:t>
            </a:r>
          </a:p>
          <a:p>
            <a:pPr marL="342900" lvl="1" indent="0">
              <a:buNone/>
            </a:pPr>
            <a:r>
              <a:rPr lang="en-GB" dirty="0"/>
              <a:t>Shifting beat</a:t>
            </a:r>
          </a:p>
        </p:txBody>
      </p:sp>
    </p:spTree>
    <p:extLst>
      <p:ext uri="{BB962C8B-B14F-4D97-AF65-F5344CB8AC3E}">
        <p14:creationId xmlns:p14="http://schemas.microsoft.com/office/powerpoint/2010/main" val="381355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p:txBody>
          <a:bodyPr>
            <a:normAutofit/>
          </a:bodyPr>
          <a:lstStyle/>
          <a:p>
            <a:pPr algn="l"/>
            <a:r>
              <a:rPr lang="en-GB" sz="2800" b="1" i="1" dirty="0">
                <a:latin typeface="Arial" panose="020B0604020202020204" pitchFamily="34" charset="0"/>
                <a:cs typeface="Arial" panose="020B0604020202020204" pitchFamily="34" charset="0"/>
              </a:rPr>
              <a:t>The Misinformation Age </a:t>
            </a:r>
            <a:r>
              <a:rPr lang="en-GB" sz="2800" b="1" dirty="0">
                <a:latin typeface="Arial" panose="020B0604020202020204" pitchFamily="34" charset="0"/>
                <a:cs typeface="Arial" panose="020B0604020202020204" pitchFamily="34" charset="0"/>
              </a:rPr>
              <a:t>by Karl Nova</a:t>
            </a:r>
          </a:p>
        </p:txBody>
      </p:sp>
      <p:sp>
        <p:nvSpPr>
          <p:cNvPr id="3" name="Content Placeholder 2">
            <a:extLst>
              <a:ext uri="{FF2B5EF4-FFF2-40B4-BE49-F238E27FC236}">
                <a16:creationId xmlns:a16="http://schemas.microsoft.com/office/drawing/2014/main" id="{90169BEB-E94E-4D32-B037-5B561FA0F945}"/>
              </a:ext>
            </a:extLst>
          </p:cNvPr>
          <p:cNvSpPr>
            <a:spLocks noGrp="1"/>
          </p:cNvSpPr>
          <p:nvPr>
            <p:ph idx="1"/>
          </p:nvPr>
        </p:nvSpPr>
        <p:spPr>
          <a:xfrm>
            <a:off x="457200" y="1268760"/>
            <a:ext cx="4906888" cy="5314602"/>
          </a:xfrm>
        </p:spPr>
        <p:txBody>
          <a:bodyPr>
            <a:normAutofit fontScale="47500" lnSpcReduction="20000"/>
          </a:bodyPr>
          <a:lstStyle/>
          <a:p>
            <a:pPr marL="0" indent="0">
              <a:buNone/>
            </a:pPr>
            <a:r>
              <a:rPr lang="en-GB" dirty="0"/>
              <a:t>We’re in a time when everyone thinks their opinion is truth</a:t>
            </a:r>
            <a:br>
              <a:rPr lang="en-GB" dirty="0"/>
            </a:br>
            <a:r>
              <a:rPr lang="en-GB" dirty="0"/>
              <a:t>They think every thought they spew is absolute</a:t>
            </a:r>
            <a:br>
              <a:rPr lang="en-GB" dirty="0"/>
            </a:br>
            <a:r>
              <a:rPr lang="en-GB" dirty="0"/>
              <a:t>everyone seems to be an expert and a critic</a:t>
            </a:r>
            <a:br>
              <a:rPr lang="en-GB" dirty="0"/>
            </a:br>
            <a:r>
              <a:rPr lang="en-GB" dirty="0"/>
              <a:t>that seeks to speak for everyone</a:t>
            </a:r>
            <a:br>
              <a:rPr lang="en-GB" dirty="0"/>
            </a:br>
            <a:r>
              <a:rPr lang="en-GB" dirty="0"/>
              <a:t>I don’t get it</a:t>
            </a:r>
            <a:br>
              <a:rPr lang="en-GB" dirty="0"/>
            </a:br>
            <a:r>
              <a:rPr lang="en-GB" dirty="0"/>
              <a:t>Conspiracy theories are making souls grow weary</a:t>
            </a:r>
            <a:br>
              <a:rPr lang="en-GB" dirty="0"/>
            </a:br>
            <a:r>
              <a:rPr lang="en-GB" dirty="0"/>
              <a:t>The fear of the unknown has got people feeling eerie</a:t>
            </a:r>
            <a:br>
              <a:rPr lang="en-GB" dirty="0"/>
            </a:br>
            <a:r>
              <a:rPr lang="en-GB" dirty="0"/>
              <a:t>We have a lot of information but very little truth</a:t>
            </a:r>
            <a:br>
              <a:rPr lang="en-GB" dirty="0"/>
            </a:br>
            <a:r>
              <a:rPr lang="en-GB" dirty="0"/>
              <a:t>A lot of speculation but hardly any proof</a:t>
            </a:r>
            <a:br>
              <a:rPr lang="en-GB" dirty="0"/>
            </a:br>
            <a:r>
              <a:rPr lang="en-GB" dirty="0"/>
              <a:t>Some think everything is true on YouTube</a:t>
            </a:r>
            <a:br>
              <a:rPr lang="en-GB" dirty="0"/>
            </a:br>
            <a:r>
              <a:rPr lang="en-GB" dirty="0"/>
              <a:t>That’s why perceptions are skewed on cue</a:t>
            </a:r>
            <a:br>
              <a:rPr lang="en-GB" dirty="0"/>
            </a:br>
            <a:r>
              <a:rPr lang="en-GB" dirty="0"/>
              <a:t>Some think everything has a message subliminal</a:t>
            </a:r>
            <a:br>
              <a:rPr lang="en-GB" dirty="0"/>
            </a:br>
            <a:r>
              <a:rPr lang="en-GB" dirty="0"/>
              <a:t>but if you say truth is in you,</a:t>
            </a:r>
            <a:br>
              <a:rPr lang="en-GB" dirty="0"/>
            </a:br>
            <a:r>
              <a:rPr lang="en-GB" dirty="0"/>
              <a:t>how can you continue</a:t>
            </a:r>
            <a:br>
              <a:rPr lang="en-GB" dirty="0"/>
            </a:br>
            <a:r>
              <a:rPr lang="en-GB" dirty="0"/>
              <a:t>to live in fear</a:t>
            </a:r>
            <a:br>
              <a:rPr lang="en-GB" dirty="0"/>
            </a:br>
            <a:r>
              <a:rPr lang="en-GB" dirty="0"/>
              <a:t>and remain paranoid</a:t>
            </a:r>
            <a:br>
              <a:rPr lang="en-GB" dirty="0"/>
            </a:br>
            <a:r>
              <a:rPr lang="en-GB" dirty="0"/>
              <a:t>Tossed to and </a:t>
            </a:r>
            <a:r>
              <a:rPr lang="en-GB" dirty="0" err="1"/>
              <a:t>fro</a:t>
            </a:r>
            <a:r>
              <a:rPr lang="en-GB" dirty="0"/>
              <a:t> by deceptions and decoys</a:t>
            </a:r>
            <a:br>
              <a:rPr lang="en-GB" dirty="0"/>
            </a:br>
            <a:r>
              <a:rPr lang="en-GB" dirty="0"/>
              <a:t>Lack of knowledge of the truth it destroys</a:t>
            </a:r>
            <a:br>
              <a:rPr lang="en-GB" dirty="0"/>
            </a:br>
            <a:r>
              <a:rPr lang="en-GB" dirty="0"/>
              <a:t>Sadly empty vessels still make the loudest noise</a:t>
            </a:r>
            <a:br>
              <a:rPr lang="en-GB" dirty="0"/>
            </a:br>
            <a:r>
              <a:rPr lang="en-GB" dirty="0"/>
              <a:t>We have a lot of information</a:t>
            </a:r>
            <a:br>
              <a:rPr lang="en-GB" dirty="0"/>
            </a:br>
            <a:r>
              <a:rPr lang="en-GB" dirty="0"/>
              <a:t>but little revelation</a:t>
            </a:r>
            <a:br>
              <a:rPr lang="en-GB" dirty="0"/>
            </a:br>
            <a:r>
              <a:rPr lang="en-GB" dirty="0"/>
              <a:t>that’s why there’s hardly transformation of situations</a:t>
            </a:r>
            <a:br>
              <a:rPr lang="en-GB" dirty="0"/>
            </a:br>
            <a:r>
              <a:rPr lang="en-GB" dirty="0"/>
              <a:t>What are you buying into?</a:t>
            </a:r>
            <a:br>
              <a:rPr lang="en-GB" dirty="0"/>
            </a:br>
            <a:r>
              <a:rPr lang="en-GB" dirty="0"/>
              <a:t>What holds your attention?</a:t>
            </a:r>
            <a:br>
              <a:rPr lang="en-GB" dirty="0"/>
            </a:br>
            <a:r>
              <a:rPr lang="en-GB" dirty="0"/>
              <a:t>’cause what holds your attention</a:t>
            </a:r>
            <a:br>
              <a:rPr lang="en-GB" dirty="0"/>
            </a:br>
            <a:r>
              <a:rPr lang="en-GB" dirty="0"/>
              <a:t>holds you like detention</a:t>
            </a:r>
          </a:p>
          <a:p>
            <a:pPr marL="0" indent="0">
              <a:buNone/>
            </a:pPr>
            <a:endParaRPr lang="en-GB" dirty="0"/>
          </a:p>
          <a:p>
            <a:pPr marL="0" indent="0">
              <a:buNone/>
            </a:pPr>
            <a:r>
              <a:rPr lang="en-GB" dirty="0"/>
              <a:t>© Karl Nova 2019</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
        <p:nvSpPr>
          <p:cNvPr id="53" name="TextBox 52">
            <a:extLst>
              <a:ext uri="{FF2B5EF4-FFF2-40B4-BE49-F238E27FC236}">
                <a16:creationId xmlns:a16="http://schemas.microsoft.com/office/drawing/2014/main" id="{D8055528-97BC-439C-A6A7-25BB3364501A}"/>
              </a:ext>
            </a:extLst>
          </p:cNvPr>
          <p:cNvSpPr txBox="1"/>
          <p:nvPr/>
        </p:nvSpPr>
        <p:spPr>
          <a:xfrm>
            <a:off x="5436096" y="1628800"/>
            <a:ext cx="3096344" cy="4801314"/>
          </a:xfrm>
          <a:prstGeom prst="rect">
            <a:avLst/>
          </a:prstGeom>
          <a:noFill/>
        </p:spPr>
        <p:txBody>
          <a:bodyPr wrap="square" rtlCol="0">
            <a:spAutoFit/>
          </a:bodyPr>
          <a:lstStyle/>
          <a:p>
            <a:r>
              <a:rPr lang="en-GB" dirty="0"/>
              <a:t>Annotate the poem, picking out the way that the poet uses rhyme to draw your attention to particular words and phrases – if you have coloured pens, you could highlight words and phrases that rhyme in different colours to show the patterns.</a:t>
            </a:r>
          </a:p>
          <a:p>
            <a:endParaRPr lang="en-GB" b="1" dirty="0"/>
          </a:p>
          <a:p>
            <a:r>
              <a:rPr lang="en-GB" b="1" dirty="0"/>
              <a:t>Sum up the poet’s key messages in your own words.</a:t>
            </a:r>
          </a:p>
          <a:p>
            <a:endParaRPr lang="en-GB" dirty="0"/>
          </a:p>
          <a:p>
            <a:endParaRPr lang="en-GB" dirty="0"/>
          </a:p>
          <a:p>
            <a:r>
              <a:rPr lang="en-GB" dirty="0"/>
              <a:t>Watch the poet reading the poem </a:t>
            </a:r>
            <a:r>
              <a:rPr lang="en-GB" dirty="0">
                <a:hlinkClick r:id="rId3"/>
              </a:rPr>
              <a:t>here</a:t>
            </a:r>
            <a:endParaRPr lang="en-GB" dirty="0"/>
          </a:p>
          <a:p>
            <a:endParaRPr lang="en-GB" dirty="0"/>
          </a:p>
        </p:txBody>
      </p:sp>
    </p:spTree>
    <p:extLst>
      <p:ext uri="{BB962C8B-B14F-4D97-AF65-F5344CB8AC3E}">
        <p14:creationId xmlns:p14="http://schemas.microsoft.com/office/powerpoint/2010/main" val="3918091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p:txBody>
          <a:bodyPr>
            <a:normAutofit/>
          </a:bodyPr>
          <a:lstStyle/>
          <a:p>
            <a:pPr algn="l"/>
            <a:r>
              <a:rPr lang="en-GB" sz="2800" b="1" dirty="0">
                <a:latin typeface="Arial" panose="020B0604020202020204" pitchFamily="34" charset="0"/>
                <a:cs typeface="Arial" panose="020B0604020202020204" pitchFamily="34" charset="0"/>
              </a:rPr>
              <a:t>Writing Challenges</a:t>
            </a:r>
          </a:p>
        </p:txBody>
      </p:sp>
      <p:sp>
        <p:nvSpPr>
          <p:cNvPr id="3" name="Content Placeholder 2">
            <a:extLst>
              <a:ext uri="{FF2B5EF4-FFF2-40B4-BE49-F238E27FC236}">
                <a16:creationId xmlns:a16="http://schemas.microsoft.com/office/drawing/2014/main" id="{11270036-FAF3-456A-BF88-51C3A2FE44F8}"/>
              </a:ext>
            </a:extLst>
          </p:cNvPr>
          <p:cNvSpPr>
            <a:spLocks noGrp="1"/>
          </p:cNvSpPr>
          <p:nvPr>
            <p:ph idx="1"/>
          </p:nvPr>
        </p:nvSpPr>
        <p:spPr>
          <a:xfrm>
            <a:off x="457200" y="1600200"/>
            <a:ext cx="8229600" cy="4853136"/>
          </a:xfrm>
        </p:spPr>
        <p:txBody>
          <a:bodyPr>
            <a:normAutofit fontScale="70000" lnSpcReduction="20000"/>
          </a:bodyPr>
          <a:lstStyle/>
          <a:p>
            <a:pPr marL="514350" indent="-514350">
              <a:buFont typeface="+mj-lt"/>
              <a:buAutoNum type="arabicPeriod"/>
            </a:pPr>
            <a:r>
              <a:rPr lang="en-GB" dirty="0"/>
              <a:t>Karl Nova said in an interview ‘I use poetry to say […] I am taking pictures from my phone and showing them to you. So let’s have a look at some lyrical pictures’. Choose random pictures from your phone and use one of them to give you the image for a poem that uses an extended metaphor to get across you ideas about one aspect of life.</a:t>
            </a:r>
          </a:p>
          <a:p>
            <a:pPr marL="514350" indent="-514350">
              <a:buFont typeface="+mj-lt"/>
              <a:buAutoNum type="arabicPeriod"/>
            </a:pPr>
            <a:r>
              <a:rPr lang="en-GB" dirty="0"/>
              <a:t>Write a poem with a message inspired by ‘The Misinformation Age’ – tell your own truth about an issue that concerns you.</a:t>
            </a:r>
          </a:p>
          <a:p>
            <a:pPr marL="514350" indent="-514350">
              <a:buFont typeface="+mj-lt"/>
              <a:buAutoNum type="arabicPeriod"/>
            </a:pPr>
            <a:r>
              <a:rPr lang="en-GB" dirty="0"/>
              <a:t>Write a story using Karl Nova as the main character – you can either write in the first person or the third person. Use what you know about Nova’s life, thoughts and feelings from his poems to write a story about him growing up and becoming a poet. Try to use images from the poems in your writing.</a:t>
            </a:r>
          </a:p>
          <a:p>
            <a:pPr marL="514350" indent="-514350">
              <a:buFont typeface="+mj-lt"/>
              <a:buAutoNum type="arabicPeriod"/>
            </a:pPr>
            <a:r>
              <a:rPr lang="en-GB" dirty="0"/>
              <a:t>Write a diary entry as if you are Karl Nova’s English teacher at school – imagine what his teacher might have thought and felt about him when they discovered how much he loved to write poetry.</a:t>
            </a:r>
          </a:p>
          <a:p>
            <a:pPr marL="514350" indent="-514350">
              <a:buFont typeface="+mj-lt"/>
              <a:buAutoNum type="arabicPeriod"/>
            </a:pPr>
            <a:endParaRPr lang="en-GB" dirty="0"/>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2913297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p:txBody>
          <a:bodyPr>
            <a:normAutofit/>
          </a:bodyPr>
          <a:lstStyle/>
          <a:p>
            <a:pPr algn="l"/>
            <a:r>
              <a:rPr lang="en-GB" sz="2800" b="1" i="1" dirty="0">
                <a:latin typeface="Arial" panose="020B0604020202020204" pitchFamily="34" charset="0"/>
                <a:cs typeface="Arial" panose="020B0604020202020204" pitchFamily="34" charset="0"/>
              </a:rPr>
              <a:t>The Misinformation Age </a:t>
            </a:r>
            <a:r>
              <a:rPr lang="en-GB" sz="2800" b="1" dirty="0">
                <a:latin typeface="Arial" panose="020B0604020202020204" pitchFamily="34" charset="0"/>
                <a:cs typeface="Arial" panose="020B0604020202020204" pitchFamily="34" charset="0"/>
              </a:rPr>
              <a:t>by Karl Nova</a:t>
            </a:r>
          </a:p>
        </p:txBody>
      </p:sp>
      <p:sp>
        <p:nvSpPr>
          <p:cNvPr id="3" name="Content Placeholder 2">
            <a:extLst>
              <a:ext uri="{FF2B5EF4-FFF2-40B4-BE49-F238E27FC236}">
                <a16:creationId xmlns:a16="http://schemas.microsoft.com/office/drawing/2014/main" id="{90169BEB-E94E-4D32-B037-5B561FA0F945}"/>
              </a:ext>
            </a:extLst>
          </p:cNvPr>
          <p:cNvSpPr>
            <a:spLocks noGrp="1"/>
          </p:cNvSpPr>
          <p:nvPr>
            <p:ph idx="1"/>
          </p:nvPr>
        </p:nvSpPr>
        <p:spPr>
          <a:xfrm>
            <a:off x="2159430" y="1274639"/>
            <a:ext cx="4824536" cy="5587553"/>
          </a:xfrm>
        </p:spPr>
        <p:txBody>
          <a:bodyPr>
            <a:normAutofit fontScale="47500" lnSpcReduction="20000"/>
          </a:bodyPr>
          <a:lstStyle/>
          <a:p>
            <a:pPr marL="0" indent="0">
              <a:buNone/>
            </a:pPr>
            <a:r>
              <a:rPr lang="en-GB" dirty="0"/>
              <a:t>We’re in a time when everyone thinks their opinion is truth</a:t>
            </a:r>
            <a:br>
              <a:rPr lang="en-GB" dirty="0"/>
            </a:br>
            <a:r>
              <a:rPr lang="en-GB" dirty="0"/>
              <a:t>They think every thought they spew is absolute</a:t>
            </a:r>
            <a:br>
              <a:rPr lang="en-GB" dirty="0"/>
            </a:br>
            <a:r>
              <a:rPr lang="en-GB" dirty="0"/>
              <a:t>everyone seems to be an expert and a critic</a:t>
            </a:r>
            <a:br>
              <a:rPr lang="en-GB" dirty="0"/>
            </a:br>
            <a:r>
              <a:rPr lang="en-GB" dirty="0"/>
              <a:t>that seeks to speak for everyone</a:t>
            </a:r>
            <a:br>
              <a:rPr lang="en-GB" dirty="0"/>
            </a:br>
            <a:r>
              <a:rPr lang="en-GB" dirty="0"/>
              <a:t>I don’t get it</a:t>
            </a:r>
            <a:br>
              <a:rPr lang="en-GB" dirty="0"/>
            </a:br>
            <a:r>
              <a:rPr lang="en-GB" dirty="0"/>
              <a:t>Conspiracy theories are making souls grow weary</a:t>
            </a:r>
            <a:br>
              <a:rPr lang="en-GB" dirty="0"/>
            </a:br>
            <a:r>
              <a:rPr lang="en-GB" dirty="0"/>
              <a:t>The fear of the unknown has got people feeling eerie</a:t>
            </a:r>
            <a:br>
              <a:rPr lang="en-GB" dirty="0"/>
            </a:br>
            <a:r>
              <a:rPr lang="en-GB" dirty="0"/>
              <a:t>We have a lot of information but very little truth</a:t>
            </a:r>
            <a:br>
              <a:rPr lang="en-GB" dirty="0"/>
            </a:br>
            <a:r>
              <a:rPr lang="en-GB" dirty="0"/>
              <a:t>A lot of speculation but hardly any proof</a:t>
            </a:r>
            <a:br>
              <a:rPr lang="en-GB" dirty="0"/>
            </a:br>
            <a:r>
              <a:rPr lang="en-GB" dirty="0"/>
              <a:t>Some think everything is true on YouTube</a:t>
            </a:r>
            <a:br>
              <a:rPr lang="en-GB" dirty="0"/>
            </a:br>
            <a:r>
              <a:rPr lang="en-GB" dirty="0"/>
              <a:t>That’s why perceptions are skewed on cue</a:t>
            </a:r>
            <a:br>
              <a:rPr lang="en-GB" dirty="0"/>
            </a:br>
            <a:r>
              <a:rPr lang="en-GB" dirty="0"/>
              <a:t>Some think everything has a message subliminal</a:t>
            </a:r>
            <a:br>
              <a:rPr lang="en-GB" dirty="0"/>
            </a:br>
            <a:r>
              <a:rPr lang="en-GB" dirty="0"/>
              <a:t>but if you say truth is in you,</a:t>
            </a:r>
            <a:br>
              <a:rPr lang="en-GB" dirty="0"/>
            </a:br>
            <a:r>
              <a:rPr lang="en-GB" dirty="0"/>
              <a:t>how can you continue</a:t>
            </a:r>
            <a:br>
              <a:rPr lang="en-GB" dirty="0"/>
            </a:br>
            <a:r>
              <a:rPr lang="en-GB" dirty="0"/>
              <a:t>to live in fear</a:t>
            </a:r>
            <a:br>
              <a:rPr lang="en-GB" dirty="0"/>
            </a:br>
            <a:r>
              <a:rPr lang="en-GB" dirty="0"/>
              <a:t>and remain paranoid</a:t>
            </a:r>
            <a:br>
              <a:rPr lang="en-GB" dirty="0"/>
            </a:br>
            <a:r>
              <a:rPr lang="en-GB" dirty="0"/>
              <a:t>Tossed to and </a:t>
            </a:r>
            <a:r>
              <a:rPr lang="en-GB" dirty="0" err="1"/>
              <a:t>fro</a:t>
            </a:r>
            <a:r>
              <a:rPr lang="en-GB" dirty="0"/>
              <a:t> by deceptions and decoys</a:t>
            </a:r>
            <a:br>
              <a:rPr lang="en-GB" dirty="0"/>
            </a:br>
            <a:r>
              <a:rPr lang="en-GB" dirty="0"/>
              <a:t>Lack of knowledge of the truth it destroys</a:t>
            </a:r>
            <a:br>
              <a:rPr lang="en-GB" dirty="0"/>
            </a:br>
            <a:r>
              <a:rPr lang="en-GB" dirty="0"/>
              <a:t>Sadly empty vessels still make the loudest noise</a:t>
            </a:r>
            <a:br>
              <a:rPr lang="en-GB" dirty="0"/>
            </a:br>
            <a:r>
              <a:rPr lang="en-GB" dirty="0"/>
              <a:t>We have a lot of information</a:t>
            </a:r>
            <a:br>
              <a:rPr lang="en-GB" dirty="0"/>
            </a:br>
            <a:r>
              <a:rPr lang="en-GB" dirty="0"/>
              <a:t>but little revelation</a:t>
            </a:r>
            <a:br>
              <a:rPr lang="en-GB" dirty="0"/>
            </a:br>
            <a:r>
              <a:rPr lang="en-GB" dirty="0"/>
              <a:t>that’s why there’s hardly transformation of situations</a:t>
            </a:r>
            <a:br>
              <a:rPr lang="en-GB" dirty="0"/>
            </a:br>
            <a:r>
              <a:rPr lang="en-GB" dirty="0"/>
              <a:t>What are you buying into?</a:t>
            </a:r>
            <a:br>
              <a:rPr lang="en-GB" dirty="0"/>
            </a:br>
            <a:r>
              <a:rPr lang="en-GB" dirty="0"/>
              <a:t>What holds your attention?</a:t>
            </a:r>
            <a:br>
              <a:rPr lang="en-GB" dirty="0"/>
            </a:br>
            <a:r>
              <a:rPr lang="en-GB" dirty="0"/>
              <a:t>’cause what holds your attention</a:t>
            </a:r>
            <a:br>
              <a:rPr lang="en-GB" dirty="0"/>
            </a:br>
            <a:r>
              <a:rPr lang="en-GB" dirty="0"/>
              <a:t>holds you like detention</a:t>
            </a:r>
          </a:p>
          <a:p>
            <a:pPr marL="0" indent="0">
              <a:buNone/>
            </a:pPr>
            <a:endParaRPr lang="en-GB" dirty="0"/>
          </a:p>
          <a:p>
            <a:pPr marL="0" indent="0">
              <a:buNone/>
            </a:pPr>
            <a:r>
              <a:rPr lang="en-GB" dirty="0"/>
              <a:t>© Karl Nova 2019</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4197551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578346"/>
            <a:ext cx="8229600" cy="580926"/>
          </a:xfrm>
        </p:spPr>
        <p:txBody>
          <a:bodyPr>
            <a:normAutofit/>
          </a:bodyPr>
          <a:lstStyle/>
          <a:p>
            <a:pPr algn="l"/>
            <a:r>
              <a:rPr lang="en-GB" sz="2800" b="1" dirty="0">
                <a:latin typeface="Arial" panose="020B0604020202020204" pitchFamily="34" charset="0"/>
                <a:cs typeface="Arial" panose="020B0604020202020204" pitchFamily="34" charset="0"/>
              </a:rPr>
              <a:t>HIAS English team</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577" y="6353175"/>
            <a:ext cx="1951355" cy="504825"/>
          </a:xfrm>
          <a:prstGeom prst="rect">
            <a:avLst/>
          </a:prstGeom>
          <a:noFill/>
          <a:ln>
            <a:noFill/>
          </a:ln>
        </p:spPr>
      </p:pic>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046" t="17177" r="11766" b="27104"/>
          <a:stretch/>
        </p:blipFill>
        <p:spPr bwMode="auto">
          <a:xfrm>
            <a:off x="7588667"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4AD86BEA-6BB3-4E13-8423-20B82035054C}"/>
              </a:ext>
            </a:extLst>
          </p:cNvPr>
          <p:cNvSpPr txBox="1"/>
          <p:nvPr/>
        </p:nvSpPr>
        <p:spPr>
          <a:xfrm>
            <a:off x="576212" y="1225689"/>
            <a:ext cx="7956228" cy="563231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HIAS English team offer a wide range of high-quality services to support schools in improving outcomes for learners, including courses, bespoke consultancy and in-house training.  </a:t>
            </a:r>
          </a:p>
          <a:p>
            <a:r>
              <a:rPr lang="en-GB" dirty="0">
                <a:latin typeface="Arial" panose="020B0604020202020204" pitchFamily="34" charset="0"/>
                <a:cs typeface="Arial" panose="020B0604020202020204" pitchFamily="34" charset="0"/>
              </a:rPr>
              <a:t> </a:t>
            </a:r>
          </a:p>
          <a:p>
            <a:r>
              <a:rPr lang="en-GB" b="1" dirty="0">
                <a:latin typeface="Arial" panose="020B0604020202020204" pitchFamily="34" charset="0"/>
                <a:cs typeface="Arial" panose="020B0604020202020204" pitchFamily="34" charset="0"/>
              </a:rPr>
              <a:t>During the current school closures, we are still offering school support in a variety of ways such as video conferencing, phone calls and bespoke creation of resources remotely.  Coming soon will be teacher training via virtual classrooms.  We would be happy to discuss your needs.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For further details referring to English, please contact:</a:t>
            </a:r>
          </a:p>
          <a:p>
            <a:r>
              <a:rPr lang="en-GB" dirty="0">
                <a:latin typeface="Arial" panose="020B0604020202020204" pitchFamily="34" charset="0"/>
                <a:cs typeface="Arial" panose="020B0604020202020204" pitchFamily="34" charset="0"/>
              </a:rPr>
              <a:t>	Emma Tarrant : </a:t>
            </a:r>
            <a:r>
              <a:rPr lang="en-GB" u="sng" dirty="0">
                <a:latin typeface="Arial" panose="020B0604020202020204" pitchFamily="34" charset="0"/>
                <a:cs typeface="Arial" panose="020B0604020202020204" pitchFamily="34" charset="0"/>
                <a:hlinkClick r:id="rId5"/>
              </a:rPr>
              <a:t>emma.tarrant@hants.gov.uk</a:t>
            </a:r>
            <a:endParaRPr lang="en-GB" u="sng" dirty="0">
              <a:latin typeface="Arial" panose="020B0604020202020204" pitchFamily="34" charset="0"/>
              <a:cs typeface="Arial" panose="020B0604020202020204" pitchFamily="34" charset="0"/>
            </a:endParaRPr>
          </a:p>
          <a:p>
            <a:endParaRPr lang="en-GB" u="sng"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For further details on the full range of services available please contact us using the following details:</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Tel: 01962 874820 or email: </a:t>
            </a:r>
            <a:r>
              <a:rPr lang="en-GB" u="sng" dirty="0">
                <a:latin typeface="Arial" panose="020B0604020202020204" pitchFamily="34" charset="0"/>
                <a:cs typeface="Arial" panose="020B0604020202020204" pitchFamily="34" charset="0"/>
                <a:hlinkClick r:id="rId6"/>
              </a:rPr>
              <a:t>hias.enquiries@hants.gov.uk</a:t>
            </a:r>
            <a:r>
              <a:rPr lang="en-GB" dirty="0">
                <a:latin typeface="Arial" panose="020B0604020202020204" pitchFamily="34" charset="0"/>
                <a:cs typeface="Arial" panose="020B0604020202020204" pitchFamily="34" charset="0"/>
              </a:rPr>
              <a:t> </a:t>
            </a:r>
          </a:p>
          <a:p>
            <a:endParaRPr lang="en-GB" dirty="0"/>
          </a:p>
          <a:p>
            <a:r>
              <a:rPr lang="en-GB" dirty="0"/>
              <a:t>	</a:t>
            </a:r>
          </a:p>
          <a:p>
            <a:r>
              <a:rPr lang="en-GB" dirty="0"/>
              <a:t> </a:t>
            </a: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Using the home learning materials</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0"/>
            <a:ext cx="8229600" cy="4709119"/>
          </a:xfrm>
        </p:spPr>
        <p:txBody>
          <a:bodyPr>
            <a:normAutofit/>
          </a:bodyPr>
          <a:lstStyle/>
          <a:p>
            <a:pPr marL="0" indent="0">
              <a:buNone/>
            </a:pPr>
            <a:r>
              <a:rPr lang="en-GB" sz="1400" b="1" dirty="0">
                <a:latin typeface="Arial" panose="020B0604020202020204" pitchFamily="34" charset="0"/>
                <a:cs typeface="Arial" panose="020B0604020202020204" pitchFamily="34" charset="0"/>
              </a:rPr>
              <a:t>How to use the materials</a:t>
            </a:r>
          </a:p>
          <a:p>
            <a:r>
              <a:rPr lang="en-GB" sz="1400" dirty="0">
                <a:latin typeface="Arial" panose="020B0604020202020204" pitchFamily="34" charset="0"/>
                <a:cs typeface="Arial" panose="020B0604020202020204" pitchFamily="34" charset="0"/>
              </a:rPr>
              <a:t>This resource bank includes materials for several stages of learning – you can use these as individual lessons or work through them as a journey. </a:t>
            </a:r>
          </a:p>
          <a:p>
            <a:r>
              <a:rPr lang="en-GB" sz="1400" dirty="0">
                <a:latin typeface="Arial" panose="020B0604020202020204" pitchFamily="34" charset="0"/>
                <a:cs typeface="Arial" panose="020B0604020202020204" pitchFamily="34" charset="0"/>
              </a:rPr>
              <a:t>You should complete all of the stages in order and aim to apply the learning from each stage to the final piece of writing. </a:t>
            </a:r>
          </a:p>
          <a:p>
            <a:r>
              <a:rPr lang="en-GB" sz="1400" dirty="0">
                <a:latin typeface="Arial" panose="020B0604020202020204" pitchFamily="34" charset="0"/>
                <a:cs typeface="Arial" panose="020B0604020202020204" pitchFamily="34" charset="0"/>
              </a:rPr>
              <a:t>It is up to you how you use your time. This unit should take roughly 2 and a half hours, but you might want to spend longer on the final writing outcome to make sure that it is the best you can do. You might decide to spend half an hour a day on each learning stage, or you might decide to work through more than one stage in </a:t>
            </a:r>
            <a:r>
              <a:rPr lang="en-GB" sz="1400">
                <a:latin typeface="Arial" panose="020B0604020202020204" pitchFamily="34" charset="0"/>
                <a:cs typeface="Arial" panose="020B0604020202020204" pitchFamily="34" charset="0"/>
              </a:rPr>
              <a:t>a block.</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You may find it useful to discuss some of the stages with other students. However, if you prefer to work completely independently, that’s fine.</a:t>
            </a:r>
          </a:p>
          <a:p>
            <a:r>
              <a:rPr lang="en-GB" sz="1400" dirty="0">
                <a:latin typeface="Arial" panose="020B0604020202020204" pitchFamily="34" charset="0"/>
                <a:cs typeface="Arial" panose="020B0604020202020204" pitchFamily="34" charset="0"/>
              </a:rPr>
              <a:t>Where some stages suggest that you think about or make notes on a resource, you can use any format you like. If you would like more guidance on how to do this, examples and printable resources are attached at the end of this pack.</a:t>
            </a:r>
          </a:p>
          <a:p>
            <a:r>
              <a:rPr lang="en-GB" sz="1400" dirty="0">
                <a:latin typeface="Arial" panose="020B0604020202020204" pitchFamily="34" charset="0"/>
                <a:cs typeface="Arial" panose="020B0604020202020204" pitchFamily="34" charset="0"/>
              </a:rPr>
              <a:t>Your teacher may ask you to send in your work at the end of each stage, or they may ask you to manage your own study and send in the finished piece of writing. Check that you know what your teacher expects you to do before you start.</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317778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Learning stages</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0"/>
            <a:ext cx="8229600" cy="4853135"/>
          </a:xfrm>
        </p:spPr>
        <p:txBody>
          <a:bodyPr>
            <a:normAutofit/>
          </a:bodyPr>
          <a:lstStyle/>
          <a:p>
            <a:pPr marL="0" indent="0">
              <a:buNone/>
            </a:pPr>
            <a:r>
              <a:rPr lang="en-GB" sz="1800" dirty="0">
                <a:latin typeface="Arial" panose="020B0604020202020204" pitchFamily="34" charset="0"/>
                <a:cs typeface="Arial" panose="020B0604020202020204" pitchFamily="34" charset="0"/>
              </a:rPr>
              <a:t>This home learning journey leads towards a choice of writing outcomes – you could write a poem or a story inspired by the poetry and the ideas of the poet.</a:t>
            </a:r>
          </a:p>
          <a:p>
            <a:pPr marL="0" indent="0">
              <a:buNone/>
            </a:pPr>
            <a:endParaRPr lang="en-GB" sz="1800" dirty="0">
              <a:latin typeface="Arial" panose="020B0604020202020204" pitchFamily="34" charset="0"/>
              <a:cs typeface="Arial" panose="020B0604020202020204" pitchFamily="34" charset="0"/>
            </a:endParaRPr>
          </a:p>
          <a:p>
            <a:pPr>
              <a:buFont typeface="+mj-lt"/>
              <a:buAutoNum type="arabicPeriod"/>
            </a:pPr>
            <a:r>
              <a:rPr lang="en-GB" sz="1800" dirty="0">
                <a:latin typeface="Arial" panose="020B0604020202020204" pitchFamily="34" charset="0"/>
                <a:cs typeface="Arial" panose="020B0604020202020204" pitchFamily="34" charset="0"/>
              </a:rPr>
              <a:t>Poet study – explore the poet’s life story, ideas and feelings</a:t>
            </a:r>
          </a:p>
          <a:p>
            <a:pPr>
              <a:buFont typeface="+mj-lt"/>
              <a:buAutoNum type="arabicPeriod"/>
            </a:pPr>
            <a:r>
              <a:rPr lang="en-GB" sz="1800" dirty="0">
                <a:latin typeface="Arial" panose="020B0604020202020204" pitchFamily="34" charset="0"/>
                <a:cs typeface="Arial" panose="020B0604020202020204" pitchFamily="34" charset="0"/>
              </a:rPr>
              <a:t>Explore ‘lyrical pictures’ – the poet’s use of extended metaphor</a:t>
            </a:r>
          </a:p>
          <a:p>
            <a:pPr>
              <a:buFont typeface="+mj-lt"/>
              <a:buAutoNum type="arabicPeriod"/>
            </a:pPr>
            <a:r>
              <a:rPr lang="en-GB" sz="1800" dirty="0">
                <a:latin typeface="Arial" panose="020B0604020202020204" pitchFamily="34" charset="0"/>
                <a:cs typeface="Arial" panose="020B0604020202020204" pitchFamily="34" charset="0"/>
              </a:rPr>
              <a:t>Explore the use of rhythm and rhyme in hip-hop poetry</a:t>
            </a:r>
          </a:p>
          <a:p>
            <a:pPr>
              <a:buFont typeface="+mj-lt"/>
              <a:buAutoNum type="arabicPeriod"/>
            </a:pPr>
            <a:r>
              <a:rPr lang="en-GB" sz="1800" dirty="0">
                <a:latin typeface="Arial" panose="020B0604020202020204" pitchFamily="34" charset="0"/>
                <a:cs typeface="Arial" panose="020B0604020202020204" pitchFamily="34" charset="0"/>
              </a:rPr>
              <a:t>Explore how the poet expresses his ideas in </a:t>
            </a:r>
            <a:r>
              <a:rPr lang="en-GB" sz="1800" i="1" dirty="0">
                <a:latin typeface="Arial" panose="020B0604020202020204" pitchFamily="34" charset="0"/>
                <a:cs typeface="Arial" panose="020B0604020202020204" pitchFamily="34" charset="0"/>
              </a:rPr>
              <a:t>The Misinformation Age</a:t>
            </a:r>
          </a:p>
          <a:p>
            <a:pPr>
              <a:buFont typeface="+mj-lt"/>
              <a:buAutoNum type="arabicPeriod"/>
            </a:pPr>
            <a:r>
              <a:rPr lang="en-GB" sz="1800" dirty="0">
                <a:latin typeface="Arial" panose="020B0604020202020204" pitchFamily="34" charset="0"/>
                <a:cs typeface="Arial" panose="020B0604020202020204" pitchFamily="34" charset="0"/>
              </a:rPr>
              <a:t>Writing Challenges</a:t>
            </a:r>
          </a:p>
          <a:p>
            <a:pPr>
              <a:buFont typeface="+mj-lt"/>
              <a:buAutoNum type="arabicPeriod"/>
            </a:pPr>
            <a:endParaRPr lang="en-GB" sz="1800" dirty="0">
              <a:latin typeface="Arial" panose="020B0604020202020204" pitchFamily="34" charset="0"/>
              <a:cs typeface="Arial" panose="020B0604020202020204" pitchFamily="34" charset="0"/>
            </a:endParaRPr>
          </a:p>
          <a:p>
            <a:pPr>
              <a:buFont typeface="+mj-lt"/>
              <a:buAutoNum type="arabicPeriod"/>
            </a:pPr>
            <a:endParaRPr lang="en-GB" sz="1800" dirty="0">
              <a:latin typeface="Arial" panose="020B0604020202020204" pitchFamily="34" charset="0"/>
              <a:cs typeface="Arial" panose="020B0604020202020204" pitchFamily="34" charset="0"/>
            </a:endParaRPr>
          </a:p>
          <a:p>
            <a:pPr>
              <a:buFont typeface="+mj-lt"/>
              <a:buAutoNum type="arabicPeriod"/>
            </a:pPr>
            <a:endParaRPr lang="en-GB" sz="1400" dirty="0">
              <a:latin typeface="Arial" panose="020B0604020202020204" pitchFamily="34" charset="0"/>
              <a:cs typeface="Arial" panose="020B0604020202020204" pitchFamily="34" charset="0"/>
            </a:endParaRPr>
          </a:p>
          <a:p>
            <a:pPr>
              <a:buFont typeface="+mj-lt"/>
              <a:buAutoNum type="arabicPeriod"/>
            </a:pPr>
            <a:endParaRPr lang="en-GB" sz="14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683956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
        <p:nvSpPr>
          <p:cNvPr id="3" name="TextBox 2">
            <a:extLst>
              <a:ext uri="{FF2B5EF4-FFF2-40B4-BE49-F238E27FC236}">
                <a16:creationId xmlns:a16="http://schemas.microsoft.com/office/drawing/2014/main" id="{8DFBAE64-FF3A-4512-9D6F-B09BC7B73DF1}"/>
              </a:ext>
            </a:extLst>
          </p:cNvPr>
          <p:cNvSpPr txBox="1"/>
          <p:nvPr/>
        </p:nvSpPr>
        <p:spPr>
          <a:xfrm>
            <a:off x="467544" y="836712"/>
            <a:ext cx="2376264"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‘Never thought I would be doing this’</a:t>
            </a:r>
            <a:endParaRPr lang="en-GB" dirty="0"/>
          </a:p>
        </p:txBody>
      </p:sp>
      <p:sp>
        <p:nvSpPr>
          <p:cNvPr id="7" name="TextBox 6">
            <a:extLst>
              <a:ext uri="{FF2B5EF4-FFF2-40B4-BE49-F238E27FC236}">
                <a16:creationId xmlns:a16="http://schemas.microsoft.com/office/drawing/2014/main" id="{65CF58BB-9FEC-4117-B57F-33C587799981}"/>
              </a:ext>
            </a:extLst>
          </p:cNvPr>
          <p:cNvSpPr txBox="1"/>
          <p:nvPr/>
        </p:nvSpPr>
        <p:spPr>
          <a:xfrm>
            <a:off x="2124075" y="1700808"/>
            <a:ext cx="935757"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‘power’</a:t>
            </a:r>
            <a:endParaRPr lang="en-GB" dirty="0"/>
          </a:p>
        </p:txBody>
      </p:sp>
      <p:sp>
        <p:nvSpPr>
          <p:cNvPr id="8" name="TextBox 7">
            <a:extLst>
              <a:ext uri="{FF2B5EF4-FFF2-40B4-BE49-F238E27FC236}">
                <a16:creationId xmlns:a16="http://schemas.microsoft.com/office/drawing/2014/main" id="{9633F456-BD75-4C8B-9E63-202E576C13F1}"/>
              </a:ext>
            </a:extLst>
          </p:cNvPr>
          <p:cNvSpPr txBox="1"/>
          <p:nvPr/>
        </p:nvSpPr>
        <p:spPr>
          <a:xfrm>
            <a:off x="3780606" y="2564904"/>
            <a:ext cx="1151434"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‘thankful’</a:t>
            </a:r>
            <a:endParaRPr lang="en-GB" dirty="0"/>
          </a:p>
        </p:txBody>
      </p:sp>
      <p:sp>
        <p:nvSpPr>
          <p:cNvPr id="9" name="TextBox 8">
            <a:extLst>
              <a:ext uri="{FF2B5EF4-FFF2-40B4-BE49-F238E27FC236}">
                <a16:creationId xmlns:a16="http://schemas.microsoft.com/office/drawing/2014/main" id="{879BB21C-3CC2-4F4C-BC8C-6F90E5FD26A3}"/>
              </a:ext>
            </a:extLst>
          </p:cNvPr>
          <p:cNvSpPr txBox="1"/>
          <p:nvPr/>
        </p:nvSpPr>
        <p:spPr>
          <a:xfrm>
            <a:off x="3061046" y="790545"/>
            <a:ext cx="1439120"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‘new worlds’</a:t>
            </a:r>
            <a:endParaRPr lang="en-GB" dirty="0"/>
          </a:p>
        </p:txBody>
      </p:sp>
      <p:sp>
        <p:nvSpPr>
          <p:cNvPr id="10" name="TextBox 9">
            <a:extLst>
              <a:ext uri="{FF2B5EF4-FFF2-40B4-BE49-F238E27FC236}">
                <a16:creationId xmlns:a16="http://schemas.microsoft.com/office/drawing/2014/main" id="{CF21BA04-7A7B-47FA-9622-3CA70A48D166}"/>
              </a:ext>
            </a:extLst>
          </p:cNvPr>
          <p:cNvSpPr txBox="1"/>
          <p:nvPr/>
        </p:nvSpPr>
        <p:spPr>
          <a:xfrm>
            <a:off x="3347864" y="1328910"/>
            <a:ext cx="900286"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‘artist’</a:t>
            </a:r>
            <a:endParaRPr lang="en-GB" dirty="0"/>
          </a:p>
        </p:txBody>
      </p:sp>
      <p:sp>
        <p:nvSpPr>
          <p:cNvPr id="11" name="TextBox 10">
            <a:extLst>
              <a:ext uri="{FF2B5EF4-FFF2-40B4-BE49-F238E27FC236}">
                <a16:creationId xmlns:a16="http://schemas.microsoft.com/office/drawing/2014/main" id="{13EFF7B5-92F4-43CC-BC1C-AB9FE0355E4D}"/>
              </a:ext>
            </a:extLst>
          </p:cNvPr>
          <p:cNvSpPr txBox="1"/>
          <p:nvPr/>
        </p:nvSpPr>
        <p:spPr>
          <a:xfrm>
            <a:off x="3309002" y="1867275"/>
            <a:ext cx="721294"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‘MC’</a:t>
            </a:r>
            <a:endParaRPr lang="en-GB" dirty="0"/>
          </a:p>
        </p:txBody>
      </p:sp>
      <p:sp>
        <p:nvSpPr>
          <p:cNvPr id="12" name="TextBox 11">
            <a:extLst>
              <a:ext uri="{FF2B5EF4-FFF2-40B4-BE49-F238E27FC236}">
                <a16:creationId xmlns:a16="http://schemas.microsoft.com/office/drawing/2014/main" id="{2B838F2A-7FD9-457B-B1A5-8F2CBA507411}"/>
              </a:ext>
            </a:extLst>
          </p:cNvPr>
          <p:cNvSpPr txBox="1"/>
          <p:nvPr/>
        </p:nvSpPr>
        <p:spPr>
          <a:xfrm>
            <a:off x="529035" y="6053376"/>
            <a:ext cx="1389186"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‘prison yard’</a:t>
            </a:r>
            <a:endParaRPr lang="en-GB" dirty="0"/>
          </a:p>
        </p:txBody>
      </p:sp>
      <p:sp>
        <p:nvSpPr>
          <p:cNvPr id="13" name="TextBox 12">
            <a:extLst>
              <a:ext uri="{FF2B5EF4-FFF2-40B4-BE49-F238E27FC236}">
                <a16:creationId xmlns:a16="http://schemas.microsoft.com/office/drawing/2014/main" id="{3C248C0C-FB4D-46CD-AEAC-3B333D71CF5F}"/>
              </a:ext>
            </a:extLst>
          </p:cNvPr>
          <p:cNvSpPr txBox="1"/>
          <p:nvPr/>
        </p:nvSpPr>
        <p:spPr>
          <a:xfrm>
            <a:off x="971673" y="1599268"/>
            <a:ext cx="864370"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‘SLAM’</a:t>
            </a:r>
            <a:endParaRPr lang="en-GB" dirty="0"/>
          </a:p>
        </p:txBody>
      </p:sp>
      <p:sp>
        <p:nvSpPr>
          <p:cNvPr id="14" name="TextBox 13">
            <a:extLst>
              <a:ext uri="{FF2B5EF4-FFF2-40B4-BE49-F238E27FC236}">
                <a16:creationId xmlns:a16="http://schemas.microsoft.com/office/drawing/2014/main" id="{C2FA9EEC-C2CB-44FC-9513-5B7028777EAD}"/>
              </a:ext>
            </a:extLst>
          </p:cNvPr>
          <p:cNvSpPr txBox="1"/>
          <p:nvPr/>
        </p:nvSpPr>
        <p:spPr>
          <a:xfrm>
            <a:off x="467544" y="2236607"/>
            <a:ext cx="1512168"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‘photographs’</a:t>
            </a:r>
            <a:endParaRPr lang="en-GB" dirty="0"/>
          </a:p>
        </p:txBody>
      </p:sp>
      <p:sp>
        <p:nvSpPr>
          <p:cNvPr id="15" name="TextBox 14">
            <a:extLst>
              <a:ext uri="{FF2B5EF4-FFF2-40B4-BE49-F238E27FC236}">
                <a16:creationId xmlns:a16="http://schemas.microsoft.com/office/drawing/2014/main" id="{890A425D-E665-47B7-B7D8-0DB721D7313A}"/>
              </a:ext>
            </a:extLst>
          </p:cNvPr>
          <p:cNvSpPr txBox="1"/>
          <p:nvPr/>
        </p:nvSpPr>
        <p:spPr>
          <a:xfrm>
            <a:off x="2087724" y="2409329"/>
            <a:ext cx="1512168"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‘transported’</a:t>
            </a:r>
            <a:endParaRPr lang="en-GB" dirty="0"/>
          </a:p>
        </p:txBody>
      </p:sp>
      <p:sp>
        <p:nvSpPr>
          <p:cNvPr id="16" name="TextBox 15">
            <a:extLst>
              <a:ext uri="{FF2B5EF4-FFF2-40B4-BE49-F238E27FC236}">
                <a16:creationId xmlns:a16="http://schemas.microsoft.com/office/drawing/2014/main" id="{58EF995B-5F91-40C9-9C62-41317F1475A0}"/>
              </a:ext>
            </a:extLst>
          </p:cNvPr>
          <p:cNvSpPr txBox="1"/>
          <p:nvPr/>
        </p:nvSpPr>
        <p:spPr>
          <a:xfrm>
            <a:off x="611907" y="2894886"/>
            <a:ext cx="1799854"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‘lyrical pictures’</a:t>
            </a:r>
            <a:endParaRPr lang="en-GB" dirty="0"/>
          </a:p>
        </p:txBody>
      </p:sp>
      <p:sp>
        <p:nvSpPr>
          <p:cNvPr id="17" name="TextBox 16">
            <a:extLst>
              <a:ext uri="{FF2B5EF4-FFF2-40B4-BE49-F238E27FC236}">
                <a16:creationId xmlns:a16="http://schemas.microsoft.com/office/drawing/2014/main" id="{2E4C82F0-3D28-4D8C-98B7-D55929A30B32}"/>
              </a:ext>
            </a:extLst>
          </p:cNvPr>
          <p:cNvSpPr txBox="1"/>
          <p:nvPr/>
        </p:nvSpPr>
        <p:spPr>
          <a:xfrm>
            <a:off x="899592" y="3463115"/>
            <a:ext cx="972008"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‘culture’</a:t>
            </a:r>
            <a:endParaRPr lang="en-GB" dirty="0"/>
          </a:p>
        </p:txBody>
      </p:sp>
      <p:sp>
        <p:nvSpPr>
          <p:cNvPr id="18" name="TextBox 17">
            <a:extLst>
              <a:ext uri="{FF2B5EF4-FFF2-40B4-BE49-F238E27FC236}">
                <a16:creationId xmlns:a16="http://schemas.microsoft.com/office/drawing/2014/main" id="{2D5E35BE-DA36-47C3-BD53-B3FD453DE78B}"/>
              </a:ext>
            </a:extLst>
          </p:cNvPr>
          <p:cNvSpPr txBox="1"/>
          <p:nvPr/>
        </p:nvSpPr>
        <p:spPr>
          <a:xfrm>
            <a:off x="2662674" y="3015239"/>
            <a:ext cx="972008"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‘words’</a:t>
            </a:r>
            <a:endParaRPr lang="en-GB" dirty="0"/>
          </a:p>
        </p:txBody>
      </p:sp>
      <p:sp>
        <p:nvSpPr>
          <p:cNvPr id="19" name="TextBox 18">
            <a:extLst>
              <a:ext uri="{FF2B5EF4-FFF2-40B4-BE49-F238E27FC236}">
                <a16:creationId xmlns:a16="http://schemas.microsoft.com/office/drawing/2014/main" id="{9BB91DA1-B09C-4107-AEB7-89699881600C}"/>
              </a:ext>
            </a:extLst>
          </p:cNvPr>
          <p:cNvSpPr txBox="1"/>
          <p:nvPr/>
        </p:nvSpPr>
        <p:spPr>
          <a:xfrm>
            <a:off x="2054288" y="3541001"/>
            <a:ext cx="1293576"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‘memories’</a:t>
            </a:r>
            <a:endParaRPr lang="en-GB" dirty="0"/>
          </a:p>
        </p:txBody>
      </p:sp>
      <p:sp>
        <p:nvSpPr>
          <p:cNvPr id="20" name="TextBox 19">
            <a:extLst>
              <a:ext uri="{FF2B5EF4-FFF2-40B4-BE49-F238E27FC236}">
                <a16:creationId xmlns:a16="http://schemas.microsoft.com/office/drawing/2014/main" id="{10EA5584-CDDB-4B31-9FB9-9869ACF47E51}"/>
              </a:ext>
            </a:extLst>
          </p:cNvPr>
          <p:cNvSpPr txBox="1"/>
          <p:nvPr/>
        </p:nvSpPr>
        <p:spPr>
          <a:xfrm>
            <a:off x="755576" y="4031344"/>
            <a:ext cx="1656184"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‘my own story’</a:t>
            </a:r>
            <a:endParaRPr lang="en-GB" dirty="0"/>
          </a:p>
        </p:txBody>
      </p:sp>
      <p:sp>
        <p:nvSpPr>
          <p:cNvPr id="21" name="TextBox 20">
            <a:extLst>
              <a:ext uri="{FF2B5EF4-FFF2-40B4-BE49-F238E27FC236}">
                <a16:creationId xmlns:a16="http://schemas.microsoft.com/office/drawing/2014/main" id="{37258FFC-6DF2-4EBC-BF00-76D3F76A0F37}"/>
              </a:ext>
            </a:extLst>
          </p:cNvPr>
          <p:cNvSpPr txBox="1"/>
          <p:nvPr/>
        </p:nvSpPr>
        <p:spPr>
          <a:xfrm>
            <a:off x="2585141" y="4014988"/>
            <a:ext cx="1493993"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‘being heard’</a:t>
            </a:r>
            <a:endParaRPr lang="en-GB" dirty="0"/>
          </a:p>
        </p:txBody>
      </p:sp>
      <p:sp>
        <p:nvSpPr>
          <p:cNvPr id="22" name="TextBox 21">
            <a:extLst>
              <a:ext uri="{FF2B5EF4-FFF2-40B4-BE49-F238E27FC236}">
                <a16:creationId xmlns:a16="http://schemas.microsoft.com/office/drawing/2014/main" id="{5C727F45-1FA0-4369-9E54-ECDF4C85ED90}"/>
              </a:ext>
            </a:extLst>
          </p:cNvPr>
          <p:cNvSpPr txBox="1"/>
          <p:nvPr/>
        </p:nvSpPr>
        <p:spPr>
          <a:xfrm>
            <a:off x="377607" y="4567637"/>
            <a:ext cx="1493993" cy="120032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‘thoughts in my head and feelings in my chest’</a:t>
            </a:r>
            <a:endParaRPr lang="en-GB" dirty="0"/>
          </a:p>
        </p:txBody>
      </p:sp>
      <p:sp>
        <p:nvSpPr>
          <p:cNvPr id="23" name="TextBox 22">
            <a:extLst>
              <a:ext uri="{FF2B5EF4-FFF2-40B4-BE49-F238E27FC236}">
                <a16:creationId xmlns:a16="http://schemas.microsoft.com/office/drawing/2014/main" id="{6EC7F3FC-9C56-4571-A292-30D1ADB597DC}"/>
              </a:ext>
            </a:extLst>
          </p:cNvPr>
          <p:cNvSpPr txBox="1"/>
          <p:nvPr/>
        </p:nvSpPr>
        <p:spPr>
          <a:xfrm>
            <a:off x="1954079" y="4505331"/>
            <a:ext cx="1493993"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‘William Wordsworth’</a:t>
            </a:r>
            <a:endParaRPr lang="en-GB" dirty="0"/>
          </a:p>
        </p:txBody>
      </p:sp>
      <p:sp>
        <p:nvSpPr>
          <p:cNvPr id="24" name="TextBox 23">
            <a:extLst>
              <a:ext uri="{FF2B5EF4-FFF2-40B4-BE49-F238E27FC236}">
                <a16:creationId xmlns:a16="http://schemas.microsoft.com/office/drawing/2014/main" id="{6477BFFF-5BDC-4C61-A61B-038AD13BE30B}"/>
              </a:ext>
            </a:extLst>
          </p:cNvPr>
          <p:cNvSpPr txBox="1"/>
          <p:nvPr/>
        </p:nvSpPr>
        <p:spPr>
          <a:xfrm>
            <a:off x="3742851" y="3356335"/>
            <a:ext cx="1493993"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‘taking time’</a:t>
            </a:r>
            <a:endParaRPr lang="en-GB" dirty="0"/>
          </a:p>
        </p:txBody>
      </p:sp>
      <p:sp>
        <p:nvSpPr>
          <p:cNvPr id="25" name="TextBox 24">
            <a:extLst>
              <a:ext uri="{FF2B5EF4-FFF2-40B4-BE49-F238E27FC236}">
                <a16:creationId xmlns:a16="http://schemas.microsoft.com/office/drawing/2014/main" id="{9B50BCC6-AEAC-446B-9496-CF536791F5E7}"/>
              </a:ext>
            </a:extLst>
          </p:cNvPr>
          <p:cNvSpPr txBox="1"/>
          <p:nvPr/>
        </p:nvSpPr>
        <p:spPr>
          <a:xfrm>
            <a:off x="4193265" y="3866053"/>
            <a:ext cx="1081334"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‘painting pictures’</a:t>
            </a:r>
            <a:endParaRPr lang="en-GB" dirty="0"/>
          </a:p>
        </p:txBody>
      </p:sp>
      <p:sp>
        <p:nvSpPr>
          <p:cNvPr id="26" name="TextBox 25">
            <a:extLst>
              <a:ext uri="{FF2B5EF4-FFF2-40B4-BE49-F238E27FC236}">
                <a16:creationId xmlns:a16="http://schemas.microsoft.com/office/drawing/2014/main" id="{5AA0A597-597C-46DC-AF89-6186B2610DF1}"/>
              </a:ext>
            </a:extLst>
          </p:cNvPr>
          <p:cNvSpPr txBox="1"/>
          <p:nvPr/>
        </p:nvSpPr>
        <p:spPr>
          <a:xfrm>
            <a:off x="3673510" y="4811661"/>
            <a:ext cx="1493994"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‘stitching and weaving’</a:t>
            </a:r>
            <a:endParaRPr lang="en-GB" dirty="0"/>
          </a:p>
        </p:txBody>
      </p:sp>
      <p:sp>
        <p:nvSpPr>
          <p:cNvPr id="27" name="TextBox 26">
            <a:extLst>
              <a:ext uri="{FF2B5EF4-FFF2-40B4-BE49-F238E27FC236}">
                <a16:creationId xmlns:a16="http://schemas.microsoft.com/office/drawing/2014/main" id="{8B4B79D6-8A00-44A6-9F88-3F04C2AA1AB6}"/>
              </a:ext>
            </a:extLst>
          </p:cNvPr>
          <p:cNvSpPr txBox="1"/>
          <p:nvPr/>
        </p:nvSpPr>
        <p:spPr>
          <a:xfrm>
            <a:off x="4193265" y="1901009"/>
            <a:ext cx="1151434"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‘art form’</a:t>
            </a:r>
            <a:endParaRPr lang="en-GB" dirty="0"/>
          </a:p>
        </p:txBody>
      </p:sp>
      <p:sp>
        <p:nvSpPr>
          <p:cNvPr id="28" name="TextBox 27">
            <a:extLst>
              <a:ext uri="{FF2B5EF4-FFF2-40B4-BE49-F238E27FC236}">
                <a16:creationId xmlns:a16="http://schemas.microsoft.com/office/drawing/2014/main" id="{8459A186-FA6C-48EA-A64C-57EFAC224AAC}"/>
              </a:ext>
            </a:extLst>
          </p:cNvPr>
          <p:cNvSpPr txBox="1"/>
          <p:nvPr/>
        </p:nvSpPr>
        <p:spPr>
          <a:xfrm>
            <a:off x="2054288" y="5295648"/>
            <a:ext cx="1393783"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‘active imagination’</a:t>
            </a:r>
            <a:endParaRPr lang="en-GB" dirty="0"/>
          </a:p>
        </p:txBody>
      </p:sp>
      <p:sp>
        <p:nvSpPr>
          <p:cNvPr id="29" name="TextBox 28">
            <a:extLst>
              <a:ext uri="{FF2B5EF4-FFF2-40B4-BE49-F238E27FC236}">
                <a16:creationId xmlns:a16="http://schemas.microsoft.com/office/drawing/2014/main" id="{B03726D4-4D37-4407-AB51-ABDD6B3D42A5}"/>
              </a:ext>
            </a:extLst>
          </p:cNvPr>
          <p:cNvSpPr txBox="1"/>
          <p:nvPr/>
        </p:nvSpPr>
        <p:spPr>
          <a:xfrm>
            <a:off x="3563820" y="5767966"/>
            <a:ext cx="1393783"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b="1" dirty="0"/>
              <a:t>‘different universes’</a:t>
            </a:r>
            <a:endParaRPr lang="en-GB" dirty="0"/>
          </a:p>
        </p:txBody>
      </p:sp>
      <p:sp>
        <p:nvSpPr>
          <p:cNvPr id="30" name="TextBox 29">
            <a:extLst>
              <a:ext uri="{FF2B5EF4-FFF2-40B4-BE49-F238E27FC236}">
                <a16:creationId xmlns:a16="http://schemas.microsoft.com/office/drawing/2014/main" id="{CA75477E-8976-4A2A-92A4-6D57BD0B9A6C}"/>
              </a:ext>
            </a:extLst>
          </p:cNvPr>
          <p:cNvSpPr txBox="1"/>
          <p:nvPr/>
        </p:nvSpPr>
        <p:spPr>
          <a:xfrm>
            <a:off x="5850095" y="1595838"/>
            <a:ext cx="3042265" cy="3693319"/>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a:solidFill>
                  <a:srgbClr val="0088CE"/>
                </a:solidFill>
              </a:rPr>
              <a:t>Explore the words and phrases here and look for patterns – how would you group them if you could move them around? </a:t>
            </a:r>
          </a:p>
          <a:p>
            <a:pPr marL="342900" indent="-342900">
              <a:buFont typeface="+mj-lt"/>
              <a:buAutoNum type="arabicPeriod"/>
            </a:pPr>
            <a:endParaRPr lang="en-GB" dirty="0">
              <a:solidFill>
                <a:srgbClr val="0088CE"/>
              </a:solidFill>
            </a:endParaRPr>
          </a:p>
          <a:p>
            <a:pPr marL="342900" lvl="0" indent="-342900">
              <a:buFont typeface="+mj-lt"/>
              <a:buAutoNum type="arabicPeriod"/>
            </a:pPr>
            <a:r>
              <a:rPr lang="en-GB" dirty="0"/>
              <a:t>What do you think the text will be about? </a:t>
            </a:r>
          </a:p>
          <a:p>
            <a:pPr marL="342900" lvl="0" indent="-342900">
              <a:buFont typeface="+mj-lt"/>
              <a:buAutoNum type="arabicPeriod"/>
            </a:pPr>
            <a:r>
              <a:rPr lang="en-GB" dirty="0"/>
              <a:t>How do you imagine the writer?</a:t>
            </a:r>
          </a:p>
          <a:p>
            <a:pPr marL="342900" lvl="0" indent="-342900">
              <a:buFont typeface="+mj-lt"/>
              <a:buAutoNum type="arabicPeriod"/>
            </a:pPr>
            <a:r>
              <a:rPr lang="en-GB" dirty="0"/>
              <a:t>What makes you think these things?</a:t>
            </a:r>
          </a:p>
          <a:p>
            <a:endParaRPr lang="en-GB" dirty="0">
              <a:solidFill>
                <a:srgbClr val="0088CE"/>
              </a:solidFill>
            </a:endParaRPr>
          </a:p>
        </p:txBody>
      </p:sp>
      <p:pic>
        <p:nvPicPr>
          <p:cNvPr id="31" name="Graphic 30" descr="Chat RTL">
            <a:extLst>
              <a:ext uri="{FF2B5EF4-FFF2-40B4-BE49-F238E27FC236}">
                <a16:creationId xmlns:a16="http://schemas.microsoft.com/office/drawing/2014/main" id="{8F6C647A-1E81-4AED-9CB8-53B5C3F58A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89641" y="5805264"/>
            <a:ext cx="914400" cy="914400"/>
          </a:xfrm>
          <a:prstGeom prst="rect">
            <a:avLst/>
          </a:prstGeom>
        </p:spPr>
      </p:pic>
      <p:sp>
        <p:nvSpPr>
          <p:cNvPr id="32" name="TextBox 31">
            <a:extLst>
              <a:ext uri="{FF2B5EF4-FFF2-40B4-BE49-F238E27FC236}">
                <a16:creationId xmlns:a16="http://schemas.microsoft.com/office/drawing/2014/main" id="{9090AF7B-3649-4325-A776-55AE96B8B831}"/>
              </a:ext>
            </a:extLst>
          </p:cNvPr>
          <p:cNvSpPr txBox="1"/>
          <p:nvPr/>
        </p:nvSpPr>
        <p:spPr>
          <a:xfrm>
            <a:off x="5580112" y="6021288"/>
            <a:ext cx="2192288" cy="584775"/>
          </a:xfrm>
          <a:prstGeom prst="rect">
            <a:avLst/>
          </a:prstGeom>
          <a:noFill/>
        </p:spPr>
        <p:txBody>
          <a:bodyPr wrap="square" rtlCol="0">
            <a:spAutoFit/>
          </a:bodyPr>
          <a:lstStyle/>
          <a:p>
            <a:r>
              <a:rPr lang="en-GB" sz="1600" i="1" dirty="0">
                <a:solidFill>
                  <a:srgbClr val="0088CE"/>
                </a:solidFill>
                <a:latin typeface="Arial" panose="020B0604020202020204" pitchFamily="34" charset="0"/>
                <a:cs typeface="Arial" panose="020B0604020202020204" pitchFamily="34" charset="0"/>
              </a:rPr>
              <a:t>Tip: discussion can be useful for this task</a:t>
            </a: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274638"/>
            <a:ext cx="6419056" cy="1143000"/>
          </a:xfrm>
        </p:spPr>
        <p:txBody>
          <a:bodyPr>
            <a:normAutofit/>
          </a:bodyPr>
          <a:lstStyle/>
          <a:p>
            <a:pPr algn="l"/>
            <a:r>
              <a:rPr lang="en-GB" sz="2800" b="1" dirty="0">
                <a:latin typeface="Arial" panose="020B0604020202020204" pitchFamily="34" charset="0"/>
                <a:cs typeface="Arial" panose="020B0604020202020204" pitchFamily="34" charset="0"/>
              </a:rPr>
              <a:t>Exploring Karl Nova’s ideas and feelings – ‘role on the wall’</a:t>
            </a:r>
          </a:p>
        </p:txBody>
      </p:sp>
      <p:sp>
        <p:nvSpPr>
          <p:cNvPr id="3" name="Content Placeholder 2">
            <a:extLst>
              <a:ext uri="{FF2B5EF4-FFF2-40B4-BE49-F238E27FC236}">
                <a16:creationId xmlns:a16="http://schemas.microsoft.com/office/drawing/2014/main" id="{0130B54A-D8DC-4791-8B47-846CD35B1F52}"/>
              </a:ext>
            </a:extLst>
          </p:cNvPr>
          <p:cNvSpPr>
            <a:spLocks noGrp="1"/>
          </p:cNvSpPr>
          <p:nvPr>
            <p:ph sz="half" idx="2"/>
          </p:nvPr>
        </p:nvSpPr>
        <p:spPr>
          <a:xfrm>
            <a:off x="4139952" y="1600200"/>
            <a:ext cx="4546848" cy="5141168"/>
          </a:xfrm>
        </p:spPr>
        <p:txBody>
          <a:bodyPr>
            <a:normAutofit fontScale="32500" lnSpcReduction="20000"/>
          </a:bodyPr>
          <a:lstStyle/>
          <a:p>
            <a:pPr marL="0" indent="0">
              <a:buNone/>
            </a:pPr>
            <a:r>
              <a:rPr lang="en-GB" sz="4900" b="1" dirty="0">
                <a:latin typeface="Arial" panose="020B0604020202020204" pitchFamily="34" charset="0"/>
                <a:cs typeface="Arial" panose="020B0604020202020204" pitchFamily="34" charset="0"/>
              </a:rPr>
              <a:t>You might already be familiar with the ‘role on the wall’ task, which is used to develop your inferences about a character or writer. It was first used by actors  rehearsing a play who needed to work out what the characters they were playing were motivated by – some feelings and thoughts are more obvious than others.</a:t>
            </a:r>
          </a:p>
          <a:p>
            <a:pPr marL="0" indent="0">
              <a:buNone/>
            </a:pPr>
            <a:endParaRPr lang="en-GB" sz="4900" b="1" dirty="0">
              <a:latin typeface="Arial" panose="020B0604020202020204" pitchFamily="34" charset="0"/>
              <a:cs typeface="Arial" panose="020B0604020202020204" pitchFamily="34" charset="0"/>
            </a:endParaRPr>
          </a:p>
          <a:p>
            <a:r>
              <a:rPr lang="en-GB" sz="4900" dirty="0">
                <a:latin typeface="Arial" panose="020B0604020202020204" pitchFamily="34" charset="0"/>
                <a:cs typeface="Arial" panose="020B0604020202020204" pitchFamily="34" charset="0"/>
              </a:rPr>
              <a:t>Draw out the shape of a person on a large sheet of paper – you will need plenty of space both inside and outside the shape so that you can fill the paper with notes.</a:t>
            </a:r>
          </a:p>
          <a:p>
            <a:r>
              <a:rPr lang="en-GB" sz="4900" dirty="0">
                <a:latin typeface="Arial" panose="020B0604020202020204" pitchFamily="34" charset="0"/>
                <a:cs typeface="Arial" panose="020B0604020202020204" pitchFamily="34" charset="0"/>
              </a:rPr>
              <a:t>Outside the figure, note down all the facts you can find out about the poet from his poems – back these up with quotations from the poems.</a:t>
            </a:r>
          </a:p>
          <a:p>
            <a:r>
              <a:rPr lang="en-GB" sz="4900" dirty="0">
                <a:latin typeface="Arial" panose="020B0604020202020204" pitchFamily="34" charset="0"/>
                <a:cs typeface="Arial" panose="020B0604020202020204" pitchFamily="34" charset="0"/>
              </a:rPr>
              <a:t>Inside the figure, note down all the emotions and ideas that you think the poet has revealed in his poems. Be as sensitive as you can and look closely for the subtle clues in the poems about his feelings and attitudes.</a:t>
            </a:r>
          </a:p>
          <a:p>
            <a:endParaRPr lang="en-GB" dirty="0"/>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
        <p:nvSpPr>
          <p:cNvPr id="9" name="TextBox 8">
            <a:extLst>
              <a:ext uri="{FF2B5EF4-FFF2-40B4-BE49-F238E27FC236}">
                <a16:creationId xmlns:a16="http://schemas.microsoft.com/office/drawing/2014/main" id="{56C217BF-E164-45D1-AC74-F36588BCAC46}"/>
              </a:ext>
            </a:extLst>
          </p:cNvPr>
          <p:cNvSpPr txBox="1"/>
          <p:nvPr/>
        </p:nvSpPr>
        <p:spPr>
          <a:xfrm>
            <a:off x="611560" y="5301208"/>
            <a:ext cx="3240360" cy="1200329"/>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hlinkClick r:id="rId3"/>
              </a:rPr>
              <a:t>Read 'I write these poems'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4"/>
              </a:rPr>
              <a:t>Read 'For You’</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5"/>
              </a:rPr>
              <a:t>Read 'Poetry?’</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6"/>
              </a:rPr>
              <a:t>Read 'The City of My Birth’</a:t>
            </a:r>
            <a:endParaRPr lang="en-GB" dirty="0">
              <a:latin typeface="Arial" panose="020B0604020202020204" pitchFamily="34" charset="0"/>
              <a:cs typeface="Arial" panose="020B0604020202020204" pitchFamily="34" charset="0"/>
            </a:endParaRPr>
          </a:p>
        </p:txBody>
      </p:sp>
      <p:pic>
        <p:nvPicPr>
          <p:cNvPr id="11" name="Picture 10" descr="A close up of a lamp&#10;&#10;Description automatically generated">
            <a:extLst>
              <a:ext uri="{FF2B5EF4-FFF2-40B4-BE49-F238E27FC236}">
                <a16:creationId xmlns:a16="http://schemas.microsoft.com/office/drawing/2014/main" id="{AAF9A41B-E425-40BB-A3B2-5ECB2ED399B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9579" y="1417638"/>
            <a:ext cx="3178697" cy="3814436"/>
          </a:xfrm>
          <a:prstGeom prst="rect">
            <a:avLst/>
          </a:prstGeom>
        </p:spPr>
      </p:pic>
    </p:spTree>
    <p:extLst>
      <p:ext uri="{BB962C8B-B14F-4D97-AF65-F5344CB8AC3E}">
        <p14:creationId xmlns:p14="http://schemas.microsoft.com/office/powerpoint/2010/main" val="1795958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395536" y="548680"/>
            <a:ext cx="8085584" cy="576064"/>
          </a:xfrm>
        </p:spPr>
        <p:txBody>
          <a:bodyPr>
            <a:normAutofit/>
          </a:bodyPr>
          <a:lstStyle/>
          <a:p>
            <a:pPr algn="l"/>
            <a:r>
              <a:rPr lang="en-GB" sz="2800" b="1" dirty="0">
                <a:latin typeface="Arial" panose="020B0604020202020204" pitchFamily="34" charset="0"/>
                <a:cs typeface="Arial" panose="020B0604020202020204" pitchFamily="34" charset="0"/>
              </a:rPr>
              <a:t>Fill in the blanks</a:t>
            </a:r>
            <a:endParaRPr lang="en-GB" sz="1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pic>
        <p:nvPicPr>
          <p:cNvPr id="3" name="Picture 2">
            <a:extLst>
              <a:ext uri="{FF2B5EF4-FFF2-40B4-BE49-F238E27FC236}">
                <a16:creationId xmlns:a16="http://schemas.microsoft.com/office/drawing/2014/main" id="{AC279FEE-30A9-4142-AB67-C0149EB99E7E}"/>
              </a:ext>
            </a:extLst>
          </p:cNvPr>
          <p:cNvPicPr>
            <a:picLocks noChangeAspect="1"/>
          </p:cNvPicPr>
          <p:nvPr/>
        </p:nvPicPr>
        <p:blipFill>
          <a:blip r:embed="rId3"/>
          <a:stretch>
            <a:fillRect/>
          </a:stretch>
        </p:blipFill>
        <p:spPr>
          <a:xfrm>
            <a:off x="251520" y="1103288"/>
            <a:ext cx="4235970" cy="5521513"/>
          </a:xfrm>
          <a:prstGeom prst="rect">
            <a:avLst/>
          </a:prstGeom>
        </p:spPr>
      </p:pic>
      <p:sp>
        <p:nvSpPr>
          <p:cNvPr id="4" name="TextBox 3">
            <a:extLst>
              <a:ext uri="{FF2B5EF4-FFF2-40B4-BE49-F238E27FC236}">
                <a16:creationId xmlns:a16="http://schemas.microsoft.com/office/drawing/2014/main" id="{45692208-B54F-4FDD-892C-3B060D98738B}"/>
              </a:ext>
            </a:extLst>
          </p:cNvPr>
          <p:cNvSpPr txBox="1"/>
          <p:nvPr/>
        </p:nvSpPr>
        <p:spPr>
          <a:xfrm>
            <a:off x="4716016" y="1556792"/>
            <a:ext cx="3600400" cy="5170646"/>
          </a:xfrm>
          <a:prstGeom prst="rect">
            <a:avLst/>
          </a:prstGeom>
          <a:noFill/>
        </p:spPr>
        <p:txBody>
          <a:bodyPr wrap="square" rtlCol="0">
            <a:spAutoFit/>
          </a:bodyPr>
          <a:lstStyle/>
          <a:p>
            <a:r>
              <a:rPr lang="en-GB" sz="2400" dirty="0"/>
              <a:t>Using what you know about Karl Nova’s style, thoughts and ideas from reading a selection of his poems, which words do you think would complete the poem? </a:t>
            </a:r>
          </a:p>
          <a:p>
            <a:endParaRPr lang="en-GB" sz="2400" dirty="0"/>
          </a:p>
          <a:p>
            <a:r>
              <a:rPr lang="en-GB" sz="2400" dirty="0"/>
              <a:t>Write out a version with the gaps filled and explain your choices.</a:t>
            </a:r>
          </a:p>
          <a:p>
            <a:endParaRPr lang="en-GB" sz="2400" dirty="0"/>
          </a:p>
          <a:p>
            <a:r>
              <a:rPr lang="en-GB" sz="1200" dirty="0">
                <a:hlinkClick r:id="rId4"/>
              </a:rPr>
              <a:t>When you are finished, look here for the original version of the poem</a:t>
            </a:r>
            <a:endParaRPr lang="en-GB" sz="1200" dirty="0"/>
          </a:p>
          <a:p>
            <a:endParaRPr lang="en-GB" dirty="0"/>
          </a:p>
        </p:txBody>
      </p:sp>
    </p:spTree>
    <p:extLst>
      <p:ext uri="{BB962C8B-B14F-4D97-AF65-F5344CB8AC3E}">
        <p14:creationId xmlns:p14="http://schemas.microsoft.com/office/powerpoint/2010/main" val="2956347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692696"/>
            <a:ext cx="6532314" cy="596250"/>
          </a:xfrm>
        </p:spPr>
        <p:txBody>
          <a:bodyPr>
            <a:normAutofit fontScale="90000"/>
          </a:bodyPr>
          <a:lstStyle/>
          <a:p>
            <a:pPr algn="l"/>
            <a:r>
              <a:rPr lang="en-GB" sz="2800" b="1" dirty="0">
                <a:latin typeface="Arial" panose="020B0604020202020204" pitchFamily="34" charset="0"/>
                <a:cs typeface="Arial" panose="020B0604020202020204" pitchFamily="34" charset="0"/>
              </a:rPr>
              <a:t>Exploring ‘lyrical pictures’</a:t>
            </a:r>
            <a:br>
              <a:rPr lang="en-GB" sz="3200" b="1" dirty="0">
                <a:latin typeface="Arial" panose="020B0604020202020204" pitchFamily="34" charset="0"/>
                <a:cs typeface="Arial" panose="020B0604020202020204" pitchFamily="34" charset="0"/>
              </a:rPr>
            </a:br>
            <a:endParaRPr lang="en-GB" sz="2000" dirty="0">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650C2219-A3F7-41E3-B945-89DCEA884BF0}"/>
              </a:ext>
            </a:extLst>
          </p:cNvPr>
          <p:cNvSpPr>
            <a:spLocks noGrp="1"/>
          </p:cNvSpPr>
          <p:nvPr>
            <p:ph idx="1"/>
          </p:nvPr>
        </p:nvSpPr>
        <p:spPr>
          <a:xfrm>
            <a:off x="457200" y="1772816"/>
            <a:ext cx="8229600" cy="4353347"/>
          </a:xfrm>
        </p:spPr>
        <p:txBody>
          <a:bodyPr>
            <a:normAutofit fontScale="77500" lnSpcReduction="20000"/>
          </a:bodyPr>
          <a:lstStyle/>
          <a:p>
            <a:pPr marL="0" indent="0">
              <a:buNone/>
            </a:pPr>
            <a:r>
              <a:rPr lang="en-GB" dirty="0"/>
              <a:t>Look at the poem </a:t>
            </a:r>
            <a:r>
              <a:rPr lang="en-GB" dirty="0">
                <a:hlinkClick r:id="rId2"/>
              </a:rPr>
              <a:t>‘Boys in the Woods’. </a:t>
            </a:r>
            <a:r>
              <a:rPr lang="en-GB" dirty="0"/>
              <a:t>In this poem, Nova has used an extended metaphor to get across his ideas.</a:t>
            </a:r>
          </a:p>
          <a:p>
            <a:pPr marL="0" indent="0">
              <a:buNone/>
            </a:pPr>
            <a:endParaRPr lang="en-GB" dirty="0"/>
          </a:p>
          <a:p>
            <a:pPr marL="514350" indent="-514350">
              <a:buFont typeface="+mj-lt"/>
              <a:buAutoNum type="arabicPeriod"/>
            </a:pPr>
            <a:r>
              <a:rPr lang="en-GB" dirty="0"/>
              <a:t>What ideas about life and growing up (for young men) has Nova expressed through the image of the woods?</a:t>
            </a:r>
          </a:p>
          <a:p>
            <a:pPr marL="514350" indent="-514350">
              <a:buFont typeface="+mj-lt"/>
              <a:buAutoNum type="arabicPeriod"/>
            </a:pPr>
            <a:r>
              <a:rPr lang="en-GB" dirty="0"/>
              <a:t>How has Nova used the image of a tree to explore ideas about how to be a better person and a better friend? </a:t>
            </a:r>
          </a:p>
          <a:p>
            <a:pPr marL="514350" indent="-514350">
              <a:buFont typeface="+mj-lt"/>
              <a:buAutoNum type="arabicPeriod"/>
            </a:pPr>
            <a:endParaRPr lang="en-GB" dirty="0"/>
          </a:p>
          <a:p>
            <a:pPr marL="0" indent="0">
              <a:buNone/>
            </a:pPr>
            <a:r>
              <a:rPr lang="en-GB" b="1" dirty="0"/>
              <a:t>Draw the images suggested by the poem and annotate the picture you have drawn in detail with your ideas about the layers of meaning in each part of the image.</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9514" y="0"/>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201779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274638"/>
            <a:ext cx="6532314" cy="1662380"/>
          </a:xfrm>
        </p:spPr>
        <p:txBody>
          <a:bodyPr>
            <a:normAutofit/>
          </a:bodyPr>
          <a:lstStyle/>
          <a:p>
            <a:pPr algn="l"/>
            <a:r>
              <a:rPr lang="en-GB" sz="2800" b="1" dirty="0">
                <a:latin typeface="Arial" panose="020B0604020202020204" pitchFamily="34" charset="0"/>
                <a:cs typeface="Arial" panose="020B0604020202020204" pitchFamily="34" charset="0"/>
              </a:rPr>
              <a:t>Explore rhythm and rhyme</a:t>
            </a:r>
            <a:br>
              <a:rPr lang="en-GB" sz="3200" b="1" dirty="0">
                <a:latin typeface="Arial" panose="020B0604020202020204" pitchFamily="34" charset="0"/>
                <a:cs typeface="Arial" panose="020B0604020202020204" pitchFamily="34" charset="0"/>
              </a:rPr>
            </a:br>
            <a:endParaRPr lang="en-GB" sz="2000" dirty="0">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650C2219-A3F7-41E3-B945-89DCEA884BF0}"/>
              </a:ext>
            </a:extLst>
          </p:cNvPr>
          <p:cNvSpPr>
            <a:spLocks noGrp="1"/>
          </p:cNvSpPr>
          <p:nvPr>
            <p:ph idx="1"/>
          </p:nvPr>
        </p:nvSpPr>
        <p:spPr>
          <a:xfrm>
            <a:off x="457200" y="1772816"/>
            <a:ext cx="8229600" cy="4353347"/>
          </a:xfrm>
        </p:spPr>
        <p:txBody>
          <a:bodyPr>
            <a:normAutofit fontScale="77500" lnSpcReduction="20000"/>
          </a:bodyPr>
          <a:lstStyle/>
          <a:p>
            <a:r>
              <a:rPr lang="en-GB" dirty="0"/>
              <a:t>Look at the way that hip-hop artists have used rhyme and rhythm in their </a:t>
            </a:r>
            <a:r>
              <a:rPr lang="en-GB" dirty="0" err="1"/>
              <a:t>songwriting</a:t>
            </a:r>
            <a:r>
              <a:rPr lang="en-GB" dirty="0"/>
              <a:t> over the last 40 years and consider how these artists have influenced Karl Nova’s poetry</a:t>
            </a:r>
          </a:p>
          <a:p>
            <a:r>
              <a:rPr lang="en-GB" dirty="0"/>
              <a:t>Explore the examples in the next few pages and notice:</a:t>
            </a:r>
          </a:p>
          <a:p>
            <a:pPr lvl="1"/>
            <a:r>
              <a:rPr lang="en-GB" dirty="0"/>
              <a:t>Where the beats are in the bar/line</a:t>
            </a:r>
          </a:p>
          <a:p>
            <a:pPr lvl="1"/>
            <a:r>
              <a:rPr lang="en-GB" dirty="0"/>
              <a:t>How rhymes are built inside the lines as well as at the ends of lines</a:t>
            </a:r>
          </a:p>
          <a:p>
            <a:pPr lvl="1"/>
            <a:r>
              <a:rPr lang="en-GB" dirty="0"/>
              <a:t>How ‘daisy chain’ rhymes are used across a number of lines</a:t>
            </a:r>
          </a:p>
          <a:p>
            <a:pPr lvl="1"/>
            <a:r>
              <a:rPr lang="en-GB" dirty="0"/>
              <a:t>How multi-syllable rhymes are used</a:t>
            </a:r>
          </a:p>
          <a:p>
            <a:pPr lvl="1"/>
            <a:r>
              <a:rPr lang="en-GB" dirty="0"/>
              <a:t>How rhymes focus on the vowel sounds of words</a:t>
            </a:r>
          </a:p>
          <a:p>
            <a:r>
              <a:rPr lang="en-GB" dirty="0"/>
              <a:t> </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9514" y="0"/>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1200022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D2EB-EBEE-4FBF-9346-C529A01D1B3D}"/>
              </a:ext>
            </a:extLst>
          </p:cNvPr>
          <p:cNvSpPr>
            <a:spLocks noGrp="1"/>
          </p:cNvSpPr>
          <p:nvPr>
            <p:ph type="title"/>
          </p:nvPr>
        </p:nvSpPr>
        <p:spPr/>
        <p:txBody>
          <a:bodyPr anchor="b">
            <a:normAutofit/>
          </a:bodyPr>
          <a:lstStyle/>
          <a:p>
            <a:r>
              <a:rPr lang="en-GB" i="1" dirty="0"/>
              <a:t>The Breaks </a:t>
            </a:r>
            <a:r>
              <a:rPr lang="en-GB" dirty="0"/>
              <a:t>by Kurtis Blow (1980)</a:t>
            </a:r>
          </a:p>
        </p:txBody>
      </p:sp>
      <p:sp>
        <p:nvSpPr>
          <p:cNvPr id="10" name="Content Placeholder 9">
            <a:extLst>
              <a:ext uri="{FF2B5EF4-FFF2-40B4-BE49-F238E27FC236}">
                <a16:creationId xmlns:a16="http://schemas.microsoft.com/office/drawing/2014/main" id="{8DBB5815-185E-4605-87C7-812729AACB32}"/>
              </a:ext>
            </a:extLst>
          </p:cNvPr>
          <p:cNvSpPr>
            <a:spLocks noGrp="1"/>
          </p:cNvSpPr>
          <p:nvPr>
            <p:ph sz="half" idx="2"/>
          </p:nvPr>
        </p:nvSpPr>
        <p:spPr>
          <a:xfrm>
            <a:off x="5322498" y="2566188"/>
            <a:ext cx="3198473" cy="2667791"/>
          </a:xfrm>
        </p:spPr>
        <p:txBody>
          <a:bodyPr>
            <a:normAutofit fontScale="92500" lnSpcReduction="20000"/>
          </a:bodyPr>
          <a:lstStyle/>
          <a:p>
            <a:r>
              <a:rPr lang="en-GB" dirty="0"/>
              <a:t>One of the first rap hits</a:t>
            </a:r>
          </a:p>
          <a:p>
            <a:r>
              <a:rPr lang="en-GB" dirty="0"/>
              <a:t>Straightforward 4 beat lines (bars)</a:t>
            </a:r>
          </a:p>
          <a:p>
            <a:r>
              <a:rPr lang="en-GB" dirty="0"/>
              <a:t>Simple end rhymes of one syllable</a:t>
            </a:r>
          </a:p>
          <a:p>
            <a:r>
              <a:rPr lang="en-GB" dirty="0"/>
              <a:t>Rhyming couplets</a:t>
            </a:r>
          </a:p>
        </p:txBody>
      </p:sp>
      <p:pic>
        <p:nvPicPr>
          <p:cNvPr id="14" name="Content Placeholder 7">
            <a:extLst>
              <a:ext uri="{FF2B5EF4-FFF2-40B4-BE49-F238E27FC236}">
                <a16:creationId xmlns:a16="http://schemas.microsoft.com/office/drawing/2014/main" id="{95C50C0A-D855-44E1-8AB7-643B3C0AB4EE}"/>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r="15251"/>
          <a:stretch/>
        </p:blipFill>
        <p:spPr>
          <a:xfrm>
            <a:off x="435679" y="2560192"/>
            <a:ext cx="4619207" cy="2244661"/>
          </a:xfrm>
          <a:ln>
            <a:solidFill>
              <a:schemeClr val="tx1"/>
            </a:solidFill>
          </a:ln>
        </p:spPr>
      </p:pic>
      <p:sp>
        <p:nvSpPr>
          <p:cNvPr id="11" name="Oval 10">
            <a:extLst>
              <a:ext uri="{FF2B5EF4-FFF2-40B4-BE49-F238E27FC236}">
                <a16:creationId xmlns:a16="http://schemas.microsoft.com/office/drawing/2014/main" id="{C038A256-EFC2-4009-96A9-F11E3EC639F8}"/>
              </a:ext>
            </a:extLst>
          </p:cNvPr>
          <p:cNvSpPr/>
          <p:nvPr/>
        </p:nvSpPr>
        <p:spPr>
          <a:xfrm>
            <a:off x="955497" y="2675776"/>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16" name="Oval 15">
            <a:extLst>
              <a:ext uri="{FF2B5EF4-FFF2-40B4-BE49-F238E27FC236}">
                <a16:creationId xmlns:a16="http://schemas.microsoft.com/office/drawing/2014/main" id="{0F63900F-D79F-4C8A-8A4E-668D193B0FD4}"/>
              </a:ext>
            </a:extLst>
          </p:cNvPr>
          <p:cNvSpPr/>
          <p:nvPr/>
        </p:nvSpPr>
        <p:spPr>
          <a:xfrm>
            <a:off x="955496" y="3183905"/>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17" name="Oval 16">
            <a:extLst>
              <a:ext uri="{FF2B5EF4-FFF2-40B4-BE49-F238E27FC236}">
                <a16:creationId xmlns:a16="http://schemas.microsoft.com/office/drawing/2014/main" id="{CEA30831-C794-41FD-B285-55B30CB8D1C5}"/>
              </a:ext>
            </a:extLst>
          </p:cNvPr>
          <p:cNvSpPr/>
          <p:nvPr/>
        </p:nvSpPr>
        <p:spPr>
          <a:xfrm>
            <a:off x="3604459" y="2675775"/>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18" name="Oval 17">
            <a:extLst>
              <a:ext uri="{FF2B5EF4-FFF2-40B4-BE49-F238E27FC236}">
                <a16:creationId xmlns:a16="http://schemas.microsoft.com/office/drawing/2014/main" id="{9B56C316-6783-4993-AB66-0672C0328A41}"/>
              </a:ext>
            </a:extLst>
          </p:cNvPr>
          <p:cNvSpPr/>
          <p:nvPr/>
        </p:nvSpPr>
        <p:spPr>
          <a:xfrm>
            <a:off x="2660521" y="2675775"/>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19" name="Oval 18">
            <a:extLst>
              <a:ext uri="{FF2B5EF4-FFF2-40B4-BE49-F238E27FC236}">
                <a16:creationId xmlns:a16="http://schemas.microsoft.com/office/drawing/2014/main" id="{FCB81A50-0EAE-4AD2-A9B5-4988AF7E1CAB}"/>
              </a:ext>
            </a:extLst>
          </p:cNvPr>
          <p:cNvSpPr/>
          <p:nvPr/>
        </p:nvSpPr>
        <p:spPr>
          <a:xfrm>
            <a:off x="1984197" y="2675776"/>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0" name="Oval 19">
            <a:extLst>
              <a:ext uri="{FF2B5EF4-FFF2-40B4-BE49-F238E27FC236}">
                <a16:creationId xmlns:a16="http://schemas.microsoft.com/office/drawing/2014/main" id="{064F2F85-714A-4D64-9AB2-8FC21F77CC90}"/>
              </a:ext>
            </a:extLst>
          </p:cNvPr>
          <p:cNvSpPr/>
          <p:nvPr/>
        </p:nvSpPr>
        <p:spPr>
          <a:xfrm>
            <a:off x="3604459" y="3187311"/>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1" name="Oval 20">
            <a:extLst>
              <a:ext uri="{FF2B5EF4-FFF2-40B4-BE49-F238E27FC236}">
                <a16:creationId xmlns:a16="http://schemas.microsoft.com/office/drawing/2014/main" id="{6EC2CDD9-F120-4B53-8EBF-66CC15FE3663}"/>
              </a:ext>
            </a:extLst>
          </p:cNvPr>
          <p:cNvSpPr/>
          <p:nvPr/>
        </p:nvSpPr>
        <p:spPr>
          <a:xfrm>
            <a:off x="2969229" y="3183903"/>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2" name="Oval 21">
            <a:extLst>
              <a:ext uri="{FF2B5EF4-FFF2-40B4-BE49-F238E27FC236}">
                <a16:creationId xmlns:a16="http://schemas.microsoft.com/office/drawing/2014/main" id="{7782DE69-AF16-492F-8657-496A4428F738}"/>
              </a:ext>
            </a:extLst>
          </p:cNvPr>
          <p:cNvSpPr/>
          <p:nvPr/>
        </p:nvSpPr>
        <p:spPr>
          <a:xfrm>
            <a:off x="1964932" y="3183903"/>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3" name="Oval 22">
            <a:extLst>
              <a:ext uri="{FF2B5EF4-FFF2-40B4-BE49-F238E27FC236}">
                <a16:creationId xmlns:a16="http://schemas.microsoft.com/office/drawing/2014/main" id="{76D2C8E7-B246-4376-B512-EDAA50F3274F}"/>
              </a:ext>
            </a:extLst>
          </p:cNvPr>
          <p:cNvSpPr/>
          <p:nvPr/>
        </p:nvSpPr>
        <p:spPr>
          <a:xfrm>
            <a:off x="3496579" y="4245154"/>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4" name="Oval 23">
            <a:extLst>
              <a:ext uri="{FF2B5EF4-FFF2-40B4-BE49-F238E27FC236}">
                <a16:creationId xmlns:a16="http://schemas.microsoft.com/office/drawing/2014/main" id="{EE1818E8-C835-4B0A-A3A9-592DC1DFC98C}"/>
              </a:ext>
            </a:extLst>
          </p:cNvPr>
          <p:cNvSpPr/>
          <p:nvPr/>
        </p:nvSpPr>
        <p:spPr>
          <a:xfrm>
            <a:off x="2466597" y="4245154"/>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5" name="Oval 24">
            <a:extLst>
              <a:ext uri="{FF2B5EF4-FFF2-40B4-BE49-F238E27FC236}">
                <a16:creationId xmlns:a16="http://schemas.microsoft.com/office/drawing/2014/main" id="{C7134A4F-EF53-4A4C-8CFE-43A8FB051076}"/>
              </a:ext>
            </a:extLst>
          </p:cNvPr>
          <p:cNvSpPr/>
          <p:nvPr/>
        </p:nvSpPr>
        <p:spPr>
          <a:xfrm>
            <a:off x="791110" y="4243828"/>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6" name="Oval 25">
            <a:extLst>
              <a:ext uri="{FF2B5EF4-FFF2-40B4-BE49-F238E27FC236}">
                <a16:creationId xmlns:a16="http://schemas.microsoft.com/office/drawing/2014/main" id="{9019A9FE-E989-4828-B621-A841002F0FE8}"/>
              </a:ext>
            </a:extLst>
          </p:cNvPr>
          <p:cNvSpPr/>
          <p:nvPr/>
        </p:nvSpPr>
        <p:spPr>
          <a:xfrm>
            <a:off x="3604458" y="3692033"/>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7" name="Oval 26">
            <a:extLst>
              <a:ext uri="{FF2B5EF4-FFF2-40B4-BE49-F238E27FC236}">
                <a16:creationId xmlns:a16="http://schemas.microsoft.com/office/drawing/2014/main" id="{0547559F-D513-429D-B413-FAE64BDC20D6}"/>
              </a:ext>
            </a:extLst>
          </p:cNvPr>
          <p:cNvSpPr/>
          <p:nvPr/>
        </p:nvSpPr>
        <p:spPr>
          <a:xfrm>
            <a:off x="2660521" y="3692034"/>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8" name="Oval 27">
            <a:extLst>
              <a:ext uri="{FF2B5EF4-FFF2-40B4-BE49-F238E27FC236}">
                <a16:creationId xmlns:a16="http://schemas.microsoft.com/office/drawing/2014/main" id="{9921A1FB-492F-4D22-94A7-05AFE3D7A68E}"/>
              </a:ext>
            </a:extLst>
          </p:cNvPr>
          <p:cNvSpPr/>
          <p:nvPr/>
        </p:nvSpPr>
        <p:spPr>
          <a:xfrm>
            <a:off x="1814674" y="3692034"/>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9" name="Oval 28">
            <a:extLst>
              <a:ext uri="{FF2B5EF4-FFF2-40B4-BE49-F238E27FC236}">
                <a16:creationId xmlns:a16="http://schemas.microsoft.com/office/drawing/2014/main" id="{A370E767-C2CC-4D55-8664-911E82F7C9BA}"/>
              </a:ext>
            </a:extLst>
          </p:cNvPr>
          <p:cNvSpPr/>
          <p:nvPr/>
        </p:nvSpPr>
        <p:spPr>
          <a:xfrm>
            <a:off x="949075" y="3692034"/>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30" name="Oval 29">
            <a:extLst>
              <a:ext uri="{FF2B5EF4-FFF2-40B4-BE49-F238E27FC236}">
                <a16:creationId xmlns:a16="http://schemas.microsoft.com/office/drawing/2014/main" id="{FCEE0A86-BFD9-48CF-940B-85115E2D899B}"/>
              </a:ext>
            </a:extLst>
          </p:cNvPr>
          <p:cNvSpPr/>
          <p:nvPr/>
        </p:nvSpPr>
        <p:spPr>
          <a:xfrm>
            <a:off x="4572001" y="4243827"/>
            <a:ext cx="169523" cy="146407"/>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Tree>
    <p:extLst>
      <p:ext uri="{BB962C8B-B14F-4D97-AF65-F5344CB8AC3E}">
        <p14:creationId xmlns:p14="http://schemas.microsoft.com/office/powerpoint/2010/main" val="4166256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C2108A4C884840A36CC1578A705141" ma:contentTypeVersion="13" ma:contentTypeDescription="Create a new document." ma:contentTypeScope="" ma:versionID="1ebe931c087289a7c2bf99eb0ad47484">
  <xsd:schema xmlns:xsd="http://www.w3.org/2001/XMLSchema" xmlns:xs="http://www.w3.org/2001/XMLSchema" xmlns:p="http://schemas.microsoft.com/office/2006/metadata/properties" xmlns:ns3="046ece24-5b3b-4d7e-9ecd-6787d1859a4c" xmlns:ns4="a53e51bf-d4ca-4475-9fe5-3e88c614434f" targetNamespace="http://schemas.microsoft.com/office/2006/metadata/properties" ma:root="true" ma:fieldsID="fc8231f03ec7d77571fdf34cd0f75ee6" ns3:_="" ns4:_="">
    <xsd:import namespace="046ece24-5b3b-4d7e-9ecd-6787d1859a4c"/>
    <xsd:import namespace="a53e51bf-d4ca-4475-9fe5-3e88c614434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6ece24-5b3b-4d7e-9ecd-6787d1859a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3e51bf-d4ca-4475-9fe5-3e88c614434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916924-B506-45AB-8C17-8D9A062534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6ece24-5b3b-4d7e-9ecd-6787d1859a4c"/>
    <ds:schemaRef ds:uri="a53e51bf-d4ca-4475-9fe5-3e88c61443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06715B-AC6A-4705-993E-C260161E5EEA}">
  <ds:schemaRefs>
    <ds:schemaRef ds:uri="http://schemas.microsoft.com/sharepoint/v3/contenttype/forms"/>
  </ds:schemaRefs>
</ds:datastoreItem>
</file>

<file path=customXml/itemProps3.xml><?xml version="1.0" encoding="utf-8"?>
<ds:datastoreItem xmlns:ds="http://schemas.openxmlformats.org/officeDocument/2006/customXml" ds:itemID="{EA86A5E4-7C82-45BF-925C-2B390F2CE894}">
  <ds:schemaRefs>
    <ds:schemaRef ds:uri="a53e51bf-d4ca-4475-9fe5-3e88c614434f"/>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046ece24-5b3b-4d7e-9ecd-6787d1859a4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656</TotalTime>
  <Words>2000</Words>
  <Application>Microsoft Office PowerPoint</Application>
  <PresentationFormat>On-screen Show (4:3)</PresentationFormat>
  <Paragraphs>153</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Rhythm and Poetry</vt:lpstr>
      <vt:lpstr>Using the home learning materials</vt:lpstr>
      <vt:lpstr>Learning stages</vt:lpstr>
      <vt:lpstr>PowerPoint Presentation</vt:lpstr>
      <vt:lpstr>Exploring Karl Nova’s ideas and feelings – ‘role on the wall’</vt:lpstr>
      <vt:lpstr>Fill in the blanks</vt:lpstr>
      <vt:lpstr>Exploring ‘lyrical pictures’ </vt:lpstr>
      <vt:lpstr>Explore rhythm and rhyme </vt:lpstr>
      <vt:lpstr>The Breaks by Kurtis Blow (1980)</vt:lpstr>
      <vt:lpstr>Eric B is President by Eric B and Rakim (1987)</vt:lpstr>
      <vt:lpstr>Re:Definition by Mos Def (1997)</vt:lpstr>
      <vt:lpstr>Lose Yourself by Eminem (2004)</vt:lpstr>
      <vt:lpstr>My Shot from the musical Hamilton (2015)</vt:lpstr>
      <vt:lpstr>The Misinformation Age by Karl Nova</vt:lpstr>
      <vt:lpstr>Writing Challenges</vt:lpstr>
      <vt:lpstr>The Misinformation Age by Karl Nova</vt:lpstr>
      <vt:lpstr>HIAS English team</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cseihtsw</dc:creator>
  <cp:lastModifiedBy>Kenyon, Joanna</cp:lastModifiedBy>
  <cp:revision>55</cp:revision>
  <dcterms:created xsi:type="dcterms:W3CDTF">2018-12-07T10:51:09Z</dcterms:created>
  <dcterms:modified xsi:type="dcterms:W3CDTF">2020-04-04T15:30:19Z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0x01010070C2108A4C884840A36CC1578A705141</vt:lpwstr>
  </property>
</Properties>
</file>