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272" r:id="rId2"/>
    <p:sldId id="2786" r:id="rId3"/>
    <p:sldId id="2784" r:id="rId4"/>
    <p:sldId id="2793" r:id="rId5"/>
    <p:sldId id="2790" r:id="rId6"/>
    <p:sldId id="2792" r:id="rId7"/>
    <p:sldId id="2791" r:id="rId8"/>
    <p:sldId id="2800" r:id="rId9"/>
    <p:sldId id="2785" r:id="rId10"/>
    <p:sldId id="2801" r:id="rId11"/>
    <p:sldId id="2799"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D8330C-51B2-485F-A828-0BE8AF63251D}" v="22" dt="2021-07-28T13:00:02.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786" autoAdjust="0"/>
  </p:normalViewPr>
  <p:slideViewPr>
    <p:cSldViewPr snapToGrid="0">
      <p:cViewPr>
        <p:scale>
          <a:sx n="70" d="100"/>
          <a:sy n="70" d="100"/>
        </p:scale>
        <p:origin x="11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E1C3A-A4D9-4006-90D6-2250CAE040B3}" type="datetimeFigureOut">
              <a:rPr lang="en-GB" smtClean="0"/>
              <a:t>28/07/2021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C04BE-C059-41A7-AD51-92500A1D5C4D}" type="slidenum">
              <a:rPr lang="en-GB" smtClean="0"/>
              <a:t>‹#›</a:t>
            </a:fld>
            <a:endParaRPr lang="en-GB"/>
          </a:p>
        </p:txBody>
      </p:sp>
    </p:spTree>
    <p:extLst>
      <p:ext uri="{BB962C8B-B14F-4D97-AF65-F5344CB8AC3E}">
        <p14:creationId xmlns:p14="http://schemas.microsoft.com/office/powerpoint/2010/main" val="3428787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7FA1E-A616-48A7-84D8-C48C74E3093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0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DfE announced that it was not going to continue with its direct involvement in the restructuring of Letters and Sound and that the framework would be removed from the SSP list by March 2022.</a:t>
            </a:r>
          </a:p>
          <a:p>
            <a:endParaRPr lang="en-GB" dirty="0"/>
          </a:p>
        </p:txBody>
      </p:sp>
      <p:sp>
        <p:nvSpPr>
          <p:cNvPr id="4" name="Slide Number Placeholder 3"/>
          <p:cNvSpPr>
            <a:spLocks noGrp="1"/>
          </p:cNvSpPr>
          <p:nvPr>
            <p:ph type="sldNum" sz="quarter" idx="5"/>
          </p:nvPr>
        </p:nvSpPr>
        <p:spPr/>
        <p:txBody>
          <a:bodyPr/>
          <a:lstStyle/>
          <a:p>
            <a:fld id="{ADBC04BE-C059-41A7-AD51-92500A1D5C4D}" type="slidenum">
              <a:rPr lang="en-GB" smtClean="0"/>
              <a:t>2</a:t>
            </a:fld>
            <a:endParaRPr lang="en-GB"/>
          </a:p>
        </p:txBody>
      </p:sp>
    </p:spTree>
    <p:extLst>
      <p:ext uri="{BB962C8B-B14F-4D97-AF65-F5344CB8AC3E}">
        <p14:creationId xmlns:p14="http://schemas.microsoft.com/office/powerpoint/2010/main" val="967223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included free videos and training materials for English Hub partner schools. Many schools will have accessed these resources during the pandemic to support remote learning.</a:t>
            </a:r>
          </a:p>
          <a:p>
            <a:endParaRPr lang="en-GB" dirty="0"/>
          </a:p>
        </p:txBody>
      </p:sp>
      <p:sp>
        <p:nvSpPr>
          <p:cNvPr id="4" name="Slide Number Placeholder 3"/>
          <p:cNvSpPr>
            <a:spLocks noGrp="1"/>
          </p:cNvSpPr>
          <p:nvPr>
            <p:ph type="sldNum" sz="quarter" idx="5"/>
          </p:nvPr>
        </p:nvSpPr>
        <p:spPr/>
        <p:txBody>
          <a:bodyPr/>
          <a:lstStyle/>
          <a:p>
            <a:fld id="{ADBC04BE-C059-41A7-AD51-92500A1D5C4D}" type="slidenum">
              <a:rPr lang="en-GB" smtClean="0"/>
              <a:t>3</a:t>
            </a:fld>
            <a:endParaRPr lang="en-GB"/>
          </a:p>
        </p:txBody>
      </p:sp>
    </p:spTree>
    <p:extLst>
      <p:ext uri="{BB962C8B-B14F-4D97-AF65-F5344CB8AC3E}">
        <p14:creationId xmlns:p14="http://schemas.microsoft.com/office/powerpoint/2010/main" val="249655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only exception to this is if you’re receiving support from an English Hub. Schools receiving support through the English Hubs programme must follow a programme from the validated list. Letters and Sounds 2007 will remain on the validated list until 2022 to allow schools using it the time to transition. These schools are advised to contact their local English Hub for more information.</a:t>
            </a:r>
          </a:p>
          <a:p>
            <a:endParaRPr lang="en-GB" dirty="0"/>
          </a:p>
        </p:txBody>
      </p:sp>
      <p:sp>
        <p:nvSpPr>
          <p:cNvPr id="4" name="Slide Number Placeholder 3"/>
          <p:cNvSpPr>
            <a:spLocks noGrp="1"/>
          </p:cNvSpPr>
          <p:nvPr>
            <p:ph type="sldNum" sz="quarter" idx="5"/>
          </p:nvPr>
        </p:nvSpPr>
        <p:spPr/>
        <p:txBody>
          <a:bodyPr/>
          <a:lstStyle/>
          <a:p>
            <a:fld id="{ADBC04BE-C059-41A7-AD51-92500A1D5C4D}" type="slidenum">
              <a:rPr lang="en-GB" smtClean="0"/>
              <a:t>5</a:t>
            </a:fld>
            <a:endParaRPr lang="en-GB"/>
          </a:p>
        </p:txBody>
      </p:sp>
    </p:spTree>
    <p:extLst>
      <p:ext uri="{BB962C8B-B14F-4D97-AF65-F5344CB8AC3E}">
        <p14:creationId xmlns:p14="http://schemas.microsoft.com/office/powerpoint/2010/main" val="102513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C04BE-C059-41A7-AD51-92500A1D5C4D}" type="slidenum">
              <a:rPr lang="en-GB" smtClean="0"/>
              <a:t>9</a:t>
            </a:fld>
            <a:endParaRPr lang="en-GB"/>
          </a:p>
        </p:txBody>
      </p:sp>
    </p:spTree>
    <p:extLst>
      <p:ext uri="{BB962C8B-B14F-4D97-AF65-F5344CB8AC3E}">
        <p14:creationId xmlns:p14="http://schemas.microsoft.com/office/powerpoint/2010/main" val="1521617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BC04BE-C059-41A7-AD51-92500A1D5C4D}" type="slidenum">
              <a:rPr lang="en-GB" smtClean="0"/>
              <a:t>10</a:t>
            </a:fld>
            <a:endParaRPr lang="en-GB"/>
          </a:p>
        </p:txBody>
      </p:sp>
    </p:spTree>
    <p:extLst>
      <p:ext uri="{BB962C8B-B14F-4D97-AF65-F5344CB8AC3E}">
        <p14:creationId xmlns:p14="http://schemas.microsoft.com/office/powerpoint/2010/main" val="1297622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387370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47616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0995"/>
            <a:ext cx="77724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1700808"/>
            <a:ext cx="77724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9124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600201"/>
            <a:ext cx="40386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0201"/>
            <a:ext cx="40386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1801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77440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774405"/>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0624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478093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052717"/>
            <a:ext cx="1911096" cy="509016"/>
          </a:xfrm>
          <a:prstGeom prst="rect">
            <a:avLst/>
          </a:prstGeom>
        </p:spPr>
      </p:pic>
    </p:spTree>
    <p:extLst>
      <p:ext uri="{BB962C8B-B14F-4D97-AF65-F5344CB8AC3E}">
        <p14:creationId xmlns:p14="http://schemas.microsoft.com/office/powerpoint/2010/main" val="61547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3575050" y="1484785"/>
            <a:ext cx="5111750" cy="4464496"/>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0" y="1484784"/>
            <a:ext cx="3008313" cy="446260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7955" y="188640"/>
            <a:ext cx="2340000" cy="1003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6052717"/>
            <a:ext cx="1911096" cy="509016"/>
          </a:xfrm>
          <a:prstGeom prst="rect">
            <a:avLst/>
          </a:prstGeom>
        </p:spPr>
      </p:pic>
    </p:spTree>
    <p:extLst>
      <p:ext uri="{BB962C8B-B14F-4D97-AF65-F5344CB8AC3E}">
        <p14:creationId xmlns:p14="http://schemas.microsoft.com/office/powerpoint/2010/main" val="3321851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752" y="4800600"/>
            <a:ext cx="54864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453752"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453752" y="5367338"/>
            <a:ext cx="54864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7955" y="188640"/>
            <a:ext cx="2340000" cy="1003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6052717"/>
            <a:ext cx="1911096" cy="509016"/>
          </a:xfrm>
          <a:prstGeom prst="rect">
            <a:avLst/>
          </a:prstGeom>
        </p:spPr>
      </p:pic>
    </p:spTree>
    <p:extLst>
      <p:ext uri="{BB962C8B-B14F-4D97-AF65-F5344CB8AC3E}">
        <p14:creationId xmlns:p14="http://schemas.microsoft.com/office/powerpoint/2010/main" val="83330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131024" cy="1143000"/>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457200" y="1600201"/>
            <a:ext cx="8229600" cy="434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81208" b="43192"/>
          <a:stretch/>
        </p:blipFill>
        <p:spPr bwMode="auto">
          <a:xfrm>
            <a:off x="7436139" y="4653135"/>
            <a:ext cx="1888389" cy="221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536" y="6052717"/>
            <a:ext cx="1911096" cy="509016"/>
          </a:xfrm>
          <a:prstGeom prst="rect">
            <a:avLst/>
          </a:prstGeom>
        </p:spPr>
      </p:pic>
      <p:pic>
        <p:nvPicPr>
          <p:cNvPr id="1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912480" y="260648"/>
            <a:ext cx="1980000" cy="76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6287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ctr"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hyperlink" Target="mailto:emma.tarrant@hants.gov.uk"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hyperlink" Target="https://www.gov.uk/government/news/10-million-scheme-to-help-pupils-boost-core-skills?utm_medium=email&amp;utm_campaign=govuk-notifications&amp;utm_source=c09a4e38-c2de-48a9-8436-c1c5320e5516&amp;utm_content=immediately" TargetMode="External"/><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educationhub.blog.gov.uk/2021/05/17/the-removal-of-letters-and-sounds-2007-from-the-departments-list-of-validated-phonics-programmes-teachers-questions-answered/"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hyperlink" Target="https://educationhub.blog.gov.uk/2021/05/17/the-removal-of-letters-and-sounds-2007-from-the-departments-list-of-validated-phonics-programmes-teachers-questions-answered/"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hyperlink" Target="https://educationhub.blog.gov.uk/2021/05/17/the-removal-of-letters-and-sounds-2007-from-the-departments-list-of-validated-phonics-programmes-teachers-questions-answered/"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48CDAF-BB6F-4E76-8EC2-2B0EFB75314D}"/>
              </a:ext>
            </a:extLst>
          </p:cNvPr>
          <p:cNvSpPr>
            <a:spLocks noGrp="1"/>
          </p:cNvSpPr>
          <p:nvPr>
            <p:ph type="ctrTitle"/>
          </p:nvPr>
        </p:nvSpPr>
        <p:spPr>
          <a:xfrm>
            <a:off x="685800" y="1913967"/>
            <a:ext cx="7772400" cy="2115666"/>
          </a:xfrm>
        </p:spPr>
        <p:txBody>
          <a:bodyPr/>
          <a:lstStyle/>
          <a:p>
            <a:pPr algn="ctr"/>
            <a:r>
              <a:rPr lang="en-GB" sz="4400" b="1" dirty="0"/>
              <a:t>Guidance relating to the continued use of Letters and Sounds</a:t>
            </a:r>
            <a:br>
              <a:rPr lang="en-GB" sz="4400" b="1" dirty="0"/>
            </a:br>
            <a:endParaRPr lang="en-GB" sz="4400" b="1" dirty="0"/>
          </a:p>
        </p:txBody>
      </p:sp>
      <p:sp>
        <p:nvSpPr>
          <p:cNvPr id="3" name="Subtitle 2">
            <a:extLst>
              <a:ext uri="{FF2B5EF4-FFF2-40B4-BE49-F238E27FC236}">
                <a16:creationId xmlns:a16="http://schemas.microsoft.com/office/drawing/2014/main" id="{8F8FECB9-EB3F-47E5-A5E6-B07DCC6CBE76}"/>
              </a:ext>
            </a:extLst>
          </p:cNvPr>
          <p:cNvSpPr>
            <a:spLocks noGrp="1"/>
          </p:cNvSpPr>
          <p:nvPr>
            <p:ph type="subTitle" idx="1"/>
          </p:nvPr>
        </p:nvSpPr>
        <p:spPr>
          <a:xfrm>
            <a:off x="856648" y="4149080"/>
            <a:ext cx="7600213" cy="1752600"/>
          </a:xfrm>
        </p:spPr>
        <p:txBody>
          <a:bodyPr>
            <a:normAutofit fontScale="92500"/>
          </a:bodyPr>
          <a:lstStyle/>
          <a:p>
            <a:r>
              <a:rPr lang="en-GB" dirty="0"/>
              <a:t>Summer 2021</a:t>
            </a:r>
          </a:p>
          <a:p>
            <a:r>
              <a:rPr lang="en-GB" dirty="0"/>
              <a:t>Emma Tarrant – Lead English Inspector / Adviser</a:t>
            </a:r>
          </a:p>
          <a:p>
            <a:r>
              <a:rPr lang="en-GB" dirty="0">
                <a:hlinkClick r:id="rId5"/>
              </a:rPr>
              <a:t>emma.tarrant@hants.gov.uk</a:t>
            </a:r>
            <a:endParaRPr lang="en-GB" dirty="0"/>
          </a:p>
          <a:p>
            <a:endParaRPr lang="en-GB" dirty="0"/>
          </a:p>
        </p:txBody>
      </p:sp>
      <p:pic>
        <p:nvPicPr>
          <p:cNvPr id="9" name="Audio 8">
            <a:hlinkClick r:id="" action="ppaction://media"/>
            <a:extLst>
              <a:ext uri="{FF2B5EF4-FFF2-40B4-BE49-F238E27FC236}">
                <a16:creationId xmlns:a16="http://schemas.microsoft.com/office/drawing/2014/main" id="{102455D2-9750-4E94-9779-47FF6BDBF5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62668017"/>
      </p:ext>
    </p:extLst>
  </p:cSld>
  <p:clrMapOvr>
    <a:masterClrMapping/>
  </p:clrMapOvr>
  <mc:AlternateContent xmlns:mc="http://schemas.openxmlformats.org/markup-compatibility/2006">
    <mc:Choice xmlns:p14="http://schemas.microsoft.com/office/powerpoint/2010/main" Requires="p14">
      <p:transition spd="slow" p14:dur="2000" advTm="10678"/>
    </mc:Choice>
    <mc:Fallback>
      <p:transition spd="slow" advTm="1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2AE3-929E-4BDA-B5C1-318933AD15EC}"/>
              </a:ext>
            </a:extLst>
          </p:cNvPr>
          <p:cNvSpPr>
            <a:spLocks noGrp="1"/>
          </p:cNvSpPr>
          <p:nvPr>
            <p:ph type="title"/>
          </p:nvPr>
        </p:nvSpPr>
        <p:spPr>
          <a:xfrm>
            <a:off x="206943" y="125128"/>
            <a:ext cx="6131024" cy="1143000"/>
          </a:xfrm>
        </p:spPr>
        <p:txBody>
          <a:bodyPr/>
          <a:lstStyle/>
          <a:p>
            <a:pPr algn="l"/>
            <a:r>
              <a:rPr lang="en-GB" b="1" dirty="0"/>
              <a:t>Don’t let funding be a barrier</a:t>
            </a:r>
          </a:p>
        </p:txBody>
      </p:sp>
      <p:sp>
        <p:nvSpPr>
          <p:cNvPr id="3" name="Content Placeholder 2">
            <a:extLst>
              <a:ext uri="{FF2B5EF4-FFF2-40B4-BE49-F238E27FC236}">
                <a16:creationId xmlns:a16="http://schemas.microsoft.com/office/drawing/2014/main" id="{7C8DA36E-0CC1-44EC-9700-1CB7FD25336F}"/>
              </a:ext>
            </a:extLst>
          </p:cNvPr>
          <p:cNvSpPr>
            <a:spLocks noGrp="1"/>
          </p:cNvSpPr>
          <p:nvPr>
            <p:ph idx="1"/>
          </p:nvPr>
        </p:nvSpPr>
        <p:spPr>
          <a:xfrm>
            <a:off x="206943" y="1053148"/>
            <a:ext cx="8229600" cy="4751704"/>
          </a:xfrm>
        </p:spPr>
        <p:txBody>
          <a:bodyPr>
            <a:normAutofit fontScale="70000" lnSpcReduction="20000"/>
          </a:bodyPr>
          <a:lstStyle/>
          <a:p>
            <a:pPr marL="0" indent="0">
              <a:buNone/>
            </a:pPr>
            <a:r>
              <a:rPr lang="en-GB" sz="4500" b="1" dirty="0"/>
              <a:t>Government scheme to boost core skills</a:t>
            </a:r>
          </a:p>
          <a:p>
            <a:endParaRPr lang="en-GB" dirty="0"/>
          </a:p>
          <a:p>
            <a:r>
              <a:rPr lang="en-GB" dirty="0"/>
              <a:t>The funding for English will be focused on systematic synthetic phonics, a highly effective method for teaching early reading and an important component in the development of early reading skills, particularly for children from disadvantaged backgrounds. </a:t>
            </a:r>
          </a:p>
          <a:p>
            <a:pPr marL="0" indent="0">
              <a:buNone/>
            </a:pPr>
            <a:endParaRPr lang="en-GB" dirty="0"/>
          </a:p>
          <a:p>
            <a:r>
              <a:rPr lang="en-GB" dirty="0"/>
              <a:t>English Hubs working across the country will allocate funding to eligible primary schools in selected Local Authority Districts and support them to purchase training and resources for one of the phonics programmes on the DfE’s validated list, all of which have been quality assured by an expert panel.</a:t>
            </a:r>
          </a:p>
          <a:p>
            <a:pPr marL="0" indent="0">
              <a:buNone/>
            </a:pPr>
            <a:endParaRPr lang="en-GB" dirty="0"/>
          </a:p>
          <a:p>
            <a:r>
              <a:rPr lang="en-GB" dirty="0"/>
              <a:t>The offer will be rolled out from Autumn term 2021.</a:t>
            </a:r>
          </a:p>
          <a:p>
            <a:r>
              <a:rPr lang="en-GB" dirty="0"/>
              <a:t>Schools that would like to find out more about the funding for English should contact the </a:t>
            </a:r>
            <a:r>
              <a:rPr lang="en-GB" b="1" u="sng" dirty="0"/>
              <a:t>New Wave English Hub</a:t>
            </a:r>
            <a:r>
              <a:rPr lang="en-GB" dirty="0"/>
              <a:t>.</a:t>
            </a:r>
          </a:p>
        </p:txBody>
      </p:sp>
      <p:sp>
        <p:nvSpPr>
          <p:cNvPr id="5" name="TextBox 4">
            <a:extLst>
              <a:ext uri="{FF2B5EF4-FFF2-40B4-BE49-F238E27FC236}">
                <a16:creationId xmlns:a16="http://schemas.microsoft.com/office/drawing/2014/main" id="{168EC645-A9D5-4A26-ABD7-90D8261FEEBB}"/>
              </a:ext>
            </a:extLst>
          </p:cNvPr>
          <p:cNvSpPr txBox="1"/>
          <p:nvPr/>
        </p:nvSpPr>
        <p:spPr>
          <a:xfrm>
            <a:off x="2427973" y="5903893"/>
            <a:ext cx="5840128" cy="954107"/>
          </a:xfrm>
          <a:prstGeom prst="rect">
            <a:avLst/>
          </a:prstGeom>
          <a:noFill/>
        </p:spPr>
        <p:txBody>
          <a:bodyPr wrap="square">
            <a:spAutoFit/>
          </a:bodyPr>
          <a:lstStyle/>
          <a:p>
            <a:r>
              <a:rPr lang="en-GB" sz="1400" dirty="0">
                <a:hlinkClick r:id="rId5"/>
              </a:rPr>
              <a:t>https://www.gov.uk/government/news/10-million-scheme-to-help-pupils-boost-core-skills?utm_medium=email&amp;utm_campaign=govuk-notifications&amp;utm_source=c09a4e38-c2de-48a9-8436-c1c5320e5516&amp;utm_content=immediately</a:t>
            </a:r>
            <a:r>
              <a:rPr lang="en-GB" sz="1400" dirty="0"/>
              <a:t> </a:t>
            </a:r>
          </a:p>
        </p:txBody>
      </p:sp>
      <p:pic>
        <p:nvPicPr>
          <p:cNvPr id="4" name="Audio 3">
            <a:hlinkClick r:id="" action="ppaction://media"/>
            <a:extLst>
              <a:ext uri="{FF2B5EF4-FFF2-40B4-BE49-F238E27FC236}">
                <a16:creationId xmlns:a16="http://schemas.microsoft.com/office/drawing/2014/main" id="{E479CCFC-691B-4A17-8F6E-80C471AABF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69815110"/>
      </p:ext>
    </p:extLst>
  </p:cSld>
  <p:clrMapOvr>
    <a:masterClrMapping/>
  </p:clrMapOvr>
  <mc:AlternateContent xmlns:mc="http://schemas.openxmlformats.org/markup-compatibility/2006">
    <mc:Choice xmlns:p14="http://schemas.microsoft.com/office/powerpoint/2010/main" Requires="p14">
      <p:transition spd="slow" p14:dur="2000" advTm="50467"/>
    </mc:Choice>
    <mc:Fallback>
      <p:transition spd="slow" advTm="50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BB63B-3931-42A7-AC38-F86ECD5B3D0C}"/>
              </a:ext>
            </a:extLst>
          </p:cNvPr>
          <p:cNvSpPr>
            <a:spLocks noGrp="1"/>
          </p:cNvSpPr>
          <p:nvPr>
            <p:ph type="title"/>
          </p:nvPr>
        </p:nvSpPr>
        <p:spPr>
          <a:xfrm>
            <a:off x="457200" y="274638"/>
            <a:ext cx="6386361" cy="1143000"/>
          </a:xfrm>
        </p:spPr>
        <p:txBody>
          <a:bodyPr/>
          <a:lstStyle/>
          <a:p>
            <a:pPr algn="l"/>
            <a:r>
              <a:rPr lang="en-GB" b="1" dirty="0"/>
              <a:t>Remember, we are here to help</a:t>
            </a:r>
          </a:p>
        </p:txBody>
      </p:sp>
      <p:sp>
        <p:nvSpPr>
          <p:cNvPr id="3" name="Content Placeholder 2">
            <a:extLst>
              <a:ext uri="{FF2B5EF4-FFF2-40B4-BE49-F238E27FC236}">
                <a16:creationId xmlns:a16="http://schemas.microsoft.com/office/drawing/2014/main" id="{19A5424F-C782-4CAA-868C-8A7FD0FA5B4E}"/>
              </a:ext>
            </a:extLst>
          </p:cNvPr>
          <p:cNvSpPr>
            <a:spLocks noGrp="1"/>
          </p:cNvSpPr>
          <p:nvPr>
            <p:ph idx="1"/>
          </p:nvPr>
        </p:nvSpPr>
        <p:spPr>
          <a:xfrm>
            <a:off x="384048" y="1417638"/>
            <a:ext cx="8229600" cy="4349080"/>
          </a:xfrm>
        </p:spPr>
        <p:txBody>
          <a:bodyPr>
            <a:normAutofit/>
          </a:bodyPr>
          <a:lstStyle/>
          <a:p>
            <a:r>
              <a:rPr lang="en-GB" sz="2400" dirty="0"/>
              <a:t>Please contact any member of the HIAS English Team if you would like further advice.</a:t>
            </a:r>
          </a:p>
          <a:p>
            <a:pPr marL="0" indent="0">
              <a:buNone/>
            </a:pPr>
            <a:endParaRPr lang="en-GB" sz="2400" dirty="0"/>
          </a:p>
          <a:p>
            <a:r>
              <a:rPr lang="en-GB" sz="2400" dirty="0"/>
              <a:t>The HIAS English Team were part of the original training programme for Letters and Sounds and still provide up to date training to support schools.</a:t>
            </a:r>
          </a:p>
          <a:p>
            <a:pPr marL="0" indent="0">
              <a:buNone/>
            </a:pPr>
            <a:endParaRPr lang="en-GB" sz="2400" dirty="0"/>
          </a:p>
          <a:p>
            <a:pPr marL="0" indent="0">
              <a:buNone/>
            </a:pPr>
            <a:endParaRPr lang="en-GB" dirty="0"/>
          </a:p>
          <a:p>
            <a:endParaRPr lang="en-GB" dirty="0"/>
          </a:p>
        </p:txBody>
      </p:sp>
      <p:pic>
        <p:nvPicPr>
          <p:cNvPr id="5" name="Picture 4">
            <a:extLst>
              <a:ext uri="{FF2B5EF4-FFF2-40B4-BE49-F238E27FC236}">
                <a16:creationId xmlns:a16="http://schemas.microsoft.com/office/drawing/2014/main" id="{EE52F922-4C3A-45C5-B2E8-397500E3DD4E}"/>
              </a:ext>
            </a:extLst>
          </p:cNvPr>
          <p:cNvPicPr>
            <a:picLocks noChangeAspect="1"/>
          </p:cNvPicPr>
          <p:nvPr/>
        </p:nvPicPr>
        <p:blipFill>
          <a:blip r:embed="rId4"/>
          <a:stretch>
            <a:fillRect/>
          </a:stretch>
        </p:blipFill>
        <p:spPr>
          <a:xfrm>
            <a:off x="2779776" y="3930621"/>
            <a:ext cx="4270248" cy="2380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udio 5">
            <a:hlinkClick r:id="" action="ppaction://media"/>
            <a:extLst>
              <a:ext uri="{FF2B5EF4-FFF2-40B4-BE49-F238E27FC236}">
                <a16:creationId xmlns:a16="http://schemas.microsoft.com/office/drawing/2014/main" id="{198E5ECD-8540-461C-ACD0-2C388E7D4B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35948728"/>
      </p:ext>
    </p:extLst>
  </p:cSld>
  <p:clrMapOvr>
    <a:masterClrMapping/>
  </p:clrMapOvr>
  <mc:AlternateContent xmlns:mc="http://schemas.openxmlformats.org/markup-compatibility/2006">
    <mc:Choice xmlns:p14="http://schemas.microsoft.com/office/powerpoint/2010/main" Requires="p14">
      <p:transition spd="slow" p14:dur="2000" advTm="66933"/>
    </mc:Choice>
    <mc:Fallback>
      <p:transition spd="slow" advTm="66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954B-DA89-46D3-BCE2-6F37B60CDBE4}"/>
              </a:ext>
            </a:extLst>
          </p:cNvPr>
          <p:cNvSpPr>
            <a:spLocks noGrp="1"/>
          </p:cNvSpPr>
          <p:nvPr>
            <p:ph type="title"/>
          </p:nvPr>
        </p:nvSpPr>
        <p:spPr>
          <a:xfrm>
            <a:off x="457200" y="456925"/>
            <a:ext cx="6131024" cy="634081"/>
          </a:xfrm>
        </p:spPr>
        <p:txBody>
          <a:bodyPr/>
          <a:lstStyle/>
          <a:p>
            <a:pPr algn="l"/>
            <a:r>
              <a:rPr lang="en-GB" b="1" dirty="0"/>
              <a:t>30th March 2021</a:t>
            </a:r>
          </a:p>
        </p:txBody>
      </p:sp>
      <p:sp>
        <p:nvSpPr>
          <p:cNvPr id="3" name="Content Placeholder 2">
            <a:extLst>
              <a:ext uri="{FF2B5EF4-FFF2-40B4-BE49-F238E27FC236}">
                <a16:creationId xmlns:a16="http://schemas.microsoft.com/office/drawing/2014/main" id="{6E1CA1A1-C93A-41F0-A29F-3FBF20B71522}"/>
              </a:ext>
            </a:extLst>
          </p:cNvPr>
          <p:cNvSpPr>
            <a:spLocks noGrp="1"/>
          </p:cNvSpPr>
          <p:nvPr>
            <p:ph idx="1"/>
          </p:nvPr>
        </p:nvSpPr>
        <p:spPr>
          <a:xfrm>
            <a:off x="457200" y="1356650"/>
            <a:ext cx="8229600" cy="4727384"/>
          </a:xfrm>
        </p:spPr>
        <p:txBody>
          <a:bodyPr>
            <a:normAutofit/>
          </a:bodyPr>
          <a:lstStyle/>
          <a:p>
            <a:pPr marL="0" indent="0">
              <a:buNone/>
            </a:pPr>
            <a:r>
              <a:rPr lang="en-GB" sz="2400" dirty="0"/>
              <a:t>The Department for Education made their position regarding the 2007 Letters and Sounds Handbook clear</a:t>
            </a:r>
            <a:r>
              <a:rPr lang="en-GB" dirty="0"/>
              <a:t>.</a:t>
            </a:r>
          </a:p>
          <a:p>
            <a:pPr marL="0" indent="0">
              <a:buNone/>
            </a:pPr>
            <a:endParaRPr lang="en-GB" dirty="0"/>
          </a:p>
          <a:p>
            <a:pPr marL="0" indent="0" algn="ctr">
              <a:buNone/>
            </a:pPr>
            <a:r>
              <a:rPr lang="en-GB" sz="2400" i="1" dirty="0">
                <a:solidFill>
                  <a:srgbClr val="0070C0"/>
                </a:solidFill>
              </a:rPr>
              <a:t>“The 2007 Letters and Sounds handbook, published under the previous Government, has never been a full Systematic Synthetic Phonics (SSP) programme. For a number of years, effective teaching using Letters and Sounds has relied on schools themselves building a programme around the handbook.” </a:t>
            </a:r>
          </a:p>
          <a:p>
            <a:pPr marL="0" indent="0" algn="ctr">
              <a:buNone/>
            </a:pPr>
            <a:endParaRPr lang="en-GB" i="1" dirty="0"/>
          </a:p>
          <a:p>
            <a:pPr marL="0" indent="0">
              <a:buNone/>
            </a:pPr>
            <a:endParaRPr lang="en-GB" dirty="0"/>
          </a:p>
          <a:p>
            <a:pPr marL="0" indent="0">
              <a:buNone/>
            </a:pPr>
            <a:endParaRPr lang="en-GB" dirty="0"/>
          </a:p>
          <a:p>
            <a:endParaRPr lang="en-GB" dirty="0"/>
          </a:p>
        </p:txBody>
      </p:sp>
      <p:pic>
        <p:nvPicPr>
          <p:cNvPr id="8" name="Audio 7">
            <a:hlinkClick r:id="" action="ppaction://media"/>
            <a:extLst>
              <a:ext uri="{FF2B5EF4-FFF2-40B4-BE49-F238E27FC236}">
                <a16:creationId xmlns:a16="http://schemas.microsoft.com/office/drawing/2014/main" id="{CD9ADE9B-5E36-4E25-BAF1-ADA329AEAD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73421015"/>
      </p:ext>
    </p:extLst>
  </p:cSld>
  <p:clrMapOvr>
    <a:masterClrMapping/>
  </p:clrMapOvr>
  <mc:AlternateContent xmlns:mc="http://schemas.openxmlformats.org/markup-compatibility/2006">
    <mc:Choice xmlns:p14="http://schemas.microsoft.com/office/powerpoint/2010/main" Requires="p14">
      <p:transition spd="slow" p14:dur="2000" advTm="33841"/>
    </mc:Choice>
    <mc:Fallback>
      <p:transition spd="slow" advTm="3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3E61-A449-4F37-914E-503FF5AFF714}"/>
              </a:ext>
            </a:extLst>
          </p:cNvPr>
          <p:cNvSpPr>
            <a:spLocks noGrp="1"/>
          </p:cNvSpPr>
          <p:nvPr>
            <p:ph type="title"/>
          </p:nvPr>
        </p:nvSpPr>
        <p:spPr>
          <a:xfrm>
            <a:off x="457201" y="274638"/>
            <a:ext cx="6131024" cy="947770"/>
          </a:xfrm>
        </p:spPr>
        <p:txBody>
          <a:bodyPr/>
          <a:lstStyle/>
          <a:p>
            <a:pPr algn="l"/>
            <a:r>
              <a:rPr lang="en-GB" b="1" dirty="0"/>
              <a:t>30</a:t>
            </a:r>
            <a:r>
              <a:rPr lang="en-GB" b="1" baseline="30000" dirty="0"/>
              <a:t>th</a:t>
            </a:r>
            <a:r>
              <a:rPr lang="en-GB" b="1" dirty="0"/>
              <a:t> March 2021</a:t>
            </a:r>
          </a:p>
        </p:txBody>
      </p:sp>
      <p:sp>
        <p:nvSpPr>
          <p:cNvPr id="3" name="Content Placeholder 2">
            <a:extLst>
              <a:ext uri="{FF2B5EF4-FFF2-40B4-BE49-F238E27FC236}">
                <a16:creationId xmlns:a16="http://schemas.microsoft.com/office/drawing/2014/main" id="{051F36B7-B8DD-4376-A3F5-3796C15FE668}"/>
              </a:ext>
            </a:extLst>
          </p:cNvPr>
          <p:cNvSpPr>
            <a:spLocks noGrp="1"/>
          </p:cNvSpPr>
          <p:nvPr>
            <p:ph idx="1"/>
          </p:nvPr>
        </p:nvSpPr>
        <p:spPr>
          <a:xfrm>
            <a:off x="457199" y="1369512"/>
            <a:ext cx="8229600" cy="4531643"/>
          </a:xfrm>
        </p:spPr>
        <p:txBody>
          <a:bodyPr>
            <a:noAutofit/>
          </a:bodyPr>
          <a:lstStyle/>
          <a:p>
            <a:pPr marL="0" indent="0">
              <a:buNone/>
            </a:pPr>
            <a:r>
              <a:rPr lang="en-GB" sz="2400" dirty="0"/>
              <a:t>Having previously commissioned a group of outstanding schools, overseen by trusted phonics experts, to produce a more complete resource for Letters and Sounds, the DfE announced that it was not going to continue with its direct involvement in the restructuring of Letters and Sounds. </a:t>
            </a:r>
          </a:p>
          <a:p>
            <a:pPr marL="0" indent="0">
              <a:buNone/>
            </a:pPr>
            <a:endParaRPr lang="en-GB" sz="2400" dirty="0"/>
          </a:p>
          <a:p>
            <a:pPr marL="0" indent="0" algn="ctr">
              <a:buNone/>
            </a:pPr>
            <a:r>
              <a:rPr lang="en-GB" sz="2400" i="1" dirty="0">
                <a:solidFill>
                  <a:srgbClr val="0070C0"/>
                </a:solidFill>
              </a:rPr>
              <a:t>“This in no way reflects the quality of the work produced, but the Department’s current policy is that SSP programmes should be created by teachers and phonics experts. This means that the Department will not publish a full Letters and Sounds programme, nor an updated progression.”</a:t>
            </a:r>
          </a:p>
        </p:txBody>
      </p:sp>
      <p:pic>
        <p:nvPicPr>
          <p:cNvPr id="8" name="Audio 7">
            <a:hlinkClick r:id="" action="ppaction://media"/>
            <a:extLst>
              <a:ext uri="{FF2B5EF4-FFF2-40B4-BE49-F238E27FC236}">
                <a16:creationId xmlns:a16="http://schemas.microsoft.com/office/drawing/2014/main" id="{D35A4778-F83F-4DE7-A7AE-17C7108D8A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51989795"/>
      </p:ext>
    </p:extLst>
  </p:cSld>
  <p:clrMapOvr>
    <a:masterClrMapping/>
  </p:clrMapOvr>
  <mc:AlternateContent xmlns:mc="http://schemas.openxmlformats.org/markup-compatibility/2006">
    <mc:Choice xmlns:p14="http://schemas.microsoft.com/office/powerpoint/2010/main" Requires="p14">
      <p:transition spd="slow" p14:dur="2000" advTm="39739"/>
    </mc:Choice>
    <mc:Fallback>
      <p:transition spd="slow" advTm="3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1F3F-4073-4160-87B4-BDC0D5C11225}"/>
              </a:ext>
            </a:extLst>
          </p:cNvPr>
          <p:cNvSpPr>
            <a:spLocks noGrp="1"/>
          </p:cNvSpPr>
          <p:nvPr>
            <p:ph type="title"/>
          </p:nvPr>
        </p:nvSpPr>
        <p:spPr/>
        <p:txBody>
          <a:bodyPr/>
          <a:lstStyle/>
          <a:p>
            <a:pPr algn="l"/>
            <a:r>
              <a:rPr lang="en-GB" b="1" dirty="0"/>
              <a:t>Questions were asked</a:t>
            </a:r>
          </a:p>
        </p:txBody>
      </p:sp>
      <p:sp>
        <p:nvSpPr>
          <p:cNvPr id="3" name="Content Placeholder 2">
            <a:extLst>
              <a:ext uri="{FF2B5EF4-FFF2-40B4-BE49-F238E27FC236}">
                <a16:creationId xmlns:a16="http://schemas.microsoft.com/office/drawing/2014/main" id="{4B7E53B7-ED2F-40D5-9DB5-171368C3E2A3}"/>
              </a:ext>
            </a:extLst>
          </p:cNvPr>
          <p:cNvSpPr>
            <a:spLocks noGrp="1"/>
          </p:cNvSpPr>
          <p:nvPr>
            <p:ph idx="1"/>
          </p:nvPr>
        </p:nvSpPr>
        <p:spPr>
          <a:xfrm>
            <a:off x="457199" y="1417638"/>
            <a:ext cx="8229600" cy="4349080"/>
          </a:xfrm>
        </p:spPr>
        <p:txBody>
          <a:bodyPr/>
          <a:lstStyle/>
          <a:p>
            <a:pPr marL="0" indent="0">
              <a:buNone/>
            </a:pPr>
            <a:r>
              <a:rPr lang="en-GB" sz="2400" dirty="0"/>
              <a:t>As expected schools sought further clarity and the DfE responded with an Education Hub Blog to answer some of the FAQs.</a:t>
            </a:r>
          </a:p>
          <a:p>
            <a:pPr marL="0" indent="0">
              <a:buNone/>
            </a:pPr>
            <a:endParaRPr lang="en-GB" dirty="0"/>
          </a:p>
        </p:txBody>
      </p:sp>
      <p:pic>
        <p:nvPicPr>
          <p:cNvPr id="5" name="Picture 4">
            <a:extLst>
              <a:ext uri="{FF2B5EF4-FFF2-40B4-BE49-F238E27FC236}">
                <a16:creationId xmlns:a16="http://schemas.microsoft.com/office/drawing/2014/main" id="{9AB953D3-9011-403C-B53E-020B7E3B9CA6}"/>
              </a:ext>
            </a:extLst>
          </p:cNvPr>
          <p:cNvPicPr>
            <a:picLocks noChangeAspect="1"/>
          </p:cNvPicPr>
          <p:nvPr/>
        </p:nvPicPr>
        <p:blipFill>
          <a:blip r:embed="rId4"/>
          <a:stretch>
            <a:fillRect/>
          </a:stretch>
        </p:blipFill>
        <p:spPr>
          <a:xfrm>
            <a:off x="2598821" y="2560638"/>
            <a:ext cx="3475986" cy="3929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BFFCFBE-8A2F-441C-9FD2-AB3739B4C7BB}"/>
              </a:ext>
            </a:extLst>
          </p:cNvPr>
          <p:cNvSpPr txBox="1"/>
          <p:nvPr/>
        </p:nvSpPr>
        <p:spPr>
          <a:xfrm>
            <a:off x="6198668" y="3140409"/>
            <a:ext cx="2820201" cy="1384995"/>
          </a:xfrm>
          <a:prstGeom prst="rect">
            <a:avLst/>
          </a:prstGeom>
          <a:noFill/>
        </p:spPr>
        <p:txBody>
          <a:bodyPr wrap="square" rtlCol="0">
            <a:spAutoFit/>
          </a:bodyPr>
          <a:lstStyle/>
          <a:p>
            <a:r>
              <a:rPr lang="en-GB" sz="1400" dirty="0">
                <a:hlinkClick r:id="rId5"/>
              </a:rPr>
              <a:t>https://educationhub.blog.gov.uk/2021/05/17/the-removal-of-letters-and-sounds-2007-from-the-departments-list-of-validated-phonics-programmes-teachers-questions-answered/</a:t>
            </a:r>
            <a:r>
              <a:rPr lang="en-GB" sz="1400" dirty="0"/>
              <a:t> </a:t>
            </a:r>
          </a:p>
        </p:txBody>
      </p:sp>
      <p:pic>
        <p:nvPicPr>
          <p:cNvPr id="7" name="Audio 6">
            <a:hlinkClick r:id="" action="ppaction://media"/>
            <a:extLst>
              <a:ext uri="{FF2B5EF4-FFF2-40B4-BE49-F238E27FC236}">
                <a16:creationId xmlns:a16="http://schemas.microsoft.com/office/drawing/2014/main" id="{FCEFCCDE-7157-403E-8E88-78A2C839A9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09196107"/>
      </p:ext>
    </p:extLst>
  </p:cSld>
  <p:clrMapOvr>
    <a:masterClrMapping/>
  </p:clrMapOvr>
  <mc:AlternateContent xmlns:mc="http://schemas.openxmlformats.org/markup-compatibility/2006">
    <mc:Choice xmlns:p14="http://schemas.microsoft.com/office/powerpoint/2010/main" Requires="p14">
      <p:transition spd="slow" p14:dur="2000" advTm="19143"/>
    </mc:Choice>
    <mc:Fallback>
      <p:transition spd="slow" advTm="1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76B90-6683-4C0E-BCAB-30565EE8ABDB}"/>
              </a:ext>
            </a:extLst>
          </p:cNvPr>
          <p:cNvSpPr>
            <a:spLocks noGrp="1"/>
          </p:cNvSpPr>
          <p:nvPr>
            <p:ph type="title"/>
          </p:nvPr>
        </p:nvSpPr>
        <p:spPr>
          <a:xfrm>
            <a:off x="457201" y="274638"/>
            <a:ext cx="6131024" cy="507078"/>
          </a:xfrm>
        </p:spPr>
        <p:txBody>
          <a:bodyPr/>
          <a:lstStyle/>
          <a:p>
            <a:pPr algn="l"/>
            <a:r>
              <a:rPr lang="en-GB" b="1" dirty="0"/>
              <a:t>17</a:t>
            </a:r>
            <a:r>
              <a:rPr lang="en-GB" b="1" baseline="30000" dirty="0"/>
              <a:t>th</a:t>
            </a:r>
            <a:r>
              <a:rPr lang="en-GB" b="1" dirty="0"/>
              <a:t> May 2021 - Blog</a:t>
            </a:r>
          </a:p>
        </p:txBody>
      </p:sp>
      <p:sp>
        <p:nvSpPr>
          <p:cNvPr id="3" name="Content Placeholder 2">
            <a:extLst>
              <a:ext uri="{FF2B5EF4-FFF2-40B4-BE49-F238E27FC236}">
                <a16:creationId xmlns:a16="http://schemas.microsoft.com/office/drawing/2014/main" id="{A3D50217-D6DE-498D-8EE6-4BDDB2A952EE}"/>
              </a:ext>
            </a:extLst>
          </p:cNvPr>
          <p:cNvSpPr>
            <a:spLocks noGrp="1"/>
          </p:cNvSpPr>
          <p:nvPr>
            <p:ph idx="1"/>
          </p:nvPr>
        </p:nvSpPr>
        <p:spPr>
          <a:xfrm>
            <a:off x="457200" y="1135780"/>
            <a:ext cx="8229600" cy="4928135"/>
          </a:xfrm>
        </p:spPr>
        <p:txBody>
          <a:bodyPr>
            <a:normAutofit/>
          </a:bodyPr>
          <a:lstStyle/>
          <a:p>
            <a:pPr marL="0" indent="0">
              <a:buNone/>
            </a:pPr>
            <a:r>
              <a:rPr lang="en-GB" sz="1600" b="1" dirty="0"/>
              <a:t>So, what’s changed – is there something wrong with Letters and Sounds 2007?</a:t>
            </a:r>
          </a:p>
          <a:p>
            <a:pPr marL="0" indent="0">
              <a:buNone/>
            </a:pPr>
            <a:r>
              <a:rPr lang="en-GB" sz="1600" dirty="0"/>
              <a:t>The 2007 Letters and Sounds handbook isn’t a full Systematic Synthetic Phonics (SSP) programme because it doesn’t provide the support, guidance, resources or training needed. It relies on schools building a programme of resources around the handbook and in many cases updating the progression to bring it in line with current best practice. Some schools have done this very successfully and it was for this reason that schools achieving strong results using 2007 Letters and Sounds were included in the English Hubs programme in 2018.</a:t>
            </a:r>
          </a:p>
          <a:p>
            <a:endParaRPr lang="en-GB" sz="1600" dirty="0"/>
          </a:p>
          <a:p>
            <a:pPr marL="0" indent="0">
              <a:buNone/>
            </a:pPr>
            <a:r>
              <a:rPr lang="en-GB" sz="1600" b="1" dirty="0"/>
              <a:t>Does this mean we have to stop using Letters and Sounds 2007?</a:t>
            </a:r>
          </a:p>
          <a:p>
            <a:pPr marL="0" indent="0">
              <a:buNone/>
            </a:pPr>
            <a:r>
              <a:rPr lang="en-GB" sz="1600" dirty="0"/>
              <a:t>No. You don’t have to stop using Letters and Sounds 2007 now, or at all. Ofsted do not have a preferred programme or approach. What’s important is that schools take an approach that is rigorous, systematic, used with fidelity (any resources used should exactly match the Grapheme Phoneme Correspondence (GPC) progression of their chosen SSP approach), and achieves strong results for all pupils, including the most disadvantaged.   We believe the easiest way to achieve this is to use a full SSP programme from the validated list, but this is not mandatory.</a:t>
            </a:r>
          </a:p>
          <a:p>
            <a:endParaRPr lang="en-GB" sz="1400" dirty="0"/>
          </a:p>
        </p:txBody>
      </p:sp>
      <p:sp>
        <p:nvSpPr>
          <p:cNvPr id="4" name="TextBox 3">
            <a:extLst>
              <a:ext uri="{FF2B5EF4-FFF2-40B4-BE49-F238E27FC236}">
                <a16:creationId xmlns:a16="http://schemas.microsoft.com/office/drawing/2014/main" id="{CD9C87EC-0FB2-4A54-906D-3988229D3D2B}"/>
              </a:ext>
            </a:extLst>
          </p:cNvPr>
          <p:cNvSpPr txBox="1"/>
          <p:nvPr/>
        </p:nvSpPr>
        <p:spPr>
          <a:xfrm>
            <a:off x="2849078" y="5813659"/>
            <a:ext cx="4697128" cy="954107"/>
          </a:xfrm>
          <a:prstGeom prst="rect">
            <a:avLst/>
          </a:prstGeom>
          <a:noFill/>
        </p:spPr>
        <p:txBody>
          <a:bodyPr wrap="square" rtlCol="0">
            <a:spAutoFit/>
          </a:bodyPr>
          <a:lstStyle/>
          <a:p>
            <a:r>
              <a:rPr lang="en-GB" sz="1400" dirty="0">
                <a:hlinkClick r:id="rId5"/>
              </a:rPr>
              <a:t>https://educationhub.blog.gov.uk/2021/05/17/the-removal-of-letters-and-sounds-2007-from-the-departments-list-of-validated-phonics-programmes-teachers-questions-answered/</a:t>
            </a:r>
            <a:r>
              <a:rPr lang="en-GB" sz="1400" dirty="0"/>
              <a:t> </a:t>
            </a:r>
          </a:p>
        </p:txBody>
      </p:sp>
      <p:pic>
        <p:nvPicPr>
          <p:cNvPr id="7" name="Audio 6">
            <a:hlinkClick r:id="" action="ppaction://media"/>
            <a:extLst>
              <a:ext uri="{FF2B5EF4-FFF2-40B4-BE49-F238E27FC236}">
                <a16:creationId xmlns:a16="http://schemas.microsoft.com/office/drawing/2014/main" id="{E770DAC3-8BB7-4890-9B38-38351D6EAF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87895692"/>
      </p:ext>
    </p:extLst>
  </p:cSld>
  <p:clrMapOvr>
    <a:masterClrMapping/>
  </p:clrMapOvr>
  <mc:AlternateContent xmlns:mc="http://schemas.openxmlformats.org/markup-compatibility/2006">
    <mc:Choice xmlns:p14="http://schemas.microsoft.com/office/powerpoint/2010/main" Requires="p14">
      <p:transition spd="slow" p14:dur="2000" advTm="86179"/>
    </mc:Choice>
    <mc:Fallback>
      <p:transition spd="slow" advTm="86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CA8796-F18E-47DB-90F6-D58DD3822BF5}"/>
              </a:ext>
            </a:extLst>
          </p:cNvPr>
          <p:cNvSpPr>
            <a:spLocks noGrp="1"/>
          </p:cNvSpPr>
          <p:nvPr>
            <p:ph idx="1"/>
          </p:nvPr>
        </p:nvSpPr>
        <p:spPr>
          <a:xfrm>
            <a:off x="457200" y="317634"/>
            <a:ext cx="8229600" cy="4919378"/>
          </a:xfrm>
        </p:spPr>
        <p:txBody>
          <a:bodyPr>
            <a:noAutofit/>
          </a:bodyPr>
          <a:lstStyle/>
          <a:p>
            <a:pPr marL="0" indent="0">
              <a:buNone/>
            </a:pPr>
            <a:r>
              <a:rPr lang="en-GB" sz="1600" b="1" dirty="0"/>
              <a:t>Will my school need to buy new sets of decodable books?</a:t>
            </a:r>
          </a:p>
          <a:p>
            <a:pPr marL="0" indent="0">
              <a:buNone/>
            </a:pPr>
            <a:r>
              <a:rPr lang="en-GB" sz="1600" dirty="0"/>
              <a:t>We highly recommend that schools use a full SSP programme with decodable texts matching pupils’ phonic knowledge. The Ofsted inspection handbook states that the sequence of reading books should show a cumulative progression in phonics knowledge that is matched closely to the school’s phonics programme and that children should read and re-read books that match the grapheme-phoneme correspondences they know.</a:t>
            </a:r>
          </a:p>
          <a:p>
            <a:pPr marL="0" indent="0">
              <a:buNone/>
            </a:pPr>
            <a:endParaRPr lang="en-GB" sz="1600" dirty="0"/>
          </a:p>
          <a:p>
            <a:pPr marL="0" indent="0">
              <a:buNone/>
            </a:pPr>
            <a:r>
              <a:rPr lang="en-GB" sz="1600" i="1" dirty="0"/>
              <a:t>This expectation is consistent with the English programmes of study: key stages  1 and 2  </a:t>
            </a:r>
            <a:r>
              <a:rPr lang="en-GB" sz="1600" dirty="0"/>
              <a:t>National curriculum in England which states that pupils should read aloud accurately books that are consistent with their developing phonic knowledge and that do not require them to use other strategies to work out words. Validated SSP programmes will either have produced their own matching fully decodable books/texts or will be able to recommend a scheme of books/texts that matches the progression of GPCs in their programme exactly. Schools choosing decodable reading material for pupils that is not included within or recommended by the SSP programme they are using should ensure it is fully decodable and only includes sounds pupils have already learnt and with which they are fully secure. Schools can also seek support and advice from their nearest English Hub when choosing decodable texts to match a programme.</a:t>
            </a:r>
          </a:p>
          <a:p>
            <a:endParaRPr lang="en-GB" sz="1600" dirty="0"/>
          </a:p>
          <a:p>
            <a:pPr marL="0" indent="0">
              <a:buNone/>
            </a:pPr>
            <a:r>
              <a:rPr lang="en-GB" sz="1600" dirty="0"/>
              <a:t>If a school chooses to move to a validated SSP based on L&amp;S we anticipate that many of their existing books will continue to match the programme. We would expect validated L&amp;S programmes to provide details about decodable books to support schools to understand any potential changes</a:t>
            </a:r>
          </a:p>
        </p:txBody>
      </p:sp>
      <p:sp>
        <p:nvSpPr>
          <p:cNvPr id="4" name="TextBox 3">
            <a:extLst>
              <a:ext uri="{FF2B5EF4-FFF2-40B4-BE49-F238E27FC236}">
                <a16:creationId xmlns:a16="http://schemas.microsoft.com/office/drawing/2014/main" id="{84FC40E1-4C15-49EB-88FB-0A2806444FA8}"/>
              </a:ext>
            </a:extLst>
          </p:cNvPr>
          <p:cNvSpPr txBox="1"/>
          <p:nvPr/>
        </p:nvSpPr>
        <p:spPr>
          <a:xfrm>
            <a:off x="907662" y="6159884"/>
            <a:ext cx="7666522" cy="523220"/>
          </a:xfrm>
          <a:prstGeom prst="rect">
            <a:avLst/>
          </a:prstGeom>
          <a:noFill/>
        </p:spPr>
        <p:txBody>
          <a:bodyPr wrap="square" rtlCol="0">
            <a:spAutoFit/>
          </a:bodyPr>
          <a:lstStyle/>
          <a:p>
            <a:r>
              <a:rPr lang="en-GB" sz="1400" dirty="0">
                <a:hlinkClick r:id="rId4"/>
              </a:rPr>
              <a:t>https://educationhub.blog.gov.uk/2021/05/17/the-removal-of-letters-and-sounds-2007-from-the-departments-list-of-validated-phonics-programmes-teachers-questions-answered/</a:t>
            </a:r>
            <a:r>
              <a:rPr lang="en-GB" sz="1400" dirty="0"/>
              <a:t> </a:t>
            </a:r>
          </a:p>
        </p:txBody>
      </p:sp>
      <p:pic>
        <p:nvPicPr>
          <p:cNvPr id="6" name="Audio 5">
            <a:hlinkClick r:id="" action="ppaction://media"/>
            <a:extLst>
              <a:ext uri="{FF2B5EF4-FFF2-40B4-BE49-F238E27FC236}">
                <a16:creationId xmlns:a16="http://schemas.microsoft.com/office/drawing/2014/main" id="{338A1699-E492-4BA8-96FB-B64B04680F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83208301"/>
      </p:ext>
    </p:extLst>
  </p:cSld>
  <p:clrMapOvr>
    <a:masterClrMapping/>
  </p:clrMapOvr>
  <mc:AlternateContent xmlns:mc="http://schemas.openxmlformats.org/markup-compatibility/2006">
    <mc:Choice xmlns:p14="http://schemas.microsoft.com/office/powerpoint/2010/main" Requires="p14">
      <p:transition spd="slow" p14:dur="2000" advTm="96791"/>
    </mc:Choice>
    <mc:Fallback>
      <p:transition spd="slow" advTm="96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76B90-6683-4C0E-BCAB-30565EE8ABDB}"/>
              </a:ext>
            </a:extLst>
          </p:cNvPr>
          <p:cNvSpPr>
            <a:spLocks noGrp="1"/>
          </p:cNvSpPr>
          <p:nvPr>
            <p:ph type="title"/>
          </p:nvPr>
        </p:nvSpPr>
        <p:spPr>
          <a:xfrm>
            <a:off x="457200" y="742243"/>
            <a:ext cx="6131024" cy="507078"/>
          </a:xfrm>
        </p:spPr>
        <p:txBody>
          <a:bodyPr/>
          <a:lstStyle/>
          <a:p>
            <a:pPr algn="l"/>
            <a:r>
              <a:rPr lang="en-GB" b="1" dirty="0"/>
              <a:t>So what does this mean for your school?</a:t>
            </a:r>
          </a:p>
        </p:txBody>
      </p:sp>
      <p:sp>
        <p:nvSpPr>
          <p:cNvPr id="3" name="Content Placeholder 2">
            <a:extLst>
              <a:ext uri="{FF2B5EF4-FFF2-40B4-BE49-F238E27FC236}">
                <a16:creationId xmlns:a16="http://schemas.microsoft.com/office/drawing/2014/main" id="{A3D50217-D6DE-498D-8EE6-4BDDB2A952EE}"/>
              </a:ext>
            </a:extLst>
          </p:cNvPr>
          <p:cNvSpPr>
            <a:spLocks noGrp="1"/>
          </p:cNvSpPr>
          <p:nvPr>
            <p:ph idx="1"/>
          </p:nvPr>
        </p:nvSpPr>
        <p:spPr>
          <a:xfrm>
            <a:off x="457200" y="1886552"/>
            <a:ext cx="8229600" cy="4177363"/>
          </a:xfrm>
        </p:spPr>
        <p:txBody>
          <a:bodyPr>
            <a:normAutofit/>
          </a:bodyPr>
          <a:lstStyle/>
          <a:p>
            <a:pPr marL="0" indent="0">
              <a:buNone/>
            </a:pPr>
            <a:endParaRPr lang="en-GB" sz="1600" dirty="0"/>
          </a:p>
          <a:p>
            <a:pPr marL="0" indent="0">
              <a:buNone/>
            </a:pPr>
            <a:endParaRPr lang="en-GB" sz="1600" dirty="0"/>
          </a:p>
        </p:txBody>
      </p:sp>
      <p:sp>
        <p:nvSpPr>
          <p:cNvPr id="5" name="Content Placeholder 2">
            <a:extLst>
              <a:ext uri="{FF2B5EF4-FFF2-40B4-BE49-F238E27FC236}">
                <a16:creationId xmlns:a16="http://schemas.microsoft.com/office/drawing/2014/main" id="{01784F9C-762A-4819-BB73-F0FFEA9D2B33}"/>
              </a:ext>
            </a:extLst>
          </p:cNvPr>
          <p:cNvSpPr txBox="1">
            <a:spLocks/>
          </p:cNvSpPr>
          <p:nvPr/>
        </p:nvSpPr>
        <p:spPr>
          <a:xfrm>
            <a:off x="457200" y="1502797"/>
            <a:ext cx="8229600" cy="46092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dirty="0"/>
              <a:t>We would recommend </a:t>
            </a:r>
            <a:r>
              <a:rPr lang="en-GB" sz="2400" b="1" dirty="0"/>
              <a:t>all schools using Letters and Sounds 2007</a:t>
            </a:r>
            <a:r>
              <a:rPr lang="en-GB" sz="2400" dirty="0"/>
              <a:t> complete an in depth audit to establish how comprehensive the school ‘programme’ is eg:</a:t>
            </a:r>
          </a:p>
          <a:p>
            <a:pPr marL="0" indent="0">
              <a:buFont typeface="Arial" panose="020B0604020202020204" pitchFamily="34" charset="0"/>
              <a:buNone/>
            </a:pPr>
            <a:endParaRPr lang="en-GB" sz="1100" dirty="0"/>
          </a:p>
          <a:p>
            <a:r>
              <a:rPr lang="en-GB" sz="2000" dirty="0"/>
              <a:t>Is there fidelity to one programme and consistency in approach?</a:t>
            </a:r>
          </a:p>
          <a:p>
            <a:r>
              <a:rPr lang="en-GB" sz="2000" dirty="0"/>
              <a:t>Is the progression in line with any changes the national curriculum has made to Year 1 and 2 learning?</a:t>
            </a:r>
          </a:p>
          <a:p>
            <a:r>
              <a:rPr lang="en-GB" sz="2000" dirty="0"/>
              <a:t>Do phonic readers align with the Phonics Progression outlined in the Letters and Sounds document?</a:t>
            </a:r>
          </a:p>
          <a:p>
            <a:r>
              <a:rPr lang="en-GB" sz="2000" dirty="0"/>
              <a:t>Have staff recently received training? </a:t>
            </a:r>
          </a:p>
          <a:p>
            <a:r>
              <a:rPr lang="en-GB" sz="2000" dirty="0"/>
              <a:t>Is there a robust assessment schedule that uses identified materials?</a:t>
            </a:r>
          </a:p>
        </p:txBody>
      </p:sp>
      <p:pic>
        <p:nvPicPr>
          <p:cNvPr id="4" name="Audio 3">
            <a:hlinkClick r:id="" action="ppaction://media"/>
            <a:extLst>
              <a:ext uri="{FF2B5EF4-FFF2-40B4-BE49-F238E27FC236}">
                <a16:creationId xmlns:a16="http://schemas.microsoft.com/office/drawing/2014/main" id="{5C11B4C7-0236-4ECC-929F-FD14FE66A3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40321053"/>
      </p:ext>
    </p:extLst>
  </p:cSld>
  <p:clrMapOvr>
    <a:masterClrMapping/>
  </p:clrMapOvr>
  <mc:AlternateContent xmlns:mc="http://schemas.openxmlformats.org/markup-compatibility/2006">
    <mc:Choice xmlns:p14="http://schemas.microsoft.com/office/powerpoint/2010/main" Requires="p14">
      <p:transition spd="slow" p14:dur="2000" advTm="42502"/>
    </mc:Choice>
    <mc:Fallback>
      <p:transition spd="slow" advTm="4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2CAC-3793-45C4-89AB-4D18ACBD522C}"/>
              </a:ext>
            </a:extLst>
          </p:cNvPr>
          <p:cNvSpPr>
            <a:spLocks noGrp="1"/>
          </p:cNvSpPr>
          <p:nvPr>
            <p:ph type="title"/>
          </p:nvPr>
        </p:nvSpPr>
        <p:spPr/>
        <p:txBody>
          <a:bodyPr/>
          <a:lstStyle/>
          <a:p>
            <a:pPr algn="l"/>
            <a:r>
              <a:rPr lang="en-GB" b="1" dirty="0"/>
              <a:t>Audit</a:t>
            </a:r>
          </a:p>
        </p:txBody>
      </p:sp>
      <p:sp>
        <p:nvSpPr>
          <p:cNvPr id="3" name="Content Placeholder 2">
            <a:extLst>
              <a:ext uri="{FF2B5EF4-FFF2-40B4-BE49-F238E27FC236}">
                <a16:creationId xmlns:a16="http://schemas.microsoft.com/office/drawing/2014/main" id="{0A9D1B07-3647-4B16-A1D7-30F082EE1E7A}"/>
              </a:ext>
            </a:extLst>
          </p:cNvPr>
          <p:cNvSpPr>
            <a:spLocks noGrp="1"/>
          </p:cNvSpPr>
          <p:nvPr>
            <p:ph idx="1"/>
          </p:nvPr>
        </p:nvSpPr>
        <p:spPr/>
        <p:txBody>
          <a:bodyPr/>
          <a:lstStyle/>
          <a:p>
            <a:r>
              <a:rPr lang="en-GB" dirty="0"/>
              <a:t>Our phonics audit tool for Letters and Sounds is freely available on the HIAS English Moodle.</a:t>
            </a:r>
          </a:p>
          <a:p>
            <a:endParaRPr lang="en-GB" dirty="0"/>
          </a:p>
          <a:p>
            <a:pPr marL="0" indent="0">
              <a:buNone/>
            </a:pPr>
            <a:endParaRPr lang="en-GB" dirty="0"/>
          </a:p>
        </p:txBody>
      </p:sp>
      <p:pic>
        <p:nvPicPr>
          <p:cNvPr id="5" name="Picture 4">
            <a:extLst>
              <a:ext uri="{FF2B5EF4-FFF2-40B4-BE49-F238E27FC236}">
                <a16:creationId xmlns:a16="http://schemas.microsoft.com/office/drawing/2014/main" id="{9693F71F-63F0-4FA6-BB38-0A725FF32FF8}"/>
              </a:ext>
            </a:extLst>
          </p:cNvPr>
          <p:cNvPicPr>
            <a:picLocks noChangeAspect="1"/>
          </p:cNvPicPr>
          <p:nvPr/>
        </p:nvPicPr>
        <p:blipFill>
          <a:blip r:embed="rId4"/>
          <a:stretch>
            <a:fillRect/>
          </a:stretch>
        </p:blipFill>
        <p:spPr>
          <a:xfrm>
            <a:off x="942229" y="2947550"/>
            <a:ext cx="7259541" cy="25676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Audio 5">
            <a:hlinkClick r:id="" action="ppaction://media"/>
            <a:extLst>
              <a:ext uri="{FF2B5EF4-FFF2-40B4-BE49-F238E27FC236}">
                <a16:creationId xmlns:a16="http://schemas.microsoft.com/office/drawing/2014/main" id="{4081BCE2-7FE0-4E4F-906D-8FC1AC663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74662480"/>
      </p:ext>
    </p:extLst>
  </p:cSld>
  <p:clrMapOvr>
    <a:masterClrMapping/>
  </p:clrMapOvr>
  <mc:AlternateContent xmlns:mc="http://schemas.openxmlformats.org/markup-compatibility/2006">
    <mc:Choice xmlns:p14="http://schemas.microsoft.com/office/powerpoint/2010/main" Requires="p14">
      <p:transition spd="slow" p14:dur="2000" advTm="17099"/>
    </mc:Choice>
    <mc:Fallback>
      <p:transition spd="slow" advTm="1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2AE3-929E-4BDA-B5C1-318933AD15EC}"/>
              </a:ext>
            </a:extLst>
          </p:cNvPr>
          <p:cNvSpPr>
            <a:spLocks noGrp="1"/>
          </p:cNvSpPr>
          <p:nvPr>
            <p:ph type="title"/>
          </p:nvPr>
        </p:nvSpPr>
        <p:spPr>
          <a:xfrm>
            <a:off x="293571" y="0"/>
            <a:ext cx="6131024" cy="1143000"/>
          </a:xfrm>
        </p:spPr>
        <p:txBody>
          <a:bodyPr/>
          <a:lstStyle/>
          <a:p>
            <a:pPr algn="l"/>
            <a:r>
              <a:rPr lang="en-GB" b="1" dirty="0"/>
              <a:t>If your ‘programme’ isn’t working for you</a:t>
            </a:r>
          </a:p>
        </p:txBody>
      </p:sp>
      <p:sp>
        <p:nvSpPr>
          <p:cNvPr id="3" name="Content Placeholder 2">
            <a:extLst>
              <a:ext uri="{FF2B5EF4-FFF2-40B4-BE49-F238E27FC236}">
                <a16:creationId xmlns:a16="http://schemas.microsoft.com/office/drawing/2014/main" id="{7C8DA36E-0CC1-44EC-9700-1CB7FD25336F}"/>
              </a:ext>
            </a:extLst>
          </p:cNvPr>
          <p:cNvSpPr>
            <a:spLocks noGrp="1"/>
          </p:cNvSpPr>
          <p:nvPr>
            <p:ph idx="1"/>
          </p:nvPr>
        </p:nvSpPr>
        <p:spPr>
          <a:xfrm>
            <a:off x="457200" y="1254460"/>
            <a:ext cx="8229600" cy="4751704"/>
          </a:xfrm>
        </p:spPr>
        <p:txBody>
          <a:bodyPr>
            <a:normAutofit fontScale="92500" lnSpcReduction="20000"/>
          </a:bodyPr>
          <a:lstStyle/>
          <a:p>
            <a:pPr marL="0" indent="0">
              <a:buNone/>
            </a:pPr>
            <a:r>
              <a:rPr lang="en-GB" sz="2400" dirty="0"/>
              <a:t>If you decide that your school phonics programme requires a radical overhaul and that you wish to align with an SSP, take time to do your research. The validation process will not be completed until Spring 2022. </a:t>
            </a:r>
          </a:p>
          <a:p>
            <a:pPr marL="0" indent="0">
              <a:buNone/>
            </a:pPr>
            <a:endParaRPr lang="en-GB" sz="2400" dirty="0"/>
          </a:p>
          <a:p>
            <a:pPr marL="0" indent="0">
              <a:buNone/>
            </a:pPr>
            <a:r>
              <a:rPr lang="en-GB" sz="2400" dirty="0"/>
              <a:t>The SSP programmes will provide a full resource of teaching materials, resources, texts and training so you should wait to ensure you are investing into quality materials.</a:t>
            </a:r>
          </a:p>
          <a:p>
            <a:pPr marL="0" indent="0">
              <a:buNone/>
            </a:pPr>
            <a:endParaRPr lang="en-GB" sz="2400" dirty="0"/>
          </a:p>
          <a:p>
            <a:pPr marL="0" indent="0">
              <a:buNone/>
            </a:pPr>
            <a:r>
              <a:rPr lang="en-GB" sz="2400" dirty="0"/>
              <a:t>The title Letters and Sounds is not trademarked and if publishers use it, it must be prefaced with their own name.</a:t>
            </a:r>
          </a:p>
          <a:p>
            <a:pPr marL="0" indent="0">
              <a:buNone/>
            </a:pPr>
            <a:endParaRPr lang="en-GB" sz="2400" dirty="0"/>
          </a:p>
          <a:p>
            <a:pPr marL="0" indent="0">
              <a:buNone/>
            </a:pPr>
            <a:r>
              <a:rPr lang="en-GB" sz="2400" dirty="0"/>
              <a:t>‘New’ SSP programmes approved so far are:</a:t>
            </a:r>
          </a:p>
          <a:p>
            <a:r>
              <a:rPr lang="en-GB" sz="2200" dirty="0"/>
              <a:t>Essential Letters and Sounds (OUP books aligned)</a:t>
            </a:r>
          </a:p>
          <a:p>
            <a:r>
              <a:rPr lang="en-GB" sz="2200" dirty="0"/>
              <a:t>Little </a:t>
            </a:r>
            <a:r>
              <a:rPr lang="en-GB" sz="2200" dirty="0" err="1"/>
              <a:t>Wandle</a:t>
            </a:r>
            <a:r>
              <a:rPr lang="en-GB" sz="2200" dirty="0"/>
              <a:t> Letters and Sounds Revised (Collins books aligned)</a:t>
            </a:r>
          </a:p>
          <a:p>
            <a:pPr marL="0" indent="0">
              <a:buNone/>
            </a:pPr>
            <a:endParaRPr lang="en-GB" dirty="0"/>
          </a:p>
        </p:txBody>
      </p:sp>
      <p:pic>
        <p:nvPicPr>
          <p:cNvPr id="4" name="Audio 3">
            <a:hlinkClick r:id="" action="ppaction://media"/>
            <a:extLst>
              <a:ext uri="{FF2B5EF4-FFF2-40B4-BE49-F238E27FC236}">
                <a16:creationId xmlns:a16="http://schemas.microsoft.com/office/drawing/2014/main" id="{0D84F85D-544B-4D70-A9BD-55D67EE08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92661206"/>
      </p:ext>
    </p:extLst>
  </p:cSld>
  <p:clrMapOvr>
    <a:masterClrMapping/>
  </p:clrMapOvr>
  <mc:AlternateContent xmlns:mc="http://schemas.openxmlformats.org/markup-compatibility/2006">
    <mc:Choice xmlns:p14="http://schemas.microsoft.com/office/powerpoint/2010/main" Requires="p14">
      <p:transition spd="slow" p14:dur="2000" advTm="90010"/>
    </mc:Choice>
    <mc:Fallback>
      <p:transition spd="slow" advTm="9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372</TotalTime>
  <Words>1387</Words>
  <Application>Microsoft Office PowerPoint</Application>
  <PresentationFormat>On-screen Show (4:3)</PresentationFormat>
  <Paragraphs>75</Paragraphs>
  <Slides>11</Slides>
  <Notes>6</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HIAS PowerPoint template</vt:lpstr>
      <vt:lpstr>Guidance relating to the continued use of Letters and Sounds </vt:lpstr>
      <vt:lpstr>30th March 2021</vt:lpstr>
      <vt:lpstr>30th March 2021</vt:lpstr>
      <vt:lpstr>Questions were asked</vt:lpstr>
      <vt:lpstr>17th May 2021 - Blog</vt:lpstr>
      <vt:lpstr>PowerPoint Presentation</vt:lpstr>
      <vt:lpstr>So what does this mean for your school?</vt:lpstr>
      <vt:lpstr>Audit</vt:lpstr>
      <vt:lpstr>If your ‘programme’ isn’t working for you</vt:lpstr>
      <vt:lpstr>Don’t let funding be a barrier</vt:lpstr>
      <vt:lpstr>Remember, we are here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Guidance relating to the continued use of Letters and Sounds</dc:title>
  <dc:creator>Tarrant, Emma</dc:creator>
  <cp:lastModifiedBy>Tarrant, Emma</cp:lastModifiedBy>
  <cp:revision>16</cp:revision>
  <dcterms:created xsi:type="dcterms:W3CDTF">2021-07-26T12:52:30Z</dcterms:created>
  <dcterms:modified xsi:type="dcterms:W3CDTF">2021-07-28T13:00:50Z</dcterms:modified>
</cp:coreProperties>
</file>