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9"/>
  </p:notesMasterIdLst>
  <p:sldIdLst>
    <p:sldId id="400" r:id="rId2"/>
    <p:sldId id="396" r:id="rId3"/>
    <p:sldId id="397" r:id="rId4"/>
    <p:sldId id="401" r:id="rId5"/>
    <p:sldId id="399" r:id="rId6"/>
    <p:sldId id="267" r:id="rId7"/>
    <p:sldId id="266"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6" d="100"/>
          <a:sy n="86" d="100"/>
        </p:scale>
        <p:origin x="6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F3133-5B09-41CB-96D0-08390D916AB8}" type="datetimeFigureOut">
              <a:rPr lang="en-GB" smtClean="0"/>
              <a:t>16/02/2019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7CDA96-1F57-4317-BC66-609F816BC3A2}" type="slidenum">
              <a:rPr lang="en-GB" smtClean="0"/>
              <a:t>‹#›</a:t>
            </a:fld>
            <a:endParaRPr lang="en-GB"/>
          </a:p>
        </p:txBody>
      </p:sp>
    </p:spTree>
    <p:extLst>
      <p:ext uri="{BB962C8B-B14F-4D97-AF65-F5344CB8AC3E}">
        <p14:creationId xmlns:p14="http://schemas.microsoft.com/office/powerpoint/2010/main" val="279260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 dis, </a:t>
            </a:r>
            <a:r>
              <a:rPr lang="en-GB" dirty="0" err="1"/>
              <a:t>mis</a:t>
            </a:r>
            <a:r>
              <a:rPr lang="en-GB" dirty="0"/>
              <a:t>, re, sub, inter, super, anti, auto</a:t>
            </a:r>
          </a:p>
          <a:p>
            <a:endParaRPr lang="en-GB" dirty="0"/>
          </a:p>
          <a:p>
            <a:r>
              <a:rPr lang="en-GB" dirty="0" err="1"/>
              <a:t>ing</a:t>
            </a:r>
            <a:r>
              <a:rPr lang="en-GB" dirty="0"/>
              <a:t>, </a:t>
            </a:r>
            <a:r>
              <a:rPr lang="en-GB" dirty="0" err="1"/>
              <a:t>ed</a:t>
            </a:r>
            <a:r>
              <a:rPr lang="en-GB" dirty="0"/>
              <a:t>, </a:t>
            </a:r>
            <a:r>
              <a:rPr lang="en-GB" dirty="0" err="1"/>
              <a:t>er</a:t>
            </a:r>
            <a:r>
              <a:rPr lang="en-GB" dirty="0"/>
              <a:t>, </a:t>
            </a:r>
            <a:r>
              <a:rPr lang="en-GB" dirty="0" err="1"/>
              <a:t>est</a:t>
            </a:r>
            <a:r>
              <a:rPr lang="en-GB" dirty="0"/>
              <a:t>, </a:t>
            </a:r>
            <a:r>
              <a:rPr lang="en-GB" dirty="0" err="1"/>
              <a:t>ment</a:t>
            </a:r>
            <a:r>
              <a:rPr lang="en-GB" dirty="0"/>
              <a:t>, ness,</a:t>
            </a:r>
            <a:r>
              <a:rPr lang="en-GB" baseline="0" dirty="0"/>
              <a:t> </a:t>
            </a:r>
            <a:r>
              <a:rPr lang="en-GB" baseline="0" dirty="0" err="1"/>
              <a:t>ful</a:t>
            </a:r>
            <a:r>
              <a:rPr lang="en-GB" baseline="0" dirty="0"/>
              <a:t>, less, </a:t>
            </a:r>
            <a:r>
              <a:rPr lang="en-GB" baseline="0" dirty="0" err="1"/>
              <a:t>ly</a:t>
            </a:r>
            <a:r>
              <a:rPr lang="en-GB" baseline="0" dirty="0"/>
              <a:t>, </a:t>
            </a:r>
            <a:r>
              <a:rPr lang="en-GB" baseline="0" dirty="0" err="1"/>
              <a:t>ation</a:t>
            </a:r>
            <a:endParaRPr lang="en-GB" dirty="0"/>
          </a:p>
        </p:txBody>
      </p:sp>
      <p:sp>
        <p:nvSpPr>
          <p:cNvPr id="4" name="Slide Number Placeholder 3"/>
          <p:cNvSpPr>
            <a:spLocks noGrp="1"/>
          </p:cNvSpPr>
          <p:nvPr>
            <p:ph type="sldNum" sz="quarter" idx="10"/>
          </p:nvPr>
        </p:nvSpPr>
        <p:spPr/>
        <p:txBody>
          <a:bodyPr/>
          <a:lstStyle/>
          <a:p>
            <a:fld id="{0DD5FA82-1C95-FB42-8278-ABEEF4E89FB5}" type="slidenum">
              <a:rPr lang="en-US" smtClean="0"/>
              <a:t>2</a:t>
            </a:fld>
            <a:endParaRPr lang="en-US"/>
          </a:p>
        </p:txBody>
      </p:sp>
    </p:spTree>
    <p:extLst>
      <p:ext uri="{BB962C8B-B14F-4D97-AF65-F5344CB8AC3E}">
        <p14:creationId xmlns:p14="http://schemas.microsoft.com/office/powerpoint/2010/main" val="1572750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F6B166-59C5-404E-B57B-2DB565176B9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F6B166-59C5-404E-B57B-2DB565176B9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138403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GB"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91C0AC8B-E13F-4FDD-A246-B5290A6B69F8}" type="slidenum">
              <a:rPr lang="en-GB"/>
              <a:pPr>
                <a:defRPr/>
              </a:pPr>
              <a:t>‹#›</a:t>
            </a:fld>
            <a:endParaRPr lang="en-GB"/>
          </a:p>
        </p:txBody>
      </p:sp>
    </p:spTree>
    <p:extLst>
      <p:ext uri="{BB962C8B-B14F-4D97-AF65-F5344CB8AC3E}">
        <p14:creationId xmlns:p14="http://schemas.microsoft.com/office/powerpoint/2010/main" val="236015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6727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995"/>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722313" y="1700808"/>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24785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457200" y="1600201"/>
            <a:ext cx="4038600" cy="4349079"/>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1"/>
            <a:ext cx="4038600" cy="4349079"/>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62458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7440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baseline="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74405"/>
          </a:xfrm>
        </p:spPr>
        <p:txBody>
          <a:bodyPr/>
          <a:lstStyle>
            <a:lvl1pPr>
              <a:defRPr sz="240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3938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3958405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5536" y="6052717"/>
            <a:ext cx="1911096" cy="509016"/>
          </a:xfrm>
          <a:prstGeom prst="rect">
            <a:avLst/>
          </a:prstGeom>
        </p:spPr>
      </p:pic>
    </p:spTree>
    <p:extLst>
      <p:ext uri="{BB962C8B-B14F-4D97-AF65-F5344CB8AC3E}">
        <p14:creationId xmlns:p14="http://schemas.microsoft.com/office/powerpoint/2010/main" val="1999232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3575050" y="1484785"/>
            <a:ext cx="5111750" cy="4464496"/>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484784"/>
            <a:ext cx="3008313" cy="446260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27955" y="188640"/>
            <a:ext cx="2340000" cy="1003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5536" y="6052717"/>
            <a:ext cx="1911096" cy="509016"/>
          </a:xfrm>
          <a:prstGeom prst="rect">
            <a:avLst/>
          </a:prstGeom>
        </p:spPr>
      </p:pic>
    </p:spTree>
    <p:extLst>
      <p:ext uri="{BB962C8B-B14F-4D97-AF65-F5344CB8AC3E}">
        <p14:creationId xmlns:p14="http://schemas.microsoft.com/office/powerpoint/2010/main" val="3691344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3752" y="4800600"/>
            <a:ext cx="5486400" cy="566738"/>
          </a:xfrm>
        </p:spPr>
        <p:txBody>
          <a:bodyPr anchor="b"/>
          <a:lstStyle>
            <a:lvl1pPr algn="l">
              <a:defRPr sz="2000" b="1" baseline="0">
                <a:latin typeface="Arial" panose="020B0604020202020204" pitchFamily="34" charset="0"/>
              </a:defRPr>
            </a:lvl1pPr>
          </a:lstStyle>
          <a:p>
            <a:r>
              <a:rPr lang="en-US"/>
              <a:t>Click to edit Master title style</a:t>
            </a:r>
            <a:endParaRPr lang="en-GB" dirty="0"/>
          </a:p>
        </p:txBody>
      </p:sp>
      <p:sp>
        <p:nvSpPr>
          <p:cNvPr id="3" name="Picture Placeholder 2"/>
          <p:cNvSpPr>
            <a:spLocks noGrp="1"/>
          </p:cNvSpPr>
          <p:nvPr>
            <p:ph type="pic" idx="1"/>
          </p:nvPr>
        </p:nvSpPr>
        <p:spPr>
          <a:xfrm>
            <a:off x="453752"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453752" y="5367338"/>
            <a:ext cx="5486400" cy="509934"/>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27955" y="188640"/>
            <a:ext cx="2340000" cy="1003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5536" y="6052717"/>
            <a:ext cx="1911096" cy="509016"/>
          </a:xfrm>
          <a:prstGeom prst="rect">
            <a:avLst/>
          </a:prstGeom>
        </p:spPr>
      </p:pic>
    </p:spTree>
    <p:extLst>
      <p:ext uri="{BB962C8B-B14F-4D97-AF65-F5344CB8AC3E}">
        <p14:creationId xmlns:p14="http://schemas.microsoft.com/office/powerpoint/2010/main" val="191734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6131024" cy="1143000"/>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457200" y="1600201"/>
            <a:ext cx="8229600" cy="434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2"/>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7436139" y="4653135"/>
            <a:ext cx="1888389" cy="2218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06000" y="6102000"/>
            <a:ext cx="1911096" cy="509016"/>
          </a:xfrm>
          <a:prstGeom prst="rect">
            <a:avLst/>
          </a:prstGeom>
        </p:spPr>
      </p:pic>
      <p:pic>
        <p:nvPicPr>
          <p:cNvPr id="10" name="Picture 2"/>
          <p:cNvPicPr>
            <a:picLocks noChangeAspect="1" noChangeArrowheads="1"/>
          </p:cNvPicPr>
          <p:nvPr/>
        </p:nvPicPr>
        <p:blipFill>
          <a:blip r:embed="rId14" cstate="email">
            <a:extLst>
              <a:ext uri="{28A0092B-C50C-407E-A947-70E740481C1C}">
                <a14:useLocalDpi xmlns:a14="http://schemas.microsoft.com/office/drawing/2010/main"/>
              </a:ext>
            </a:extLst>
          </a:blip>
          <a:stretch>
            <a:fillRect/>
          </a:stretch>
        </p:blipFill>
        <p:spPr bwMode="auto">
          <a:xfrm>
            <a:off x="6912480" y="260648"/>
            <a:ext cx="1980000" cy="769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750145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txStyles>
    <p:titleStyle>
      <a:lvl1pPr algn="ctr"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DE25E9-2FD3-4B2D-B529-8EC2AB7FE405}"/>
              </a:ext>
            </a:extLst>
          </p:cNvPr>
          <p:cNvPicPr>
            <a:picLocks noChangeAspect="1"/>
          </p:cNvPicPr>
          <p:nvPr/>
        </p:nvPicPr>
        <p:blipFill rotWithShape="1">
          <a:blip r:embed="rId2">
            <a:extLst>
              <a:ext uri="{28A0092B-C50C-407E-A947-70E740481C1C}">
                <a14:useLocalDpi xmlns:a14="http://schemas.microsoft.com/office/drawing/2010/main" val="0"/>
              </a:ext>
            </a:extLst>
          </a:blip>
          <a:srcRect l="10109" t="4986" r="3315" b="68564"/>
          <a:stretch/>
        </p:blipFill>
        <p:spPr>
          <a:xfrm>
            <a:off x="111047" y="234175"/>
            <a:ext cx="5246942" cy="213731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AB464F5-A268-4597-ADF8-51FE24C9B067}"/>
              </a:ext>
            </a:extLst>
          </p:cNvPr>
          <p:cNvPicPr>
            <a:picLocks noChangeAspect="1"/>
          </p:cNvPicPr>
          <p:nvPr/>
        </p:nvPicPr>
        <p:blipFill rotWithShape="1">
          <a:blip r:embed="rId2">
            <a:extLst>
              <a:ext uri="{28A0092B-C50C-407E-A947-70E740481C1C}">
                <a14:useLocalDpi xmlns:a14="http://schemas.microsoft.com/office/drawing/2010/main" val="0"/>
              </a:ext>
            </a:extLst>
          </a:blip>
          <a:srcRect l="13423" t="63848" b="6883"/>
          <a:stretch/>
        </p:blipFill>
        <p:spPr>
          <a:xfrm>
            <a:off x="111047" y="3167635"/>
            <a:ext cx="6297187" cy="283846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1572E2F0-364D-40F1-9A32-D5C821B29F26}"/>
              </a:ext>
            </a:extLst>
          </p:cNvPr>
          <p:cNvPicPr>
            <a:picLocks noChangeAspect="1"/>
          </p:cNvPicPr>
          <p:nvPr/>
        </p:nvPicPr>
        <p:blipFill rotWithShape="1">
          <a:blip r:embed="rId3">
            <a:extLst>
              <a:ext uri="{28A0092B-C50C-407E-A947-70E740481C1C}">
                <a14:useLocalDpi xmlns:a14="http://schemas.microsoft.com/office/drawing/2010/main" val="0"/>
              </a:ext>
            </a:extLst>
          </a:blip>
          <a:srcRect l="13722" t="31762" r="3026" b="35393"/>
          <a:stretch/>
        </p:blipFill>
        <p:spPr>
          <a:xfrm>
            <a:off x="3259640" y="2154044"/>
            <a:ext cx="4847355" cy="2549912"/>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497FB403-FE11-4196-8EC7-FB79E0C7A4A3}"/>
              </a:ext>
            </a:extLst>
          </p:cNvPr>
          <p:cNvSpPr txBox="1"/>
          <p:nvPr/>
        </p:nvSpPr>
        <p:spPr>
          <a:xfrm>
            <a:off x="5767332" y="1085386"/>
            <a:ext cx="3265621" cy="923330"/>
          </a:xfrm>
          <a:prstGeom prst="rect">
            <a:avLst/>
          </a:prstGeom>
          <a:noFill/>
        </p:spPr>
        <p:txBody>
          <a:bodyPr wrap="square" rtlCol="0">
            <a:spAutoFit/>
          </a:bodyPr>
          <a:lstStyle/>
          <a:p>
            <a:r>
              <a:rPr lang="en-GB" b="1" dirty="0"/>
              <a:t>Year 2</a:t>
            </a:r>
          </a:p>
          <a:p>
            <a:r>
              <a:rPr lang="en-GB" dirty="0"/>
              <a:t>St Peter’s Catholic Primary, Waterlooville</a:t>
            </a:r>
          </a:p>
        </p:txBody>
      </p:sp>
    </p:spTree>
    <p:extLst>
      <p:ext uri="{BB962C8B-B14F-4D97-AF65-F5344CB8AC3E}">
        <p14:creationId xmlns:p14="http://schemas.microsoft.com/office/powerpoint/2010/main" val="213242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Art for the high school classroom:  Word Part Spiders. I got this idea from an elementary school blog. They did digraphs. Instead, we used word parts.  Students use online dictionary or computer app to research example words that use the word part. Need 8: one for each l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972" y="4519962"/>
            <a:ext cx="2472256" cy="185419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Students formed groups of three or four and collected their materials. Each group received a disposable plate with three sections. The sections were labeled “prefix,” “suffix,” and “root word.” Finally, groups were given a bag of big words. They used scissors to cut the words into parts and drop each part into its respective section on the pl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455" y="1971404"/>
            <a:ext cx="3581391" cy="358139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his is a great resource that students can create in their journals. This will help them learn and remember their prefixes and suffixes. This is a resource that can be used for any gra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3960" y="1144898"/>
            <a:ext cx="2247900" cy="2990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321" y="184125"/>
            <a:ext cx="2997937" cy="461665"/>
          </a:xfrm>
          <a:prstGeom prst="rect">
            <a:avLst/>
          </a:prstGeom>
          <a:noFill/>
        </p:spPr>
        <p:txBody>
          <a:bodyPr wrap="none" rtlCol="0">
            <a:spAutoFit/>
          </a:bodyPr>
          <a:lstStyle/>
          <a:p>
            <a:r>
              <a:rPr lang="en-GB" sz="2400" b="1" dirty="0"/>
              <a:t>Exploring morphology</a:t>
            </a:r>
            <a:endParaRPr lang="en-GB" dirty="0"/>
          </a:p>
        </p:txBody>
      </p:sp>
    </p:spTree>
    <p:extLst>
      <p:ext uri="{BB962C8B-B14F-4D97-AF65-F5344CB8AC3E}">
        <p14:creationId xmlns:p14="http://schemas.microsoft.com/office/powerpoint/2010/main" val="39523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87CA-AA65-4415-AD09-4E0D8FB2C262}"/>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4CDFDBD3-A863-4034-9B4F-1889A3FB934D}"/>
              </a:ext>
            </a:extLst>
          </p:cNvPr>
          <p:cNvSpPr>
            <a:spLocks noGrp="1"/>
          </p:cNvSpPr>
          <p:nvPr>
            <p:ph type="subTitle" idx="1"/>
          </p:nvPr>
        </p:nvSpPr>
        <p:spPr/>
        <p:txBody>
          <a:bodyPr/>
          <a:lstStyle/>
          <a:p>
            <a:endParaRPr lang="en-GB" dirty="0"/>
          </a:p>
        </p:txBody>
      </p:sp>
      <p:pic>
        <p:nvPicPr>
          <p:cNvPr id="5" name="Picture 4">
            <a:extLst>
              <a:ext uri="{FF2B5EF4-FFF2-40B4-BE49-F238E27FC236}">
                <a16:creationId xmlns:a16="http://schemas.microsoft.com/office/drawing/2014/main" id="{CE24250A-32DD-4373-A02E-CFBD3A96AD20}"/>
              </a:ext>
            </a:extLst>
          </p:cNvPr>
          <p:cNvPicPr>
            <a:picLocks noChangeAspect="1"/>
          </p:cNvPicPr>
          <p:nvPr/>
        </p:nvPicPr>
        <p:blipFill rotWithShape="1">
          <a:blip r:embed="rId2">
            <a:extLst>
              <a:ext uri="{28A0092B-C50C-407E-A947-70E740481C1C}">
                <a14:useLocalDpi xmlns:a14="http://schemas.microsoft.com/office/drawing/2010/main" val="0"/>
              </a:ext>
            </a:extLst>
          </a:blip>
          <a:srcRect l="614" t="2912" r="49792" b="9208"/>
          <a:stretch/>
        </p:blipFill>
        <p:spPr>
          <a:xfrm rot="5400000">
            <a:off x="531165" y="395040"/>
            <a:ext cx="3229486" cy="4291817"/>
          </a:xfrm>
          <a:prstGeom prst="rect">
            <a:avLst/>
          </a:prstGeom>
        </p:spPr>
      </p:pic>
      <p:pic>
        <p:nvPicPr>
          <p:cNvPr id="8" name="Picture 7">
            <a:extLst>
              <a:ext uri="{FF2B5EF4-FFF2-40B4-BE49-F238E27FC236}">
                <a16:creationId xmlns:a16="http://schemas.microsoft.com/office/drawing/2014/main" id="{580A4EE9-057B-44B5-9B34-6E40A0D1F2A8}"/>
              </a:ext>
            </a:extLst>
          </p:cNvPr>
          <p:cNvPicPr>
            <a:picLocks noChangeAspect="1"/>
          </p:cNvPicPr>
          <p:nvPr/>
        </p:nvPicPr>
        <p:blipFill rotWithShape="1">
          <a:blip r:embed="rId2">
            <a:extLst>
              <a:ext uri="{28A0092B-C50C-407E-A947-70E740481C1C}">
                <a14:useLocalDpi xmlns:a14="http://schemas.microsoft.com/office/drawing/2010/main" val="0"/>
              </a:ext>
            </a:extLst>
          </a:blip>
          <a:srcRect l="51599" t="128" r="9136" b="5815"/>
          <a:stretch/>
        </p:blipFill>
        <p:spPr>
          <a:xfrm rot="5400000">
            <a:off x="5321832" y="1072429"/>
            <a:ext cx="2656376" cy="4772369"/>
          </a:xfrm>
          <a:prstGeom prst="rect">
            <a:avLst/>
          </a:prstGeom>
        </p:spPr>
      </p:pic>
      <p:sp>
        <p:nvSpPr>
          <p:cNvPr id="10" name="TextBox 9">
            <a:extLst>
              <a:ext uri="{FF2B5EF4-FFF2-40B4-BE49-F238E27FC236}">
                <a16:creationId xmlns:a16="http://schemas.microsoft.com/office/drawing/2014/main" id="{2EBF40E3-ECEC-4440-B0E3-3B9C2E072118}"/>
              </a:ext>
            </a:extLst>
          </p:cNvPr>
          <p:cNvSpPr txBox="1"/>
          <p:nvPr/>
        </p:nvSpPr>
        <p:spPr>
          <a:xfrm>
            <a:off x="243761" y="444921"/>
            <a:ext cx="4696228" cy="369332"/>
          </a:xfrm>
          <a:prstGeom prst="rect">
            <a:avLst/>
          </a:prstGeom>
          <a:noFill/>
        </p:spPr>
        <p:txBody>
          <a:bodyPr wrap="square" rtlCol="0">
            <a:spAutoFit/>
          </a:bodyPr>
          <a:lstStyle/>
          <a:p>
            <a:r>
              <a:rPr lang="en-GB" dirty="0"/>
              <a:t>Woodcroft Primary, Hampshire</a:t>
            </a:r>
          </a:p>
        </p:txBody>
      </p:sp>
    </p:spTree>
    <p:extLst>
      <p:ext uri="{BB962C8B-B14F-4D97-AF65-F5344CB8AC3E}">
        <p14:creationId xmlns:p14="http://schemas.microsoft.com/office/powerpoint/2010/main" val="423511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42BD05-C1A6-4BDC-82E7-B8A8A92ED1F9}"/>
              </a:ext>
            </a:extLst>
          </p:cNvPr>
          <p:cNvPicPr>
            <a:picLocks noChangeAspect="1"/>
          </p:cNvPicPr>
          <p:nvPr/>
        </p:nvPicPr>
        <p:blipFill rotWithShape="1">
          <a:blip r:embed="rId2">
            <a:extLst>
              <a:ext uri="{28A0092B-C50C-407E-A947-70E740481C1C}">
                <a14:useLocalDpi xmlns:a14="http://schemas.microsoft.com/office/drawing/2010/main" val="0"/>
              </a:ext>
            </a:extLst>
          </a:blip>
          <a:srcRect l="6312" t="-1423" r="8015" b="49447"/>
          <a:stretch/>
        </p:blipFill>
        <p:spPr>
          <a:xfrm>
            <a:off x="148683" y="556259"/>
            <a:ext cx="4244897" cy="4018202"/>
          </a:xfrm>
          <a:prstGeom prst="rect">
            <a:avLst/>
          </a:prstGeom>
        </p:spPr>
      </p:pic>
      <p:pic>
        <p:nvPicPr>
          <p:cNvPr id="5" name="Picture 4">
            <a:extLst>
              <a:ext uri="{FF2B5EF4-FFF2-40B4-BE49-F238E27FC236}">
                <a16:creationId xmlns:a16="http://schemas.microsoft.com/office/drawing/2014/main" id="{6FB6CDF5-5C45-4767-91F8-17A06D58E14A}"/>
              </a:ext>
            </a:extLst>
          </p:cNvPr>
          <p:cNvPicPr>
            <a:picLocks noChangeAspect="1"/>
          </p:cNvPicPr>
          <p:nvPr/>
        </p:nvPicPr>
        <p:blipFill rotWithShape="1">
          <a:blip r:embed="rId2">
            <a:extLst>
              <a:ext uri="{28A0092B-C50C-407E-A947-70E740481C1C}">
                <a14:useLocalDpi xmlns:a14="http://schemas.microsoft.com/office/drawing/2010/main" val="0"/>
              </a:ext>
            </a:extLst>
          </a:blip>
          <a:srcRect l="3227" t="51525" r="29979"/>
          <a:stretch/>
        </p:blipFill>
        <p:spPr>
          <a:xfrm>
            <a:off x="4497658" y="1082601"/>
            <a:ext cx="3954966" cy="4478604"/>
          </a:xfrm>
          <a:prstGeom prst="rect">
            <a:avLst/>
          </a:prstGeom>
        </p:spPr>
      </p:pic>
      <p:sp>
        <p:nvSpPr>
          <p:cNvPr id="6" name="TextBox 5">
            <a:extLst>
              <a:ext uri="{FF2B5EF4-FFF2-40B4-BE49-F238E27FC236}">
                <a16:creationId xmlns:a16="http://schemas.microsoft.com/office/drawing/2014/main" id="{4C78D030-34B6-4243-8BDD-B7E916655D3B}"/>
              </a:ext>
            </a:extLst>
          </p:cNvPr>
          <p:cNvSpPr txBox="1"/>
          <p:nvPr/>
        </p:nvSpPr>
        <p:spPr>
          <a:xfrm>
            <a:off x="243761" y="4719555"/>
            <a:ext cx="4696228" cy="369332"/>
          </a:xfrm>
          <a:prstGeom prst="rect">
            <a:avLst/>
          </a:prstGeom>
          <a:noFill/>
        </p:spPr>
        <p:txBody>
          <a:bodyPr wrap="square" rtlCol="0">
            <a:spAutoFit/>
          </a:bodyPr>
          <a:lstStyle/>
          <a:p>
            <a:r>
              <a:rPr lang="en-GB" dirty="0"/>
              <a:t>Woodcroft Primary, Hampshire</a:t>
            </a:r>
          </a:p>
        </p:txBody>
      </p:sp>
    </p:spTree>
    <p:extLst>
      <p:ext uri="{BB962C8B-B14F-4D97-AF65-F5344CB8AC3E}">
        <p14:creationId xmlns:p14="http://schemas.microsoft.com/office/powerpoint/2010/main" val="3951961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77DB89-2B8A-449C-951E-FEC4E19536DA}"/>
              </a:ext>
            </a:extLst>
          </p:cNvPr>
          <p:cNvSpPr txBox="1"/>
          <p:nvPr/>
        </p:nvSpPr>
        <p:spPr>
          <a:xfrm>
            <a:off x="139683" y="1597213"/>
            <a:ext cx="4696228" cy="369332"/>
          </a:xfrm>
          <a:prstGeom prst="rect">
            <a:avLst/>
          </a:prstGeom>
          <a:noFill/>
        </p:spPr>
        <p:txBody>
          <a:bodyPr wrap="square" rtlCol="0">
            <a:spAutoFit/>
          </a:bodyPr>
          <a:lstStyle/>
          <a:p>
            <a:r>
              <a:rPr lang="en-GB" dirty="0"/>
              <a:t>Woodcroft Primary, Hampshire</a:t>
            </a:r>
          </a:p>
        </p:txBody>
      </p:sp>
      <p:pic>
        <p:nvPicPr>
          <p:cNvPr id="5" name="Picture 4">
            <a:extLst>
              <a:ext uri="{FF2B5EF4-FFF2-40B4-BE49-F238E27FC236}">
                <a16:creationId xmlns:a16="http://schemas.microsoft.com/office/drawing/2014/main" id="{871A5DD2-E1BC-4211-99B5-55E4B38DF4EC}"/>
              </a:ext>
            </a:extLst>
          </p:cNvPr>
          <p:cNvPicPr>
            <a:picLocks noChangeAspect="1"/>
          </p:cNvPicPr>
          <p:nvPr/>
        </p:nvPicPr>
        <p:blipFill rotWithShape="1">
          <a:blip r:embed="rId2">
            <a:extLst>
              <a:ext uri="{28A0092B-C50C-407E-A947-70E740481C1C}">
                <a14:useLocalDpi xmlns:a14="http://schemas.microsoft.com/office/drawing/2010/main" val="0"/>
              </a:ext>
            </a:extLst>
          </a:blip>
          <a:srcRect l="281" t="7274" r="53609" b="6276"/>
          <a:stretch/>
        </p:blipFill>
        <p:spPr>
          <a:xfrm rot="5400000">
            <a:off x="972536" y="1471736"/>
            <a:ext cx="3588838" cy="5046389"/>
          </a:xfrm>
          <a:prstGeom prst="rect">
            <a:avLst/>
          </a:prstGeom>
        </p:spPr>
      </p:pic>
      <p:pic>
        <p:nvPicPr>
          <p:cNvPr id="3" name="Picture 2">
            <a:extLst>
              <a:ext uri="{FF2B5EF4-FFF2-40B4-BE49-F238E27FC236}">
                <a16:creationId xmlns:a16="http://schemas.microsoft.com/office/drawing/2014/main" id="{7D6B8EAA-D3AB-4D3E-A24D-77645EA466BB}"/>
              </a:ext>
            </a:extLst>
          </p:cNvPr>
          <p:cNvPicPr>
            <a:picLocks noChangeAspect="1"/>
          </p:cNvPicPr>
          <p:nvPr/>
        </p:nvPicPr>
        <p:blipFill rotWithShape="1">
          <a:blip r:embed="rId2">
            <a:extLst>
              <a:ext uri="{28A0092B-C50C-407E-A947-70E740481C1C}">
                <a14:useLocalDpi xmlns:a14="http://schemas.microsoft.com/office/drawing/2010/main" val="0"/>
              </a:ext>
            </a:extLst>
          </a:blip>
          <a:srcRect l="47834" t="12856" r="10318" b="6277"/>
          <a:stretch/>
        </p:blipFill>
        <p:spPr>
          <a:xfrm rot="5400000">
            <a:off x="5405039" y="395444"/>
            <a:ext cx="2996558" cy="4342970"/>
          </a:xfrm>
          <a:prstGeom prst="rect">
            <a:avLst/>
          </a:prstGeom>
        </p:spPr>
      </p:pic>
    </p:spTree>
    <p:extLst>
      <p:ext uri="{BB962C8B-B14F-4D97-AF65-F5344CB8AC3E}">
        <p14:creationId xmlns:p14="http://schemas.microsoft.com/office/powerpoint/2010/main" val="3958043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AD24AC8-467F-4E08-8CD6-388DFA042215}"/>
              </a:ext>
            </a:extLst>
          </p:cNvPr>
          <p:cNvGrpSpPr/>
          <p:nvPr/>
        </p:nvGrpSpPr>
        <p:grpSpPr>
          <a:xfrm>
            <a:off x="282924" y="364274"/>
            <a:ext cx="6430110" cy="5515866"/>
            <a:chOff x="282924" y="364274"/>
            <a:chExt cx="6430110" cy="5515866"/>
          </a:xfrm>
        </p:grpSpPr>
        <p:grpSp>
          <p:nvGrpSpPr>
            <p:cNvPr id="10" name="Group 9">
              <a:extLst>
                <a:ext uri="{FF2B5EF4-FFF2-40B4-BE49-F238E27FC236}">
                  <a16:creationId xmlns:a16="http://schemas.microsoft.com/office/drawing/2014/main" id="{0B374483-367F-4099-A1BC-61A8945931A9}"/>
                </a:ext>
              </a:extLst>
            </p:cNvPr>
            <p:cNvGrpSpPr/>
            <p:nvPr/>
          </p:nvGrpSpPr>
          <p:grpSpPr>
            <a:xfrm>
              <a:off x="282924" y="364274"/>
              <a:ext cx="6430110" cy="5515866"/>
              <a:chOff x="282924" y="364274"/>
              <a:chExt cx="6430110" cy="5515866"/>
            </a:xfrm>
          </p:grpSpPr>
          <p:grpSp>
            <p:nvGrpSpPr>
              <p:cNvPr id="6" name="Group 2">
                <a:extLst>
                  <a:ext uri="{FF2B5EF4-FFF2-40B4-BE49-F238E27FC236}">
                    <a16:creationId xmlns:a16="http://schemas.microsoft.com/office/drawing/2014/main" id="{CD06C589-F0B5-4929-9E6E-5194688CE3FD}"/>
                  </a:ext>
                </a:extLst>
              </p:cNvPr>
              <p:cNvGrpSpPr>
                <a:grpSpLocks/>
              </p:cNvGrpSpPr>
              <p:nvPr/>
            </p:nvGrpSpPr>
            <p:grpSpPr bwMode="auto">
              <a:xfrm>
                <a:off x="282924" y="364274"/>
                <a:ext cx="6430110" cy="5515866"/>
                <a:chOff x="107347345" y="107370592"/>
                <a:chExt cx="5642092" cy="5094906"/>
              </a:xfrm>
            </p:grpSpPr>
            <p:pic>
              <p:nvPicPr>
                <p:cNvPr id="1027" name="Picture 3">
                  <a:extLst>
                    <a:ext uri="{FF2B5EF4-FFF2-40B4-BE49-F238E27FC236}">
                      <a16:creationId xmlns:a16="http://schemas.microsoft.com/office/drawing/2014/main" id="{DB7FBBD8-4A8E-4C6B-B7C4-34C2C6547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47345" y="107370592"/>
                  <a:ext cx="2821046" cy="25474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a:extLst>
                    <a:ext uri="{FF2B5EF4-FFF2-40B4-BE49-F238E27FC236}">
                      <a16:creationId xmlns:a16="http://schemas.microsoft.com/office/drawing/2014/main" id="{22C9CB03-28C5-4636-B636-99B56DFE2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68391" y="107370592"/>
                  <a:ext cx="2821046" cy="25474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a:extLst>
                    <a:ext uri="{FF2B5EF4-FFF2-40B4-BE49-F238E27FC236}">
                      <a16:creationId xmlns:a16="http://schemas.microsoft.com/office/drawing/2014/main" id="{707337D0-390E-43AE-931D-CA92B6AA3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47345" y="109918045"/>
                  <a:ext cx="2821046" cy="25474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a:extLst>
                    <a:ext uri="{FF2B5EF4-FFF2-40B4-BE49-F238E27FC236}">
                      <a16:creationId xmlns:a16="http://schemas.microsoft.com/office/drawing/2014/main" id="{E62797A1-6E82-4C9F-82A9-DBDB2783A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45242" y="109918045"/>
                  <a:ext cx="2821046" cy="25474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7" name="Group 7">
                <a:extLst>
                  <a:ext uri="{FF2B5EF4-FFF2-40B4-BE49-F238E27FC236}">
                    <a16:creationId xmlns:a16="http://schemas.microsoft.com/office/drawing/2014/main" id="{36A247FD-FAFA-4F24-A93F-FC98C60EBEC5}"/>
                  </a:ext>
                </a:extLst>
              </p:cNvPr>
              <p:cNvGrpSpPr>
                <a:grpSpLocks/>
              </p:cNvGrpSpPr>
              <p:nvPr/>
            </p:nvGrpSpPr>
            <p:grpSpPr bwMode="auto">
              <a:xfrm>
                <a:off x="1079614" y="1743240"/>
                <a:ext cx="4863113" cy="2757933"/>
                <a:chOff x="107347345" y="107370592"/>
                <a:chExt cx="5642092" cy="5094906"/>
              </a:xfrm>
            </p:grpSpPr>
            <p:pic>
              <p:nvPicPr>
                <p:cNvPr id="1032" name="Picture 8">
                  <a:extLst>
                    <a:ext uri="{FF2B5EF4-FFF2-40B4-BE49-F238E27FC236}">
                      <a16:creationId xmlns:a16="http://schemas.microsoft.com/office/drawing/2014/main" id="{BA3D8615-446F-4A73-86F0-6170ADFB1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47345" y="107370592"/>
                  <a:ext cx="2821046" cy="25474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3" name="Picture 9">
                  <a:extLst>
                    <a:ext uri="{FF2B5EF4-FFF2-40B4-BE49-F238E27FC236}">
                      <a16:creationId xmlns:a16="http://schemas.microsoft.com/office/drawing/2014/main" id="{486A5DC9-E46E-4DB6-B427-220BF330C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68391" y="107370592"/>
                  <a:ext cx="2821046" cy="25474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a:extLst>
                    <a:ext uri="{FF2B5EF4-FFF2-40B4-BE49-F238E27FC236}">
                      <a16:creationId xmlns:a16="http://schemas.microsoft.com/office/drawing/2014/main" id="{486C0092-0D26-41CE-A264-27E2A162E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47345" y="109918045"/>
                  <a:ext cx="2821046" cy="25474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a:extLst>
                    <a:ext uri="{FF2B5EF4-FFF2-40B4-BE49-F238E27FC236}">
                      <a16:creationId xmlns:a16="http://schemas.microsoft.com/office/drawing/2014/main" id="{CD89A0DA-E2C2-4D25-97D8-3405CDA60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45242" y="109918045"/>
                  <a:ext cx="2821046" cy="25474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1036" name="Picture 12">
                <a:extLst>
                  <a:ext uri="{FF2B5EF4-FFF2-40B4-BE49-F238E27FC236}">
                    <a16:creationId xmlns:a16="http://schemas.microsoft.com/office/drawing/2014/main" id="{528460FE-1702-4734-8D06-A3E450EFCD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2933" y="2594462"/>
                <a:ext cx="2737328" cy="10554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TextBox 8">
                <a:extLst>
                  <a:ext uri="{FF2B5EF4-FFF2-40B4-BE49-F238E27FC236}">
                    <a16:creationId xmlns:a16="http://schemas.microsoft.com/office/drawing/2014/main" id="{0D9D7E3B-E975-4196-AF1D-32056453B033}"/>
                  </a:ext>
                </a:extLst>
              </p:cNvPr>
              <p:cNvSpPr txBox="1"/>
              <p:nvPr/>
            </p:nvSpPr>
            <p:spPr>
              <a:xfrm>
                <a:off x="2102933" y="2661424"/>
                <a:ext cx="2348892" cy="261610"/>
              </a:xfrm>
              <a:prstGeom prst="rect">
                <a:avLst/>
              </a:prstGeom>
              <a:noFill/>
            </p:spPr>
            <p:txBody>
              <a:bodyPr wrap="square" rtlCol="0">
                <a:spAutoFit/>
              </a:bodyPr>
              <a:lstStyle/>
              <a:p>
                <a:r>
                  <a:rPr lang="en-GB" sz="1100" dirty="0"/>
                  <a:t>Focus root word / prefix / suffix:</a:t>
                </a:r>
              </a:p>
            </p:txBody>
          </p:sp>
          <p:sp>
            <p:nvSpPr>
              <p:cNvPr id="19" name="TextBox 18">
                <a:extLst>
                  <a:ext uri="{FF2B5EF4-FFF2-40B4-BE49-F238E27FC236}">
                    <a16:creationId xmlns:a16="http://schemas.microsoft.com/office/drawing/2014/main" id="{72637690-2722-4857-BB6D-81E4732CEB39}"/>
                  </a:ext>
                </a:extLst>
              </p:cNvPr>
              <p:cNvSpPr txBox="1"/>
              <p:nvPr/>
            </p:nvSpPr>
            <p:spPr>
              <a:xfrm>
                <a:off x="2102933" y="3050720"/>
                <a:ext cx="2348892" cy="261610"/>
              </a:xfrm>
              <a:prstGeom prst="rect">
                <a:avLst/>
              </a:prstGeom>
              <a:noFill/>
            </p:spPr>
            <p:txBody>
              <a:bodyPr wrap="square" rtlCol="0">
                <a:spAutoFit/>
              </a:bodyPr>
              <a:lstStyle/>
              <a:p>
                <a:r>
                  <a:rPr lang="en-GB" sz="1100" dirty="0"/>
                  <a:t>Meaning:</a:t>
                </a:r>
              </a:p>
            </p:txBody>
          </p:sp>
        </p:grpSp>
        <p:sp>
          <p:nvSpPr>
            <p:cNvPr id="20" name="TextBox 19">
              <a:extLst>
                <a:ext uri="{FF2B5EF4-FFF2-40B4-BE49-F238E27FC236}">
                  <a16:creationId xmlns:a16="http://schemas.microsoft.com/office/drawing/2014/main" id="{1D370319-7691-4C5E-BAE8-D7BDF9ED6D36}"/>
                </a:ext>
              </a:extLst>
            </p:cNvPr>
            <p:cNvSpPr txBox="1"/>
            <p:nvPr/>
          </p:nvSpPr>
          <p:spPr>
            <a:xfrm>
              <a:off x="1465966" y="1827782"/>
              <a:ext cx="1925314" cy="261610"/>
            </a:xfrm>
            <a:prstGeom prst="rect">
              <a:avLst/>
            </a:prstGeom>
            <a:noFill/>
          </p:spPr>
          <p:txBody>
            <a:bodyPr wrap="square" rtlCol="0">
              <a:spAutoFit/>
            </a:bodyPr>
            <a:lstStyle/>
            <a:p>
              <a:r>
                <a:rPr lang="en-GB" sz="1100" dirty="0"/>
                <a:t>Example word</a:t>
              </a:r>
            </a:p>
          </p:txBody>
        </p:sp>
        <p:sp>
          <p:nvSpPr>
            <p:cNvPr id="21" name="TextBox 20">
              <a:extLst>
                <a:ext uri="{FF2B5EF4-FFF2-40B4-BE49-F238E27FC236}">
                  <a16:creationId xmlns:a16="http://schemas.microsoft.com/office/drawing/2014/main" id="{9484AE9A-1738-4755-AC72-EA11975B0244}"/>
                </a:ext>
              </a:extLst>
            </p:cNvPr>
            <p:cNvSpPr txBox="1"/>
            <p:nvPr/>
          </p:nvSpPr>
          <p:spPr>
            <a:xfrm>
              <a:off x="463356" y="452487"/>
              <a:ext cx="2348892" cy="261610"/>
            </a:xfrm>
            <a:prstGeom prst="rect">
              <a:avLst/>
            </a:prstGeom>
            <a:noFill/>
          </p:spPr>
          <p:txBody>
            <a:bodyPr wrap="square" rtlCol="0">
              <a:spAutoFit/>
            </a:bodyPr>
            <a:lstStyle/>
            <a:p>
              <a:r>
                <a:rPr lang="en-GB" sz="1100" dirty="0"/>
                <a:t>Definition of word:</a:t>
              </a:r>
            </a:p>
          </p:txBody>
        </p:sp>
      </p:grpSp>
    </p:spTree>
    <p:extLst>
      <p:ext uri="{BB962C8B-B14F-4D97-AF65-F5344CB8AC3E}">
        <p14:creationId xmlns:p14="http://schemas.microsoft.com/office/powerpoint/2010/main" val="1012198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675E24EC-6C24-4E1B-B861-B3556D8E8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50" y="148682"/>
            <a:ext cx="4172182" cy="5780049"/>
          </a:xfrm>
          <a:prstGeom prst="rect">
            <a:avLst/>
          </a:prstGeom>
        </p:spPr>
      </p:pic>
      <p:pic>
        <p:nvPicPr>
          <p:cNvPr id="64" name="Picture 63">
            <a:extLst>
              <a:ext uri="{FF2B5EF4-FFF2-40B4-BE49-F238E27FC236}">
                <a16:creationId xmlns:a16="http://schemas.microsoft.com/office/drawing/2014/main" id="{4F81DA6F-D6CF-4484-A631-A12335C80949}"/>
              </a:ext>
            </a:extLst>
          </p:cNvPr>
          <p:cNvPicPr>
            <a:picLocks noChangeAspect="1"/>
          </p:cNvPicPr>
          <p:nvPr/>
        </p:nvPicPr>
        <p:blipFill rotWithShape="1">
          <a:blip r:embed="rId4">
            <a:extLst>
              <a:ext uri="{28A0092B-C50C-407E-A947-70E740481C1C}">
                <a14:useLocalDpi xmlns:a14="http://schemas.microsoft.com/office/drawing/2010/main" val="0"/>
              </a:ext>
            </a:extLst>
          </a:blip>
          <a:srcRect l="-674" t="34363" r="1831" b="13929"/>
          <a:stretch/>
        </p:blipFill>
        <p:spPr>
          <a:xfrm>
            <a:off x="4769817" y="1018586"/>
            <a:ext cx="4259333" cy="3960433"/>
          </a:xfrm>
          <a:prstGeom prst="rect">
            <a:avLst/>
          </a:prstGeom>
        </p:spPr>
      </p:pic>
      <p:sp>
        <p:nvSpPr>
          <p:cNvPr id="65" name="Arrow: Left 64">
            <a:extLst>
              <a:ext uri="{FF2B5EF4-FFF2-40B4-BE49-F238E27FC236}">
                <a16:creationId xmlns:a16="http://schemas.microsoft.com/office/drawing/2014/main" id="{768EA0BB-D8E0-49AC-9A5B-7A3482082A45}"/>
              </a:ext>
            </a:extLst>
          </p:cNvPr>
          <p:cNvSpPr/>
          <p:nvPr/>
        </p:nvSpPr>
        <p:spPr>
          <a:xfrm>
            <a:off x="3976033" y="3278459"/>
            <a:ext cx="997411" cy="4014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0356245"/>
      </p:ext>
    </p:extLst>
  </p:cSld>
  <p:clrMapOvr>
    <a:masterClrMapping/>
  </p:clrMapOvr>
</p:sld>
</file>

<file path=ppt/theme/theme1.xml><?xml version="1.0" encoding="utf-8"?>
<a:theme xmlns:a="http://schemas.openxmlformats.org/drawingml/2006/main" name="1_HI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TotalTime>
  <Words>77</Words>
  <Application>Microsoft Office PowerPoint</Application>
  <PresentationFormat>On-screen Show (4:3)</PresentationFormat>
  <Paragraphs>16</Paragraphs>
  <Slides>7</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1_HIAS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Scribbans, Emma</dc:creator>
  <cp:lastModifiedBy>Scribbans, Emma</cp:lastModifiedBy>
  <cp:revision>6</cp:revision>
  <dcterms:created xsi:type="dcterms:W3CDTF">2019-02-16T16:23:17Z</dcterms:created>
  <dcterms:modified xsi:type="dcterms:W3CDTF">2019-02-16T17:38:27Z</dcterms:modified>
</cp:coreProperties>
</file>