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1055" r:id="rId2"/>
    <p:sldId id="389" r:id="rId3"/>
    <p:sldId id="1056" r:id="rId4"/>
    <p:sldId id="420" r:id="rId5"/>
    <p:sldId id="421" r:id="rId6"/>
    <p:sldId id="309" r:id="rId7"/>
    <p:sldId id="422" r:id="rId8"/>
    <p:sldId id="423" r:id="rId9"/>
    <p:sldId id="424" r:id="rId10"/>
    <p:sldId id="1057" r:id="rId11"/>
    <p:sldId id="428" r:id="rId12"/>
    <p:sldId id="425" r:id="rId13"/>
    <p:sldId id="426" r:id="rId14"/>
    <p:sldId id="427" r:id="rId15"/>
    <p:sldId id="444" r:id="rId16"/>
    <p:sldId id="445" r:id="rId17"/>
    <p:sldId id="1058" r:id="rId18"/>
    <p:sldId id="446" r:id="rId19"/>
    <p:sldId id="417" r:id="rId20"/>
    <p:sldId id="1059" r:id="rId21"/>
    <p:sldId id="465" r:id="rId22"/>
    <p:sldId id="466" r:id="rId23"/>
    <p:sldId id="467" r:id="rId24"/>
    <p:sldId id="468" r:id="rId25"/>
    <p:sldId id="469" r:id="rId26"/>
    <p:sldId id="470" r:id="rId27"/>
    <p:sldId id="471" r:id="rId28"/>
    <p:sldId id="472" r:id="rId29"/>
    <p:sldId id="473" r:id="rId30"/>
    <p:sldId id="474" r:id="rId31"/>
    <p:sldId id="475" r:id="rId32"/>
    <p:sldId id="476" r:id="rId33"/>
    <p:sldId id="477" r:id="rId34"/>
    <p:sldId id="478" r:id="rId35"/>
    <p:sldId id="479" r:id="rId36"/>
    <p:sldId id="480" r:id="rId37"/>
    <p:sldId id="481" r:id="rId38"/>
    <p:sldId id="4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0" d="100"/>
          <a:sy n="80" d="100"/>
        </p:scale>
        <p:origin x="6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3D3F1-9D64-47F8-9DBC-52CAAAB2A185}" type="datetimeFigureOut">
              <a:rPr lang="en-GB" smtClean="0"/>
              <a:t>25/07/2019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84BBF-9223-43A9-BD49-B44152072A97}" type="slidenum">
              <a:rPr lang="en-GB" smtClean="0"/>
              <a:t>‹#›</a:t>
            </a:fld>
            <a:endParaRPr lang="en-GB"/>
          </a:p>
        </p:txBody>
      </p:sp>
    </p:spTree>
    <p:extLst>
      <p:ext uri="{BB962C8B-B14F-4D97-AF65-F5344CB8AC3E}">
        <p14:creationId xmlns:p14="http://schemas.microsoft.com/office/powerpoint/2010/main" val="334586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15609" indent="-275234" eaLnBrk="0" hangingPunct="0">
              <a:defRPr>
                <a:solidFill>
                  <a:schemeClr val="tx1"/>
                </a:solidFill>
                <a:latin typeface="Arial" charset="0"/>
                <a:cs typeface="Arial" charset="0"/>
              </a:defRPr>
            </a:lvl2pPr>
            <a:lvl3pPr marL="1100938" indent="-220188" eaLnBrk="0" hangingPunct="0">
              <a:defRPr>
                <a:solidFill>
                  <a:schemeClr val="tx1"/>
                </a:solidFill>
                <a:latin typeface="Arial" charset="0"/>
                <a:cs typeface="Arial" charset="0"/>
              </a:defRPr>
            </a:lvl3pPr>
            <a:lvl4pPr marL="1541313" indent="-220188" eaLnBrk="0" hangingPunct="0">
              <a:defRPr>
                <a:solidFill>
                  <a:schemeClr val="tx1"/>
                </a:solidFill>
                <a:latin typeface="Arial" charset="0"/>
                <a:cs typeface="Arial" charset="0"/>
              </a:defRPr>
            </a:lvl4pPr>
            <a:lvl5pPr marL="1981688" indent="-220188" eaLnBrk="0" hangingPunct="0">
              <a:defRPr>
                <a:solidFill>
                  <a:schemeClr val="tx1"/>
                </a:solidFill>
                <a:latin typeface="Arial" charset="0"/>
                <a:cs typeface="Arial" charset="0"/>
              </a:defRPr>
            </a:lvl5pPr>
            <a:lvl6pPr marL="2422063" indent="-220188" eaLnBrk="0" fontAlgn="base" hangingPunct="0">
              <a:spcBef>
                <a:spcPct val="0"/>
              </a:spcBef>
              <a:spcAft>
                <a:spcPct val="0"/>
              </a:spcAft>
              <a:defRPr>
                <a:solidFill>
                  <a:schemeClr val="tx1"/>
                </a:solidFill>
                <a:latin typeface="Arial" charset="0"/>
                <a:cs typeface="Arial" charset="0"/>
              </a:defRPr>
            </a:lvl6pPr>
            <a:lvl7pPr marL="2862438" indent="-220188" eaLnBrk="0" fontAlgn="base" hangingPunct="0">
              <a:spcBef>
                <a:spcPct val="0"/>
              </a:spcBef>
              <a:spcAft>
                <a:spcPct val="0"/>
              </a:spcAft>
              <a:defRPr>
                <a:solidFill>
                  <a:schemeClr val="tx1"/>
                </a:solidFill>
                <a:latin typeface="Arial" charset="0"/>
                <a:cs typeface="Arial" charset="0"/>
              </a:defRPr>
            </a:lvl7pPr>
            <a:lvl8pPr marL="3302813" indent="-220188" eaLnBrk="0" fontAlgn="base" hangingPunct="0">
              <a:spcBef>
                <a:spcPct val="0"/>
              </a:spcBef>
              <a:spcAft>
                <a:spcPct val="0"/>
              </a:spcAft>
              <a:defRPr>
                <a:solidFill>
                  <a:schemeClr val="tx1"/>
                </a:solidFill>
                <a:latin typeface="Arial" charset="0"/>
                <a:cs typeface="Arial" charset="0"/>
              </a:defRPr>
            </a:lvl8pPr>
            <a:lvl9pPr marL="3743188" indent="-220188" eaLnBrk="0" fontAlgn="base" hangingPunct="0">
              <a:spcBef>
                <a:spcPct val="0"/>
              </a:spcBef>
              <a:spcAft>
                <a:spcPct val="0"/>
              </a:spcAft>
              <a:defRPr>
                <a:solidFill>
                  <a:schemeClr val="tx1"/>
                </a:solidFill>
                <a:latin typeface="Arial" charset="0"/>
                <a:cs typeface="Arial" charset="0"/>
              </a:defRPr>
            </a:lvl9pPr>
          </a:lstStyle>
          <a:p>
            <a:pPr eaLnBrk="1" hangingPunct="1"/>
            <a:fld id="{4E932572-50C4-4C5C-BC7C-8B66432860A4}" type="slidenum">
              <a:rPr lang="en-GB" smtClean="0"/>
              <a:pPr eaLnBrk="1" hangingPunct="1"/>
              <a:t>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Words taken</a:t>
            </a:r>
            <a:r>
              <a:rPr lang="en-GB" baseline="0" dirty="0"/>
              <a:t> from the text Ice Trap!</a:t>
            </a:r>
            <a:endParaRPr lang="en-GB" dirty="0"/>
          </a:p>
        </p:txBody>
      </p:sp>
      <p:sp>
        <p:nvSpPr>
          <p:cNvPr id="4" name="Slide Number Placeholder 3"/>
          <p:cNvSpPr>
            <a:spLocks noGrp="1"/>
          </p:cNvSpPr>
          <p:nvPr>
            <p:ph type="sldNum" sz="quarter" idx="10"/>
          </p:nvPr>
        </p:nvSpPr>
        <p:spPr/>
        <p:txBody>
          <a:bodyPr/>
          <a:lstStyle/>
          <a:p>
            <a:fld id="{BDEA06D2-1C9F-4A91-906C-C67CC35001E4}" type="slidenum">
              <a:rPr lang="en-GB" smtClean="0"/>
              <a:t>5</a:t>
            </a:fld>
            <a:endParaRPr lang="en-GB"/>
          </a:p>
        </p:txBody>
      </p:sp>
    </p:spTree>
    <p:extLst>
      <p:ext uri="{BB962C8B-B14F-4D97-AF65-F5344CB8AC3E}">
        <p14:creationId xmlns:p14="http://schemas.microsoft.com/office/powerpoint/2010/main" val="342522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itchFamily="34" charset="-128"/>
              </a:rPr>
              <a:t>Using semantic frameworks to store a word</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13290589-27C4-456A-B505-52B68E37DEF7}" type="slidenum">
              <a:rPr lang="en-GB" altLang="en-US" smtClean="0">
                <a:latin typeface="Arial" pitchFamily="34" charset="0"/>
              </a:rPr>
              <a:pPr/>
              <a:t>9</a:t>
            </a:fld>
            <a:endParaRPr lang="en-GB"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alleviate</a:t>
            </a:r>
          </a:p>
        </p:txBody>
      </p:sp>
      <p:sp>
        <p:nvSpPr>
          <p:cNvPr id="4" name="Slide Number Placeholder 3"/>
          <p:cNvSpPr>
            <a:spLocks noGrp="1"/>
          </p:cNvSpPr>
          <p:nvPr>
            <p:ph type="sldNum" sz="quarter" idx="10"/>
          </p:nvPr>
        </p:nvSpPr>
        <p:spPr/>
        <p:txBody>
          <a:bodyPr/>
          <a:lstStyle/>
          <a:p>
            <a:fld id="{BDEA06D2-1C9F-4A91-906C-C67CC35001E4}" type="slidenum">
              <a:rPr lang="en-GB" smtClean="0"/>
              <a:t>15</a:t>
            </a:fld>
            <a:endParaRPr lang="en-GB"/>
          </a:p>
        </p:txBody>
      </p:sp>
    </p:spTree>
    <p:extLst>
      <p:ext uri="{BB962C8B-B14F-4D97-AF65-F5344CB8AC3E}">
        <p14:creationId xmlns:p14="http://schemas.microsoft.com/office/powerpoint/2010/main" val="245809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would assess: background</a:t>
            </a:r>
            <a:r>
              <a:rPr lang="en-GB" baseline="0" dirty="0"/>
              <a:t> prior knowledge, vocabulary, reading strategies used to identify missing words</a:t>
            </a:r>
            <a:endParaRPr lang="en-GB" dirty="0"/>
          </a:p>
        </p:txBody>
      </p:sp>
      <p:sp>
        <p:nvSpPr>
          <p:cNvPr id="4" name="Slide Number Placeholder 3"/>
          <p:cNvSpPr>
            <a:spLocks noGrp="1"/>
          </p:cNvSpPr>
          <p:nvPr>
            <p:ph type="sldNum" sz="quarter" idx="10"/>
          </p:nvPr>
        </p:nvSpPr>
        <p:spPr/>
        <p:txBody>
          <a:bodyPr/>
          <a:lstStyle/>
          <a:p>
            <a:fld id="{092703D7-47EC-49A7-A134-CB705EF37687}" type="slidenum">
              <a:rPr lang="en-GB" smtClean="0"/>
              <a:t>19</a:t>
            </a:fld>
            <a:endParaRPr lang="en-GB"/>
          </a:p>
        </p:txBody>
      </p:sp>
    </p:spTree>
    <p:extLst>
      <p:ext uri="{BB962C8B-B14F-4D97-AF65-F5344CB8AC3E}">
        <p14:creationId xmlns:p14="http://schemas.microsoft.com/office/powerpoint/2010/main" val="261721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Taken from Bringing Words to Life-Robust Vocabulary Instruction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(Isabel L. Beck, Margaret G McKeown and Linda </a:t>
            </a:r>
            <a:r>
              <a:rPr lang="en-US" sz="1200" b="1" kern="1200" dirty="0" err="1">
                <a:solidFill>
                  <a:schemeClr val="tx1"/>
                </a:solidFill>
                <a:effectLst/>
                <a:latin typeface="+mn-lt"/>
                <a:ea typeface="+mn-ea"/>
                <a:cs typeface="+mn-cs"/>
              </a:rPr>
              <a:t>Kucan</a:t>
            </a:r>
            <a:r>
              <a:rPr lang="en-US"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A06D2-1C9F-4A91-906C-C67CC35001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06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Years Games from Word Aware 2 (Teaching Vocabulary in the Early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A06D2-1C9F-4A91-906C-C67CC35001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281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A06D2-1C9F-4A91-906C-C67CC35001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2293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4507-5525-4C43-9A3E-B79571A070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8ADBE9-8683-4F14-A651-B50F0D218B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1ED22D-85D9-4BD1-A344-D71292CD3008}"/>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5" name="Footer Placeholder 4">
            <a:extLst>
              <a:ext uri="{FF2B5EF4-FFF2-40B4-BE49-F238E27FC236}">
                <a16:creationId xmlns:a16="http://schemas.microsoft.com/office/drawing/2014/main" id="{B6F10294-D4E0-4731-B2E1-E8E0A291AB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57292B-AB33-4354-BC76-CEC277B9B659}"/>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296140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708-057C-43DF-9B61-496730EAA4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2EAF04-A1FC-4BCF-A134-0DC422117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60BAAA-012E-4515-86BF-B33E0DEFD02A}"/>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5" name="Footer Placeholder 4">
            <a:extLst>
              <a:ext uri="{FF2B5EF4-FFF2-40B4-BE49-F238E27FC236}">
                <a16:creationId xmlns:a16="http://schemas.microsoft.com/office/drawing/2014/main" id="{49636DDD-418B-4879-BB06-B22F88A7EF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853FCF-F16D-4227-9FE3-5608F33CD3CB}"/>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3673627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27D79-2D1A-4490-B1C5-890B929290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E5B345-5771-484B-AE05-16DAB89707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AA4194-09D8-45C7-B4F4-F7BF9E9FF9D5}"/>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5" name="Footer Placeholder 4">
            <a:extLst>
              <a:ext uri="{FF2B5EF4-FFF2-40B4-BE49-F238E27FC236}">
                <a16:creationId xmlns:a16="http://schemas.microsoft.com/office/drawing/2014/main" id="{8E7578E8-95EC-49D3-B53D-5184A6F059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C2B961-6A90-4D17-A3B3-EC6F31C964FB}"/>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3387468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GB" noProof="0"/>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F2FD8845-202A-45C3-8691-592E7D4600DF}" type="slidenum">
              <a:rPr lang="en-US"/>
              <a:pPr>
                <a:defRPr/>
              </a:pPr>
              <a:t>‹#›</a:t>
            </a:fld>
            <a:endParaRPr lang="en-US"/>
          </a:p>
        </p:txBody>
      </p:sp>
    </p:spTree>
    <p:extLst>
      <p:ext uri="{BB962C8B-B14F-4D97-AF65-F5344CB8AC3E}">
        <p14:creationId xmlns:p14="http://schemas.microsoft.com/office/powerpoint/2010/main" val="25975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0EB5-D63C-4DBC-9790-ECB0934C21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34FB8E-7E6E-4C59-BCA8-8D0DD127E5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449712-2BCD-4B91-9E7D-732222A04499}"/>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5" name="Footer Placeholder 4">
            <a:extLst>
              <a:ext uri="{FF2B5EF4-FFF2-40B4-BE49-F238E27FC236}">
                <a16:creationId xmlns:a16="http://schemas.microsoft.com/office/drawing/2014/main" id="{EB30F93C-B176-4E22-9372-D44324B620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DD05F-4CCB-49CF-975E-7A99D8256CAB}"/>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305162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F8EB-D833-4348-B8D9-9E0CE1842E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482E0C-A0D7-41C8-91BC-D59D30675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D3E1B-393D-4EFB-8CC7-8EF423CBECC9}"/>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5" name="Footer Placeholder 4">
            <a:extLst>
              <a:ext uri="{FF2B5EF4-FFF2-40B4-BE49-F238E27FC236}">
                <a16:creationId xmlns:a16="http://schemas.microsoft.com/office/drawing/2014/main" id="{80203533-1542-4C91-B78D-DE6E26DD17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405EDC-03F0-4473-9060-6BE4CEFB48B8}"/>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2943547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1E7C-A266-441F-A5D1-43881C98C7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1F60E0-D732-4C5E-A5B7-3B12B4143E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714AE8-78C8-474D-87F0-4570A18BFA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58C861-FDB6-402F-95C3-EDCFC5D1ED96}"/>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6" name="Footer Placeholder 5">
            <a:extLst>
              <a:ext uri="{FF2B5EF4-FFF2-40B4-BE49-F238E27FC236}">
                <a16:creationId xmlns:a16="http://schemas.microsoft.com/office/drawing/2014/main" id="{8B813290-FAF7-4022-A7EE-2A132EC344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48C47B-559E-4041-BB50-369FC1E2520F}"/>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210298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C0E79-1B1D-48A5-BBBC-AF7FC6B9EB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3FB896-B4A3-4F67-A4AC-67728044E4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5AE1D2-A9C4-45E4-8770-C7730EADE4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C45D2A-D715-48B0-9E48-3E5EA8E50E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506CD0-9102-4F63-A53F-9B15110437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02581-E550-4CC9-8C42-2411B26411FB}"/>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8" name="Footer Placeholder 7">
            <a:extLst>
              <a:ext uri="{FF2B5EF4-FFF2-40B4-BE49-F238E27FC236}">
                <a16:creationId xmlns:a16="http://schemas.microsoft.com/office/drawing/2014/main" id="{97237EEB-F298-4A2B-B8C5-D4F3E5F5FE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A54597-F394-4E09-A2E1-EBF55FC8E8D7}"/>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97774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46A8-2A49-48F5-AF62-6BF7A5A2C5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11A331-412F-42F6-9F66-8F3C73ACD1DF}"/>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4" name="Footer Placeholder 3">
            <a:extLst>
              <a:ext uri="{FF2B5EF4-FFF2-40B4-BE49-F238E27FC236}">
                <a16:creationId xmlns:a16="http://schemas.microsoft.com/office/drawing/2014/main" id="{508954A5-59F3-412B-BE50-F63EFA73B5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FBC8E1-8DD0-406C-B318-4FEFF93ADB23}"/>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289143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320AC-02B4-4B5A-BB6A-294E10727B06}"/>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3" name="Footer Placeholder 2">
            <a:extLst>
              <a:ext uri="{FF2B5EF4-FFF2-40B4-BE49-F238E27FC236}">
                <a16:creationId xmlns:a16="http://schemas.microsoft.com/office/drawing/2014/main" id="{7627B7E4-AA34-4DA2-B07A-8BD4D329169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170BE1-E79A-4801-85D7-AAF314C47EF3}"/>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258486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CE28B-6471-4767-9F0F-9B1A1D6CDE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FBA872-2EB8-4B9D-ADD9-E8E0DDA1B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71B759-F558-4399-87D9-8742C69E0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F44DE-D5C0-4654-9224-B82429F8C3D7}"/>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6" name="Footer Placeholder 5">
            <a:extLst>
              <a:ext uri="{FF2B5EF4-FFF2-40B4-BE49-F238E27FC236}">
                <a16:creationId xmlns:a16="http://schemas.microsoft.com/office/drawing/2014/main" id="{DF07BD6D-FC7F-48C4-A659-4AD19E3310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F26B64-0850-496A-B917-3FC256763020}"/>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56170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F712-67C9-431F-B22F-F65D23C88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DC91F2-6496-4B91-B140-E2E0B84F1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F28545-458A-4F0B-AC3F-30E725540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4670B-781F-449D-B876-BBA6D9DB808F}"/>
              </a:ext>
            </a:extLst>
          </p:cNvPr>
          <p:cNvSpPr>
            <a:spLocks noGrp="1"/>
          </p:cNvSpPr>
          <p:nvPr>
            <p:ph type="dt" sz="half" idx="10"/>
          </p:nvPr>
        </p:nvSpPr>
        <p:spPr/>
        <p:txBody>
          <a:bodyPr/>
          <a:lstStyle/>
          <a:p>
            <a:fld id="{416DC17A-D58A-4F5F-98C9-25A6436E40B1}" type="datetimeFigureOut">
              <a:rPr lang="en-GB" smtClean="0"/>
              <a:t>25/07/2019</a:t>
            </a:fld>
            <a:endParaRPr lang="en-GB"/>
          </a:p>
        </p:txBody>
      </p:sp>
      <p:sp>
        <p:nvSpPr>
          <p:cNvPr id="6" name="Footer Placeholder 5">
            <a:extLst>
              <a:ext uri="{FF2B5EF4-FFF2-40B4-BE49-F238E27FC236}">
                <a16:creationId xmlns:a16="http://schemas.microsoft.com/office/drawing/2014/main" id="{FC399A2A-AE6F-4F10-B310-8A1DAB294C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76D901-47F2-4E19-9576-D6A75DE5F38D}"/>
              </a:ext>
            </a:extLst>
          </p:cNvPr>
          <p:cNvSpPr>
            <a:spLocks noGrp="1"/>
          </p:cNvSpPr>
          <p:nvPr>
            <p:ph type="sldNum" sz="quarter" idx="12"/>
          </p:nvPr>
        </p:nvSpPr>
        <p:spPr/>
        <p:txBody>
          <a:bodyPr/>
          <a:lstStyle/>
          <a:p>
            <a:fld id="{86774FEA-3608-4011-8F35-6D2BF15AE66D}" type="slidenum">
              <a:rPr lang="en-GB" smtClean="0"/>
              <a:t>‹#›</a:t>
            </a:fld>
            <a:endParaRPr lang="en-GB"/>
          </a:p>
        </p:txBody>
      </p:sp>
    </p:spTree>
    <p:extLst>
      <p:ext uri="{BB962C8B-B14F-4D97-AF65-F5344CB8AC3E}">
        <p14:creationId xmlns:p14="http://schemas.microsoft.com/office/powerpoint/2010/main" val="227804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329EE4-826B-454F-ABFF-5C4B2E9AE0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52685D-4A66-432F-A2F1-D1B95E232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0E550F-031F-41E8-9009-E20590540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DC17A-D58A-4F5F-98C9-25A6436E40B1}" type="datetimeFigureOut">
              <a:rPr lang="en-GB" smtClean="0"/>
              <a:t>25/07/2019</a:t>
            </a:fld>
            <a:endParaRPr lang="en-GB"/>
          </a:p>
        </p:txBody>
      </p:sp>
      <p:sp>
        <p:nvSpPr>
          <p:cNvPr id="5" name="Footer Placeholder 4">
            <a:extLst>
              <a:ext uri="{FF2B5EF4-FFF2-40B4-BE49-F238E27FC236}">
                <a16:creationId xmlns:a16="http://schemas.microsoft.com/office/drawing/2014/main" id="{4C040769-823C-47B6-BD70-FA3FC02C0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E6B96-5182-4AD4-BA2D-30448551A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74FEA-3608-4011-8F35-6D2BF15AE66D}" type="slidenum">
              <a:rPr lang="en-GB" smtClean="0"/>
              <a:t>‹#›</a:t>
            </a:fld>
            <a:endParaRPr lang="en-GB"/>
          </a:p>
        </p:txBody>
      </p:sp>
    </p:spTree>
    <p:extLst>
      <p:ext uri="{BB962C8B-B14F-4D97-AF65-F5344CB8AC3E}">
        <p14:creationId xmlns:p14="http://schemas.microsoft.com/office/powerpoint/2010/main" val="2783388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2F52-3FC1-4DE0-B6B4-5B789B73CFDA}"/>
              </a:ext>
            </a:extLst>
          </p:cNvPr>
          <p:cNvSpPr>
            <a:spLocks noGrp="1"/>
          </p:cNvSpPr>
          <p:nvPr>
            <p:ph type="ctrTitle"/>
          </p:nvPr>
        </p:nvSpPr>
        <p:spPr/>
        <p:txBody>
          <a:bodyPr/>
          <a:lstStyle/>
          <a:p>
            <a:r>
              <a:rPr lang="en-GB" sz="4000" b="1" dirty="0"/>
              <a:t>Warming up the words</a:t>
            </a:r>
          </a:p>
        </p:txBody>
      </p:sp>
      <p:sp>
        <p:nvSpPr>
          <p:cNvPr id="3" name="Subtitle 2">
            <a:extLst>
              <a:ext uri="{FF2B5EF4-FFF2-40B4-BE49-F238E27FC236}">
                <a16:creationId xmlns:a16="http://schemas.microsoft.com/office/drawing/2014/main" id="{75BE9F67-5D1D-49E9-9BA5-A17DDF7C39A3}"/>
              </a:ext>
            </a:extLst>
          </p:cNvPr>
          <p:cNvSpPr>
            <a:spLocks noGrp="1"/>
          </p:cNvSpPr>
          <p:nvPr>
            <p:ph type="subTitle" idx="1"/>
          </p:nvPr>
        </p:nvSpPr>
        <p:spPr/>
        <p:txBody>
          <a:bodyPr/>
          <a:lstStyle/>
          <a:p>
            <a:r>
              <a:rPr lang="en-GB" b="1" dirty="0">
                <a:solidFill>
                  <a:srgbClr val="0070C0"/>
                </a:solidFill>
              </a:rPr>
              <a:t>Strategies, games and activities for developing pupils’ vocabulary</a:t>
            </a:r>
          </a:p>
        </p:txBody>
      </p:sp>
    </p:spTree>
    <p:extLst>
      <p:ext uri="{BB962C8B-B14F-4D97-AF65-F5344CB8AC3E}">
        <p14:creationId xmlns:p14="http://schemas.microsoft.com/office/powerpoint/2010/main" val="3750449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29407-99F2-403D-B022-480FDB4DD232}"/>
              </a:ext>
            </a:extLst>
          </p:cNvPr>
          <p:cNvPicPr>
            <a:picLocks noChangeAspect="1"/>
          </p:cNvPicPr>
          <p:nvPr/>
        </p:nvPicPr>
        <p:blipFill>
          <a:blip r:embed="rId2"/>
          <a:stretch>
            <a:fillRect/>
          </a:stretch>
        </p:blipFill>
        <p:spPr>
          <a:xfrm>
            <a:off x="1524000" y="495211"/>
            <a:ext cx="9144000" cy="5867578"/>
          </a:xfrm>
          <a:prstGeom prst="rect">
            <a:avLst/>
          </a:prstGeom>
        </p:spPr>
      </p:pic>
    </p:spTree>
    <p:extLst>
      <p:ext uri="{BB962C8B-B14F-4D97-AF65-F5344CB8AC3E}">
        <p14:creationId xmlns:p14="http://schemas.microsoft.com/office/powerpoint/2010/main" val="1668137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solidFill>
            <a:schemeClr val="accent6">
              <a:lumMod val="20000"/>
              <a:lumOff val="80000"/>
            </a:schemeClr>
          </a:solidFill>
        </p:spPr>
        <p:txBody>
          <a:bodyPr/>
          <a:lstStyle/>
          <a:p>
            <a:r>
              <a:rPr lang="en-GB" altLang="en-US" b="1" dirty="0" err="1"/>
              <a:t>Pictowords</a:t>
            </a:r>
            <a:r>
              <a:rPr lang="en-GB" altLang="en-US" b="1" dirty="0"/>
              <a:t>/</a:t>
            </a:r>
            <a:r>
              <a:rPr lang="en-GB" altLang="en-US" b="1" dirty="0" err="1"/>
              <a:t>calligrams</a:t>
            </a:r>
            <a:endParaRPr lang="en-GB" alt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1628800"/>
            <a:ext cx="2535642"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1609925"/>
            <a:ext cx="1802529" cy="174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397" y="3573016"/>
            <a:ext cx="2323451" cy="164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881" y="3634618"/>
            <a:ext cx="2698967"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160" y="1628800"/>
            <a:ext cx="269484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200" y="3392659"/>
            <a:ext cx="2657149" cy="14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6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A web of associations:</a:t>
            </a:r>
            <a:br>
              <a:rPr lang="en-GB" dirty="0"/>
            </a:br>
            <a:r>
              <a:rPr lang="en-GB" b="1" dirty="0"/>
              <a:t>What it sounds like</a:t>
            </a:r>
          </a:p>
        </p:txBody>
      </p:sp>
      <p:sp>
        <p:nvSpPr>
          <p:cNvPr id="4" name="Oval Callout 3"/>
          <p:cNvSpPr/>
          <p:nvPr/>
        </p:nvSpPr>
        <p:spPr>
          <a:xfrm>
            <a:off x="4655840" y="2439841"/>
            <a:ext cx="2952328" cy="2376264"/>
          </a:xfrm>
          <a:prstGeom prst="wedgeEllipseCallout">
            <a:avLst/>
          </a:prstGeom>
          <a:solidFill>
            <a:srgbClr val="40C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991544" y="1628800"/>
            <a:ext cx="2376264" cy="16561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08023" y="4266802"/>
            <a:ext cx="2402032" cy="168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5" y="4266694"/>
            <a:ext cx="240188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9" y="1634242"/>
            <a:ext cx="240188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4151784" y="2636912"/>
            <a:ext cx="792088"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176120" y="2852937"/>
            <a:ext cx="864096" cy="4201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51784" y="4266695"/>
            <a:ext cx="1008112" cy="5494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672064" y="4079735"/>
            <a:ext cx="1368152" cy="5494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91544" y="1650266"/>
            <a:ext cx="2016224" cy="923330"/>
          </a:xfrm>
          <a:prstGeom prst="rect">
            <a:avLst/>
          </a:prstGeom>
          <a:noFill/>
        </p:spPr>
        <p:txBody>
          <a:bodyPr wrap="square" rtlCol="0">
            <a:spAutoFit/>
          </a:bodyPr>
          <a:lstStyle/>
          <a:p>
            <a:r>
              <a:rPr lang="en-GB" b="1" dirty="0"/>
              <a:t>Begins with:</a:t>
            </a:r>
          </a:p>
          <a:p>
            <a:r>
              <a:rPr lang="en-GB" b="1" dirty="0"/>
              <a:t>Sound:</a:t>
            </a:r>
          </a:p>
          <a:p>
            <a:r>
              <a:rPr lang="en-GB" b="1" dirty="0"/>
              <a:t>Letter</a:t>
            </a:r>
            <a:r>
              <a:rPr lang="en-GB" dirty="0"/>
              <a:t>:</a:t>
            </a:r>
          </a:p>
        </p:txBody>
      </p:sp>
      <p:sp>
        <p:nvSpPr>
          <p:cNvPr id="17" name="TextBox 16"/>
          <p:cNvSpPr txBox="1"/>
          <p:nvPr/>
        </p:nvSpPr>
        <p:spPr>
          <a:xfrm>
            <a:off x="7667082" y="1742599"/>
            <a:ext cx="1485343" cy="369332"/>
          </a:xfrm>
          <a:prstGeom prst="rect">
            <a:avLst/>
          </a:prstGeom>
          <a:noFill/>
        </p:spPr>
        <p:txBody>
          <a:bodyPr wrap="none" rtlCol="0">
            <a:spAutoFit/>
          </a:bodyPr>
          <a:lstStyle/>
          <a:p>
            <a:r>
              <a:rPr lang="en-GB" b="1" dirty="0"/>
              <a:t>Rhymes with:</a:t>
            </a:r>
          </a:p>
        </p:txBody>
      </p:sp>
      <p:sp>
        <p:nvSpPr>
          <p:cNvPr id="18" name="TextBox 17"/>
          <p:cNvSpPr txBox="1"/>
          <p:nvPr/>
        </p:nvSpPr>
        <p:spPr>
          <a:xfrm>
            <a:off x="1991544" y="4305980"/>
            <a:ext cx="2016224" cy="646331"/>
          </a:xfrm>
          <a:prstGeom prst="rect">
            <a:avLst/>
          </a:prstGeom>
          <a:noFill/>
        </p:spPr>
        <p:txBody>
          <a:bodyPr wrap="square" rtlCol="0">
            <a:spAutoFit/>
          </a:bodyPr>
          <a:lstStyle/>
          <a:p>
            <a:r>
              <a:rPr lang="en-GB" b="1" dirty="0"/>
              <a:t>Number of syllables:</a:t>
            </a:r>
          </a:p>
        </p:txBody>
      </p:sp>
      <p:sp>
        <p:nvSpPr>
          <p:cNvPr id="19" name="TextBox 18"/>
          <p:cNvSpPr txBox="1"/>
          <p:nvPr/>
        </p:nvSpPr>
        <p:spPr>
          <a:xfrm>
            <a:off x="8040216" y="4354440"/>
            <a:ext cx="1800200" cy="923330"/>
          </a:xfrm>
          <a:prstGeom prst="rect">
            <a:avLst/>
          </a:prstGeom>
          <a:noFill/>
        </p:spPr>
        <p:txBody>
          <a:bodyPr wrap="square" rtlCol="0">
            <a:spAutoFit/>
          </a:bodyPr>
          <a:lstStyle/>
          <a:p>
            <a:r>
              <a:rPr lang="en-GB" b="1" dirty="0"/>
              <a:t>Ends with:</a:t>
            </a:r>
          </a:p>
          <a:p>
            <a:r>
              <a:rPr lang="en-GB" b="1" dirty="0"/>
              <a:t>Sound:</a:t>
            </a:r>
          </a:p>
          <a:p>
            <a:r>
              <a:rPr lang="en-GB" b="1" dirty="0"/>
              <a:t>Letter:</a:t>
            </a:r>
          </a:p>
        </p:txBody>
      </p:sp>
    </p:spTree>
    <p:extLst>
      <p:ext uri="{BB962C8B-B14F-4D97-AF65-F5344CB8AC3E}">
        <p14:creationId xmlns:p14="http://schemas.microsoft.com/office/powerpoint/2010/main" val="114918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Words that go with it (synonyms):</a:t>
            </a:r>
            <a:endParaRPr lang="en-GB" b="1" dirty="0"/>
          </a:p>
        </p:txBody>
      </p:sp>
      <p:sp>
        <p:nvSpPr>
          <p:cNvPr id="4" name="Oval Callout 3"/>
          <p:cNvSpPr/>
          <p:nvPr/>
        </p:nvSpPr>
        <p:spPr>
          <a:xfrm>
            <a:off x="4655840" y="2439841"/>
            <a:ext cx="2952328" cy="2376264"/>
          </a:xfrm>
          <a:prstGeom prst="wedgeEllipseCallout">
            <a:avLst/>
          </a:prstGeom>
          <a:solidFill>
            <a:srgbClr val="40C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991544" y="1628800"/>
            <a:ext cx="2376264" cy="16561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08023" y="4266802"/>
            <a:ext cx="2402032" cy="168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5" y="4266694"/>
            <a:ext cx="240188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9" y="1634242"/>
            <a:ext cx="240188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4151784" y="2636912"/>
            <a:ext cx="792088"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154910" y="2653183"/>
            <a:ext cx="864096" cy="4201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51784" y="4266695"/>
            <a:ext cx="1008112" cy="5494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902882" y="4277556"/>
            <a:ext cx="1368152" cy="5494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36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260648"/>
            <a:ext cx="8424936" cy="5232202"/>
          </a:xfrm>
          <a:prstGeom prst="rect">
            <a:avLst/>
          </a:prstGeom>
          <a:ln>
            <a:solidFill>
              <a:srgbClr val="FFFF00"/>
            </a:solidFill>
          </a:ln>
        </p:spPr>
        <p:txBody>
          <a:bodyPr wrap="square">
            <a:spAutoFit/>
          </a:bodyPr>
          <a:lstStyle/>
          <a:p>
            <a:endParaRPr lang="en-GB" dirty="0">
              <a:solidFill>
                <a:srgbClr val="0070C0"/>
              </a:solidFill>
            </a:endParaRPr>
          </a:p>
          <a:p>
            <a:endParaRPr lang="en-GB" dirty="0">
              <a:solidFill>
                <a:schemeClr val="accent6">
                  <a:lumMod val="50000"/>
                </a:schemeClr>
              </a:solidFill>
            </a:endParaRPr>
          </a:p>
          <a:p>
            <a:endParaRPr lang="en-GB" dirty="0">
              <a:solidFill>
                <a:schemeClr val="accent6">
                  <a:lumMod val="50000"/>
                </a:schemeClr>
              </a:solidFill>
            </a:endParaRPr>
          </a:p>
          <a:p>
            <a:r>
              <a:rPr lang="en-GB" sz="2800" b="1" dirty="0"/>
              <a:t>Develop alternative definitions for words</a:t>
            </a:r>
          </a:p>
          <a:p>
            <a:endParaRPr lang="en-GB" sz="2800" b="1" dirty="0"/>
          </a:p>
          <a:p>
            <a:r>
              <a:rPr lang="en-GB" sz="2800" b="1" dirty="0">
                <a:solidFill>
                  <a:srgbClr val="FF0000"/>
                </a:solidFill>
              </a:rPr>
              <a:t>e.g. Ambitious </a:t>
            </a:r>
          </a:p>
          <a:p>
            <a:endParaRPr lang="en-GB" sz="2800" b="1" dirty="0"/>
          </a:p>
          <a:p>
            <a:r>
              <a:rPr lang="en-GB" sz="2800" b="1" dirty="0"/>
              <a:t>1.Really wanting to succeed in becoming rich or important</a:t>
            </a:r>
          </a:p>
          <a:p>
            <a:endParaRPr lang="en-GB" sz="2800" b="1" dirty="0"/>
          </a:p>
          <a:p>
            <a:r>
              <a:rPr lang="en-GB" sz="2800" b="1" dirty="0"/>
              <a:t>2. Wanting to get ahead by becoming powerful</a:t>
            </a:r>
          </a:p>
          <a:p>
            <a:endParaRPr lang="en-GB" sz="2800" b="1" dirty="0"/>
          </a:p>
          <a:p>
            <a:r>
              <a:rPr lang="en-GB" sz="2800" b="1" dirty="0"/>
              <a:t>3. Wants great success in life</a:t>
            </a:r>
          </a:p>
        </p:txBody>
      </p:sp>
      <p:sp>
        <p:nvSpPr>
          <p:cNvPr id="4" name="TextBox 3"/>
          <p:cNvSpPr txBox="1"/>
          <p:nvPr/>
        </p:nvSpPr>
        <p:spPr>
          <a:xfrm>
            <a:off x="1798712" y="282000"/>
            <a:ext cx="5521424" cy="523220"/>
          </a:xfrm>
          <a:prstGeom prst="rect">
            <a:avLst/>
          </a:prstGeom>
          <a:solidFill>
            <a:schemeClr val="accent5">
              <a:lumMod val="20000"/>
              <a:lumOff val="80000"/>
            </a:schemeClr>
          </a:solidFill>
        </p:spPr>
        <p:txBody>
          <a:bodyPr wrap="square" rtlCol="0">
            <a:spAutoFit/>
          </a:bodyPr>
          <a:lstStyle/>
          <a:p>
            <a:pPr algn="ctr"/>
            <a:r>
              <a:rPr lang="en-GB" sz="2800" b="1" dirty="0"/>
              <a:t>Call My Bluff!</a:t>
            </a:r>
          </a:p>
        </p:txBody>
      </p:sp>
    </p:spTree>
    <p:extLst>
      <p:ext uri="{BB962C8B-B14F-4D97-AF65-F5344CB8AC3E}">
        <p14:creationId xmlns:p14="http://schemas.microsoft.com/office/powerpoint/2010/main" val="69567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GB" dirty="0"/>
              <a:t>Beat the clock!</a:t>
            </a:r>
          </a:p>
        </p:txBody>
      </p:sp>
      <p:sp>
        <p:nvSpPr>
          <p:cNvPr id="3" name="Content Placeholder 2"/>
          <p:cNvSpPr>
            <a:spLocks noGrp="1"/>
          </p:cNvSpPr>
          <p:nvPr>
            <p:ph idx="1"/>
          </p:nvPr>
        </p:nvSpPr>
        <p:spPr>
          <a:xfrm>
            <a:off x="1703512" y="1600201"/>
            <a:ext cx="8856984" cy="4349080"/>
          </a:xfrm>
        </p:spPr>
        <p:txBody>
          <a:bodyPr/>
          <a:lstStyle/>
          <a:p>
            <a:pPr marL="0" indent="0">
              <a:buNone/>
            </a:pPr>
            <a:r>
              <a:rPr lang="en-GB" sz="3200" b="1" i="1" dirty="0">
                <a:solidFill>
                  <a:srgbClr val="FF0000"/>
                </a:solidFill>
              </a:rPr>
              <a:t>    True or False?</a:t>
            </a:r>
          </a:p>
          <a:p>
            <a:endParaRPr lang="en-GB" sz="2400" b="1" i="1" dirty="0"/>
          </a:p>
          <a:p>
            <a:r>
              <a:rPr lang="en-GB" sz="2400" b="1" i="1" dirty="0"/>
              <a:t>Shrill</a:t>
            </a:r>
            <a:r>
              <a:rPr lang="en-GB" sz="2400" dirty="0"/>
              <a:t> sounds can hurt your ears  </a:t>
            </a:r>
          </a:p>
          <a:p>
            <a:pPr marL="0" indent="0">
              <a:buNone/>
            </a:pPr>
            <a:r>
              <a:rPr lang="en-GB" sz="2400" dirty="0"/>
              <a:t> </a:t>
            </a:r>
            <a:endParaRPr lang="en-GB" sz="2400" b="1" dirty="0">
              <a:solidFill>
                <a:srgbClr val="FF0000"/>
              </a:solidFill>
            </a:endParaRPr>
          </a:p>
          <a:p>
            <a:r>
              <a:rPr lang="en-GB" sz="2400" dirty="0"/>
              <a:t>Regular exercise can</a:t>
            </a:r>
            <a:r>
              <a:rPr lang="en-GB" sz="2400" b="1" i="1" dirty="0"/>
              <a:t> elevate </a:t>
            </a:r>
            <a:r>
              <a:rPr lang="en-GB" sz="2400" dirty="0"/>
              <a:t>stress </a:t>
            </a:r>
          </a:p>
          <a:p>
            <a:pPr marL="0" indent="0">
              <a:buNone/>
            </a:pPr>
            <a:endParaRPr lang="en-GB" sz="2400" dirty="0"/>
          </a:p>
          <a:p>
            <a:r>
              <a:rPr lang="en-GB" sz="2400" dirty="0"/>
              <a:t>The end of year production was a musical </a:t>
            </a:r>
            <a:r>
              <a:rPr lang="en-GB" sz="2400" b="1" i="1" dirty="0"/>
              <a:t>cacophony</a:t>
            </a:r>
            <a:r>
              <a:rPr lang="en-GB" sz="2400" dirty="0"/>
              <a:t>! </a:t>
            </a:r>
          </a:p>
          <a:p>
            <a:pPr marL="0" indent="0">
              <a:buNone/>
            </a:pPr>
            <a:endParaRPr lang="en-GB" sz="2400" dirty="0"/>
          </a:p>
          <a:p>
            <a:r>
              <a:rPr lang="en-GB" sz="2400" dirty="0"/>
              <a:t>Completely </a:t>
            </a:r>
            <a:r>
              <a:rPr lang="en-GB" sz="2400" b="1" i="1" dirty="0"/>
              <a:t>submerged</a:t>
            </a:r>
            <a:r>
              <a:rPr lang="en-GB" sz="2400" dirty="0"/>
              <a:t>, the boy floated on the surface water</a:t>
            </a:r>
            <a:endParaRPr lang="en-GB" sz="2400"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383" y="260648"/>
            <a:ext cx="14287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371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GB" dirty="0"/>
              <a:t>Traffic Light Vocabulary</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41874" y="1556793"/>
            <a:ext cx="3699556" cy="488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91544" y="1916832"/>
            <a:ext cx="3811108" cy="3416320"/>
          </a:xfrm>
          <a:prstGeom prst="rect">
            <a:avLst/>
          </a:prstGeom>
          <a:noFill/>
        </p:spPr>
        <p:txBody>
          <a:bodyPr wrap="none" rtlCol="0">
            <a:spAutoFit/>
          </a:bodyPr>
          <a:lstStyle/>
          <a:p>
            <a:r>
              <a:rPr lang="en-GB" sz="2400" b="1" dirty="0">
                <a:solidFill>
                  <a:srgbClr val="FF0000"/>
                </a:solidFill>
              </a:rPr>
              <a:t>Red</a:t>
            </a:r>
            <a:r>
              <a:rPr lang="en-GB" dirty="0"/>
              <a:t> – Words that you know and </a:t>
            </a:r>
          </a:p>
          <a:p>
            <a:r>
              <a:rPr lang="en-GB" dirty="0"/>
              <a:t>Understand and have used in your </a:t>
            </a:r>
          </a:p>
          <a:p>
            <a:r>
              <a:rPr lang="en-GB" dirty="0"/>
              <a:t>writing before</a:t>
            </a:r>
          </a:p>
          <a:p>
            <a:endParaRPr lang="en-GB" dirty="0"/>
          </a:p>
          <a:p>
            <a:r>
              <a:rPr lang="en-GB" sz="2400" b="1" dirty="0">
                <a:solidFill>
                  <a:srgbClr val="FFC000"/>
                </a:solidFill>
              </a:rPr>
              <a:t>Amber</a:t>
            </a:r>
            <a:r>
              <a:rPr lang="en-GB" dirty="0"/>
              <a:t> – Words that you know </a:t>
            </a:r>
          </a:p>
          <a:p>
            <a:r>
              <a:rPr lang="en-GB" dirty="0"/>
              <a:t>and understand, but have not used in </a:t>
            </a:r>
          </a:p>
          <a:p>
            <a:r>
              <a:rPr lang="en-GB" dirty="0"/>
              <a:t>your writing before</a:t>
            </a:r>
          </a:p>
          <a:p>
            <a:endParaRPr lang="en-GB" dirty="0"/>
          </a:p>
          <a:p>
            <a:r>
              <a:rPr lang="en-GB" sz="2400" b="1" dirty="0">
                <a:solidFill>
                  <a:srgbClr val="00B050"/>
                </a:solidFill>
              </a:rPr>
              <a:t>Green </a:t>
            </a:r>
            <a:r>
              <a:rPr lang="en-GB" dirty="0"/>
              <a:t>– Words that you don’t know </a:t>
            </a:r>
          </a:p>
          <a:p>
            <a:r>
              <a:rPr lang="en-GB" dirty="0"/>
              <a:t>or understand, and you’ve not used in </a:t>
            </a:r>
          </a:p>
          <a:p>
            <a:r>
              <a:rPr lang="en-GB" dirty="0"/>
              <a:t>your writing before</a:t>
            </a:r>
          </a:p>
        </p:txBody>
      </p:sp>
    </p:spTree>
    <p:extLst>
      <p:ext uri="{BB962C8B-B14F-4D97-AF65-F5344CB8AC3E}">
        <p14:creationId xmlns:p14="http://schemas.microsoft.com/office/powerpoint/2010/main" val="357766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F9A7CF-6A7A-4F53-BA8C-7D1FC2B80CB4}"/>
              </a:ext>
            </a:extLst>
          </p:cNvPr>
          <p:cNvPicPr>
            <a:picLocks noChangeAspect="1"/>
          </p:cNvPicPr>
          <p:nvPr/>
        </p:nvPicPr>
        <p:blipFill>
          <a:blip r:embed="rId2"/>
          <a:stretch>
            <a:fillRect/>
          </a:stretch>
        </p:blipFill>
        <p:spPr>
          <a:xfrm>
            <a:off x="1944264" y="859314"/>
            <a:ext cx="8303472" cy="5139373"/>
          </a:xfrm>
          <a:prstGeom prst="rect">
            <a:avLst/>
          </a:prstGeom>
        </p:spPr>
      </p:pic>
    </p:spTree>
    <p:extLst>
      <p:ext uri="{BB962C8B-B14F-4D97-AF65-F5344CB8AC3E}">
        <p14:creationId xmlns:p14="http://schemas.microsoft.com/office/powerpoint/2010/main" val="3573320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GB" dirty="0"/>
              <a:t>Magpie walls</a:t>
            </a:r>
          </a:p>
        </p:txBody>
      </p:sp>
      <p:sp>
        <p:nvSpPr>
          <p:cNvPr id="3" name="Content Placeholder 2"/>
          <p:cNvSpPr>
            <a:spLocks noGrp="1"/>
          </p:cNvSpPr>
          <p:nvPr>
            <p:ph idx="1"/>
          </p:nvPr>
        </p:nvSpPr>
        <p:spPr/>
        <p:txBody>
          <a:bodyPr/>
          <a:lstStyle/>
          <a:p>
            <a:r>
              <a:rPr lang="en-GB" dirty="0"/>
              <a:t>A class display or part of</a:t>
            </a:r>
          </a:p>
          <a:p>
            <a:pPr marL="0" indent="0">
              <a:buNone/>
            </a:pPr>
            <a:r>
              <a:rPr lang="en-GB" dirty="0"/>
              <a:t>the working wall.</a:t>
            </a:r>
          </a:p>
          <a:p>
            <a:r>
              <a:rPr lang="en-GB" dirty="0"/>
              <a:t>A collection of vocabulary that</a:t>
            </a:r>
          </a:p>
          <a:p>
            <a:pPr marL="0" indent="0">
              <a:buNone/>
            </a:pPr>
            <a:r>
              <a:rPr lang="en-GB" dirty="0"/>
              <a:t>the children find funny or</a:t>
            </a:r>
          </a:p>
          <a:p>
            <a:pPr marL="0" indent="0">
              <a:buNone/>
            </a:pPr>
            <a:r>
              <a:rPr lang="en-GB" dirty="0"/>
              <a:t>interesting or different.</a:t>
            </a:r>
          </a:p>
          <a:p>
            <a:r>
              <a:rPr lang="en-GB" dirty="0"/>
              <a:t>A collection of new, unfamiliar</a:t>
            </a:r>
          </a:p>
          <a:p>
            <a:pPr marL="0" indent="0">
              <a:buNone/>
            </a:pPr>
            <a:r>
              <a:rPr lang="en-GB" dirty="0"/>
              <a:t>words </a:t>
            </a:r>
          </a:p>
          <a:p>
            <a:r>
              <a:rPr lang="en-GB" dirty="0"/>
              <a:t>Used across the curriculum</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67"/>
          <a:stretch/>
        </p:blipFill>
        <p:spPr bwMode="auto">
          <a:xfrm>
            <a:off x="7320137" y="2842632"/>
            <a:ext cx="3135029" cy="30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809"/>
          <a:stretch/>
        </p:blipFill>
        <p:spPr bwMode="auto">
          <a:xfrm>
            <a:off x="7310184" y="1115542"/>
            <a:ext cx="3196264" cy="158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76" y="548680"/>
            <a:ext cx="12573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08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‘Cloze’ the gap!</a:t>
            </a:r>
          </a:p>
        </p:txBody>
      </p:sp>
      <p:sp>
        <p:nvSpPr>
          <p:cNvPr id="3" name="Content Placeholder 2"/>
          <p:cNvSpPr>
            <a:spLocks noGrp="1"/>
          </p:cNvSpPr>
          <p:nvPr>
            <p:ph idx="1"/>
          </p:nvPr>
        </p:nvSpPr>
        <p:spPr/>
        <p:txBody>
          <a:bodyPr>
            <a:normAutofit/>
          </a:bodyPr>
          <a:lstStyle/>
          <a:p>
            <a:pPr marL="0" indent="0">
              <a:buNone/>
            </a:pPr>
            <a:r>
              <a:rPr lang="en-GB" dirty="0"/>
              <a:t>An effective way to assess starting points:</a:t>
            </a:r>
          </a:p>
          <a:p>
            <a:pPr marL="0" indent="0">
              <a:buNone/>
            </a:pPr>
            <a:endParaRPr lang="en-GB" dirty="0"/>
          </a:p>
          <a:p>
            <a:pPr marL="0" indent="0">
              <a:buNone/>
            </a:pPr>
            <a:r>
              <a:rPr lang="en-GB" dirty="0"/>
              <a:t>Can the pupils identify the missing word from the text? </a:t>
            </a:r>
          </a:p>
          <a:p>
            <a:pPr marL="0" indent="0">
              <a:buNone/>
            </a:pPr>
            <a:endParaRPr lang="en-GB" dirty="0"/>
          </a:p>
          <a:p>
            <a:pPr marL="0" indent="0">
              <a:buNone/>
            </a:pPr>
            <a:r>
              <a:rPr lang="en-GB" dirty="0"/>
              <a:t>A close synonym would be acceptable as long as it remains contextually accurate.</a:t>
            </a:r>
          </a:p>
          <a:p>
            <a:pPr marL="0" indent="0">
              <a:buNone/>
            </a:pPr>
            <a:endParaRPr lang="en-GB" dirty="0"/>
          </a:p>
          <a:p>
            <a:pPr marL="0" indent="0">
              <a:buNone/>
            </a:pPr>
            <a:r>
              <a:rPr lang="en-GB" dirty="0"/>
              <a:t>What would this task be assessing?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88641"/>
            <a:ext cx="1656184" cy="127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21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528" y="548681"/>
            <a:ext cx="8363272" cy="5400601"/>
          </a:xfrm>
        </p:spPr>
        <p:txBody>
          <a:bodyPr>
            <a:normAutofit fontScale="92500" lnSpcReduction="10000"/>
          </a:bodyPr>
          <a:lstStyle/>
          <a:p>
            <a:r>
              <a:rPr lang="en-GB" dirty="0"/>
              <a:t>Shades of Meaning</a:t>
            </a:r>
          </a:p>
          <a:p>
            <a:r>
              <a:rPr lang="en-GB" dirty="0"/>
              <a:t>Word Webs</a:t>
            </a:r>
          </a:p>
          <a:p>
            <a:r>
              <a:rPr lang="en-GB" dirty="0"/>
              <a:t>Traffic Light Vocabulary</a:t>
            </a:r>
          </a:p>
          <a:p>
            <a:r>
              <a:rPr lang="en-GB" dirty="0"/>
              <a:t>Zones of Relevance</a:t>
            </a:r>
          </a:p>
          <a:p>
            <a:r>
              <a:rPr lang="en-GB" dirty="0"/>
              <a:t>Best of 3</a:t>
            </a:r>
          </a:p>
          <a:p>
            <a:r>
              <a:rPr lang="en-GB" dirty="0"/>
              <a:t>Odd One Out</a:t>
            </a:r>
          </a:p>
          <a:p>
            <a:r>
              <a:rPr lang="en-GB" dirty="0"/>
              <a:t>Diamond 9</a:t>
            </a:r>
          </a:p>
          <a:p>
            <a:r>
              <a:rPr lang="en-GB" dirty="0"/>
              <a:t>Magpie Walls</a:t>
            </a:r>
          </a:p>
          <a:p>
            <a:r>
              <a:rPr lang="en-GB" dirty="0"/>
              <a:t>‘Cloze’ the gap!</a:t>
            </a:r>
          </a:p>
          <a:p>
            <a:r>
              <a:rPr lang="en-GB" dirty="0"/>
              <a:t>Articulate!</a:t>
            </a:r>
          </a:p>
          <a:p>
            <a:r>
              <a:rPr lang="en-GB" dirty="0"/>
              <a:t>Call my bluff!</a:t>
            </a:r>
          </a:p>
          <a:p>
            <a:r>
              <a:rPr lang="en-GB" dirty="0"/>
              <a:t>Beat the clock – True/False</a:t>
            </a:r>
          </a:p>
          <a:p>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290616" y="1723410"/>
            <a:ext cx="2546177" cy="192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360" t="18904" r="22640" b="30268"/>
          <a:stretch/>
        </p:blipFill>
        <p:spPr bwMode="auto">
          <a:xfrm>
            <a:off x="7383804" y="4221088"/>
            <a:ext cx="2720043"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055" t="19027" r="23195" b="32860"/>
          <a:stretch/>
        </p:blipFill>
        <p:spPr bwMode="auto">
          <a:xfrm>
            <a:off x="6326939" y="633782"/>
            <a:ext cx="1958950"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3692" y="2335787"/>
            <a:ext cx="188890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30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4F9FD-502F-4764-AE3B-D7BF98C4C0EC}"/>
              </a:ext>
            </a:extLst>
          </p:cNvPr>
          <p:cNvPicPr>
            <a:picLocks noChangeAspect="1"/>
          </p:cNvPicPr>
          <p:nvPr/>
        </p:nvPicPr>
        <p:blipFill>
          <a:blip r:embed="rId2"/>
          <a:stretch>
            <a:fillRect/>
          </a:stretch>
        </p:blipFill>
        <p:spPr>
          <a:xfrm>
            <a:off x="2303268" y="0"/>
            <a:ext cx="7585464" cy="6858000"/>
          </a:xfrm>
          <a:prstGeom prst="rect">
            <a:avLst/>
          </a:prstGeom>
        </p:spPr>
      </p:pic>
      <p:sp>
        <p:nvSpPr>
          <p:cNvPr id="3" name="Rectangle 2">
            <a:extLst>
              <a:ext uri="{FF2B5EF4-FFF2-40B4-BE49-F238E27FC236}">
                <a16:creationId xmlns:a16="http://schemas.microsoft.com/office/drawing/2014/main" id="{48E3CA26-4673-4B9C-8AB7-C22F4CB49A13}"/>
              </a:ext>
            </a:extLst>
          </p:cNvPr>
          <p:cNvSpPr/>
          <p:nvPr/>
        </p:nvSpPr>
        <p:spPr>
          <a:xfrm>
            <a:off x="4151784" y="620688"/>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Rectangle 3">
            <a:extLst>
              <a:ext uri="{FF2B5EF4-FFF2-40B4-BE49-F238E27FC236}">
                <a16:creationId xmlns:a16="http://schemas.microsoft.com/office/drawing/2014/main" id="{E6C354D8-4B1C-4AA5-A66A-A53F4E1F5CC4}"/>
              </a:ext>
            </a:extLst>
          </p:cNvPr>
          <p:cNvSpPr/>
          <p:nvPr/>
        </p:nvSpPr>
        <p:spPr>
          <a:xfrm>
            <a:off x="5231904" y="980728"/>
            <a:ext cx="57606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Rectangle 4">
            <a:extLst>
              <a:ext uri="{FF2B5EF4-FFF2-40B4-BE49-F238E27FC236}">
                <a16:creationId xmlns:a16="http://schemas.microsoft.com/office/drawing/2014/main" id="{CE27E7AE-26FE-47DA-9FE3-B3157C16A97F}"/>
              </a:ext>
            </a:extLst>
          </p:cNvPr>
          <p:cNvSpPr/>
          <p:nvPr/>
        </p:nvSpPr>
        <p:spPr>
          <a:xfrm>
            <a:off x="4943872" y="1556792"/>
            <a:ext cx="72008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Rectangle 5">
            <a:extLst>
              <a:ext uri="{FF2B5EF4-FFF2-40B4-BE49-F238E27FC236}">
                <a16:creationId xmlns:a16="http://schemas.microsoft.com/office/drawing/2014/main" id="{2A232CF9-D9CB-4452-BEF2-5F6F1DD63BEE}"/>
              </a:ext>
            </a:extLst>
          </p:cNvPr>
          <p:cNvSpPr/>
          <p:nvPr/>
        </p:nvSpPr>
        <p:spPr>
          <a:xfrm>
            <a:off x="4871864" y="2132856"/>
            <a:ext cx="43204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a:extLst>
              <a:ext uri="{FF2B5EF4-FFF2-40B4-BE49-F238E27FC236}">
                <a16:creationId xmlns:a16="http://schemas.microsoft.com/office/drawing/2014/main" id="{AB77ED4F-6B14-498B-8DF3-E4A6BB82E54E}"/>
              </a:ext>
            </a:extLst>
          </p:cNvPr>
          <p:cNvSpPr/>
          <p:nvPr/>
        </p:nvSpPr>
        <p:spPr>
          <a:xfrm>
            <a:off x="6240016" y="2348880"/>
            <a:ext cx="8640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5965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9A4C-693C-4D26-B0F7-9AA2F54D9257}"/>
              </a:ext>
            </a:extLst>
          </p:cNvPr>
          <p:cNvSpPr>
            <a:spLocks noGrp="1"/>
          </p:cNvSpPr>
          <p:nvPr>
            <p:ph type="title"/>
          </p:nvPr>
        </p:nvSpPr>
        <p:spPr/>
        <p:txBody>
          <a:bodyPr/>
          <a:lstStyle/>
          <a:p>
            <a:r>
              <a:rPr lang="en-GB" sz="4000" b="1" dirty="0">
                <a:solidFill>
                  <a:srgbClr val="0070C0"/>
                </a:solidFill>
              </a:rPr>
              <a:t>Applause!</a:t>
            </a:r>
          </a:p>
        </p:txBody>
      </p:sp>
      <p:sp>
        <p:nvSpPr>
          <p:cNvPr id="3" name="Content Placeholder 2">
            <a:extLst>
              <a:ext uri="{FF2B5EF4-FFF2-40B4-BE49-F238E27FC236}">
                <a16:creationId xmlns:a16="http://schemas.microsoft.com/office/drawing/2014/main" id="{101180F9-0F96-4F90-BC00-D656415B3DD3}"/>
              </a:ext>
            </a:extLst>
          </p:cNvPr>
          <p:cNvSpPr>
            <a:spLocks noGrp="1"/>
          </p:cNvSpPr>
          <p:nvPr>
            <p:ph idx="1"/>
          </p:nvPr>
        </p:nvSpPr>
        <p:spPr/>
        <p:txBody>
          <a:bodyPr>
            <a:normAutofit fontScale="92500" lnSpcReduction="10000"/>
          </a:bodyPr>
          <a:lstStyle/>
          <a:p>
            <a:pPr marL="0" indent="0">
              <a:buNone/>
            </a:pPr>
            <a:r>
              <a:rPr lang="en-US" b="1" dirty="0"/>
              <a:t>Ask children to clap to indicate how much they would like to be described as a ‘target’ word. For example:</a:t>
            </a:r>
            <a:endParaRPr lang="en-GB" dirty="0"/>
          </a:p>
          <a:p>
            <a:pPr lvl="0"/>
            <a:r>
              <a:rPr lang="en-US" b="1" i="1" dirty="0">
                <a:solidFill>
                  <a:srgbClr val="0070C0"/>
                </a:solidFill>
              </a:rPr>
              <a:t>frank </a:t>
            </a:r>
            <a:endParaRPr lang="en-GB" i="1" dirty="0">
              <a:solidFill>
                <a:srgbClr val="0070C0"/>
              </a:solidFill>
            </a:endParaRPr>
          </a:p>
          <a:p>
            <a:pPr lvl="0"/>
            <a:r>
              <a:rPr lang="en-US" b="1" i="1" dirty="0">
                <a:solidFill>
                  <a:srgbClr val="0070C0"/>
                </a:solidFill>
              </a:rPr>
              <a:t>astute </a:t>
            </a:r>
            <a:endParaRPr lang="en-GB" i="1" dirty="0">
              <a:solidFill>
                <a:srgbClr val="0070C0"/>
              </a:solidFill>
            </a:endParaRPr>
          </a:p>
          <a:p>
            <a:pPr lvl="0"/>
            <a:r>
              <a:rPr lang="en-US" b="1" i="1" dirty="0">
                <a:solidFill>
                  <a:srgbClr val="0070C0"/>
                </a:solidFill>
              </a:rPr>
              <a:t>vain</a:t>
            </a:r>
            <a:endParaRPr lang="en-GB" i="1" dirty="0">
              <a:solidFill>
                <a:srgbClr val="0070C0"/>
              </a:solidFill>
            </a:endParaRPr>
          </a:p>
          <a:p>
            <a:pPr lvl="0"/>
            <a:r>
              <a:rPr lang="en-US" b="1" i="1" dirty="0">
                <a:solidFill>
                  <a:srgbClr val="0070C0"/>
                </a:solidFill>
              </a:rPr>
              <a:t>stern</a:t>
            </a:r>
            <a:endParaRPr lang="en-GB" i="1" dirty="0">
              <a:solidFill>
                <a:srgbClr val="0070C0"/>
              </a:solidFill>
            </a:endParaRPr>
          </a:p>
          <a:p>
            <a:pPr lvl="0"/>
            <a:r>
              <a:rPr lang="en-US" b="1" i="1" dirty="0">
                <a:solidFill>
                  <a:srgbClr val="0070C0"/>
                </a:solidFill>
              </a:rPr>
              <a:t>impatient</a:t>
            </a:r>
            <a:endParaRPr lang="en-GB" i="1" dirty="0">
              <a:solidFill>
                <a:srgbClr val="0070C0"/>
              </a:solidFill>
            </a:endParaRPr>
          </a:p>
          <a:p>
            <a:pPr lvl="0"/>
            <a:r>
              <a:rPr lang="en-US" b="1" i="1" dirty="0">
                <a:solidFill>
                  <a:srgbClr val="0070C0"/>
                </a:solidFill>
              </a:rPr>
              <a:t>generous</a:t>
            </a:r>
            <a:endParaRPr lang="en-GB" i="1" dirty="0">
              <a:solidFill>
                <a:srgbClr val="0070C0"/>
              </a:solidFill>
            </a:endParaRPr>
          </a:p>
          <a:p>
            <a:pPr lvl="0"/>
            <a:r>
              <a:rPr lang="en-US" b="1" i="1" dirty="0">
                <a:solidFill>
                  <a:srgbClr val="0070C0"/>
                </a:solidFill>
              </a:rPr>
              <a:t>impulsive</a:t>
            </a:r>
            <a:endParaRPr lang="en-GB" i="1" dirty="0">
              <a:solidFill>
                <a:srgbClr val="0070C0"/>
              </a:solidFill>
            </a:endParaRPr>
          </a:p>
          <a:p>
            <a:pPr lvl="0"/>
            <a:r>
              <a:rPr lang="en-US" b="1" i="1" dirty="0">
                <a:solidFill>
                  <a:srgbClr val="0070C0"/>
                </a:solidFill>
              </a:rPr>
              <a:t>gregarious</a:t>
            </a:r>
            <a:endParaRPr lang="en-GB" i="1" dirty="0">
              <a:solidFill>
                <a:srgbClr val="0070C0"/>
              </a:solidFill>
            </a:endParaRPr>
          </a:p>
          <a:p>
            <a:endParaRPr lang="en-GB" dirty="0"/>
          </a:p>
          <a:p>
            <a:pPr marL="0" indent="0">
              <a:buNone/>
            </a:pPr>
            <a:endParaRPr lang="en-GB" dirty="0"/>
          </a:p>
        </p:txBody>
      </p:sp>
      <p:pic>
        <p:nvPicPr>
          <p:cNvPr id="4" name="Picture 3">
            <a:extLst>
              <a:ext uri="{FF2B5EF4-FFF2-40B4-BE49-F238E27FC236}">
                <a16:creationId xmlns:a16="http://schemas.microsoft.com/office/drawing/2014/main" id="{38156809-F42F-412A-94AD-A7E71013EDFA}"/>
              </a:ext>
            </a:extLst>
          </p:cNvPr>
          <p:cNvPicPr>
            <a:picLocks noChangeAspect="1"/>
          </p:cNvPicPr>
          <p:nvPr/>
        </p:nvPicPr>
        <p:blipFill rotWithShape="1">
          <a:blip r:embed="rId3"/>
          <a:srcRect r="1244" b="10080"/>
          <a:stretch/>
        </p:blipFill>
        <p:spPr>
          <a:xfrm>
            <a:off x="6888088" y="2852938"/>
            <a:ext cx="2088232" cy="1944215"/>
          </a:xfrm>
          <a:prstGeom prst="rect">
            <a:avLst/>
          </a:prstGeom>
        </p:spPr>
      </p:pic>
    </p:spTree>
    <p:extLst>
      <p:ext uri="{BB962C8B-B14F-4D97-AF65-F5344CB8AC3E}">
        <p14:creationId xmlns:p14="http://schemas.microsoft.com/office/powerpoint/2010/main" val="1505367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34DD-4955-4012-8C7B-4850261F7DBA}"/>
              </a:ext>
            </a:extLst>
          </p:cNvPr>
          <p:cNvSpPr>
            <a:spLocks noGrp="1"/>
          </p:cNvSpPr>
          <p:nvPr>
            <p:ph type="title"/>
          </p:nvPr>
        </p:nvSpPr>
        <p:spPr/>
        <p:txBody>
          <a:bodyPr/>
          <a:lstStyle/>
          <a:p>
            <a:r>
              <a:rPr lang="en-GB" sz="4000" b="1" dirty="0">
                <a:solidFill>
                  <a:srgbClr val="0070C0"/>
                </a:solidFill>
              </a:rPr>
              <a:t>Making Choices</a:t>
            </a:r>
          </a:p>
        </p:txBody>
      </p:sp>
      <p:sp>
        <p:nvSpPr>
          <p:cNvPr id="3" name="Content Placeholder 2">
            <a:extLst>
              <a:ext uri="{FF2B5EF4-FFF2-40B4-BE49-F238E27FC236}">
                <a16:creationId xmlns:a16="http://schemas.microsoft.com/office/drawing/2014/main" id="{E633008D-6D2D-48B0-A648-9C08E96429BF}"/>
              </a:ext>
            </a:extLst>
          </p:cNvPr>
          <p:cNvSpPr>
            <a:spLocks noGrp="1"/>
          </p:cNvSpPr>
          <p:nvPr>
            <p:ph idx="1"/>
          </p:nvPr>
        </p:nvSpPr>
        <p:spPr/>
        <p:txBody>
          <a:bodyPr>
            <a:normAutofit fontScale="55000" lnSpcReduction="20000"/>
          </a:bodyPr>
          <a:lstStyle/>
          <a:p>
            <a:pPr marL="0" indent="0">
              <a:buNone/>
            </a:pPr>
            <a:r>
              <a:rPr lang="en-US" b="1" dirty="0"/>
              <a:t>Ask the children to indicate appropriate examples of the target word being used correctly.</a:t>
            </a:r>
            <a:endParaRPr lang="en-GB" b="1" dirty="0"/>
          </a:p>
          <a:p>
            <a:pPr marL="0" indent="0">
              <a:buNone/>
            </a:pPr>
            <a:r>
              <a:rPr lang="en-US" b="1" dirty="0"/>
              <a:t>Which of these are examples of people </a:t>
            </a:r>
            <a:r>
              <a:rPr lang="en-US" b="1" i="1" dirty="0">
                <a:solidFill>
                  <a:srgbClr val="0070C0"/>
                </a:solidFill>
              </a:rPr>
              <a:t>clutching</a:t>
            </a:r>
            <a:r>
              <a:rPr lang="en-US" b="1" dirty="0"/>
              <a:t> things?</a:t>
            </a:r>
            <a:endParaRPr lang="en-GB" b="1" dirty="0"/>
          </a:p>
          <a:p>
            <a:pPr lvl="0"/>
            <a:r>
              <a:rPr lang="en-US" dirty="0">
                <a:solidFill>
                  <a:srgbClr val="0070C0"/>
                </a:solidFill>
              </a:rPr>
              <a:t>Holding tightly to a purse</a:t>
            </a:r>
            <a:endParaRPr lang="en-GB" dirty="0">
              <a:solidFill>
                <a:srgbClr val="0070C0"/>
              </a:solidFill>
            </a:endParaRPr>
          </a:p>
          <a:p>
            <a:pPr lvl="0"/>
            <a:r>
              <a:rPr lang="en-US" dirty="0">
                <a:solidFill>
                  <a:srgbClr val="0070C0"/>
                </a:solidFill>
              </a:rPr>
              <a:t>Holding a fistful of money</a:t>
            </a:r>
            <a:endParaRPr lang="en-GB" dirty="0">
              <a:solidFill>
                <a:srgbClr val="0070C0"/>
              </a:solidFill>
            </a:endParaRPr>
          </a:p>
          <a:p>
            <a:pPr lvl="0"/>
            <a:r>
              <a:rPr lang="en-US" dirty="0">
                <a:solidFill>
                  <a:srgbClr val="0070C0"/>
                </a:solidFill>
              </a:rPr>
              <a:t>Petting a cat’s fur</a:t>
            </a:r>
            <a:endParaRPr lang="en-GB" dirty="0">
              <a:solidFill>
                <a:srgbClr val="0070C0"/>
              </a:solidFill>
            </a:endParaRPr>
          </a:p>
          <a:p>
            <a:pPr lvl="0"/>
            <a:r>
              <a:rPr lang="en-US" dirty="0">
                <a:solidFill>
                  <a:srgbClr val="0070C0"/>
                </a:solidFill>
              </a:rPr>
              <a:t>Climbing the branches of a tree</a:t>
            </a:r>
            <a:endParaRPr lang="en-GB" dirty="0">
              <a:solidFill>
                <a:srgbClr val="0070C0"/>
              </a:solidFill>
            </a:endParaRPr>
          </a:p>
          <a:p>
            <a:pPr lvl="0"/>
            <a:r>
              <a:rPr lang="en-US" dirty="0">
                <a:solidFill>
                  <a:srgbClr val="0070C0"/>
                </a:solidFill>
              </a:rPr>
              <a:t>Blowing bubbles and catching them</a:t>
            </a:r>
            <a:endParaRPr lang="en-GB" dirty="0">
              <a:solidFill>
                <a:srgbClr val="0070C0"/>
              </a:solidFill>
            </a:endParaRPr>
          </a:p>
          <a:p>
            <a:pPr marL="0" indent="0">
              <a:buNone/>
            </a:pPr>
            <a:endParaRPr lang="en-US" dirty="0"/>
          </a:p>
          <a:p>
            <a:pPr marL="0" indent="0">
              <a:buNone/>
            </a:pPr>
            <a:r>
              <a:rPr lang="en-US" b="1" dirty="0"/>
              <a:t>When would you say someone looks </a:t>
            </a:r>
            <a:r>
              <a:rPr lang="en-US" b="1" i="1" dirty="0">
                <a:solidFill>
                  <a:srgbClr val="0070C0"/>
                </a:solidFill>
              </a:rPr>
              <a:t>radiant</a:t>
            </a:r>
            <a:r>
              <a:rPr lang="en-US" b="1" dirty="0"/>
              <a:t>?</a:t>
            </a:r>
            <a:endParaRPr lang="en-GB" b="1" dirty="0"/>
          </a:p>
          <a:p>
            <a:pPr lvl="0"/>
            <a:r>
              <a:rPr lang="en-US" dirty="0">
                <a:solidFill>
                  <a:srgbClr val="0070C0"/>
                </a:solidFill>
              </a:rPr>
              <a:t>When they’ve won the lottery</a:t>
            </a:r>
            <a:endParaRPr lang="en-GB" dirty="0">
              <a:solidFill>
                <a:srgbClr val="0070C0"/>
              </a:solidFill>
            </a:endParaRPr>
          </a:p>
          <a:p>
            <a:pPr lvl="0"/>
            <a:r>
              <a:rPr lang="en-US" dirty="0">
                <a:solidFill>
                  <a:srgbClr val="0070C0"/>
                </a:solidFill>
              </a:rPr>
              <a:t>When they have had a ‘selfie’ with their favourite pop star</a:t>
            </a:r>
            <a:endParaRPr lang="en-GB" dirty="0">
              <a:solidFill>
                <a:srgbClr val="0070C0"/>
              </a:solidFill>
            </a:endParaRPr>
          </a:p>
          <a:p>
            <a:pPr lvl="0"/>
            <a:r>
              <a:rPr lang="en-US" dirty="0">
                <a:solidFill>
                  <a:srgbClr val="0070C0"/>
                </a:solidFill>
              </a:rPr>
              <a:t>When they have scored the winning goal in a match</a:t>
            </a:r>
            <a:endParaRPr lang="en-GB" dirty="0">
              <a:solidFill>
                <a:srgbClr val="0070C0"/>
              </a:solidFill>
            </a:endParaRPr>
          </a:p>
          <a:p>
            <a:pPr lvl="0"/>
            <a:r>
              <a:rPr lang="en-US" dirty="0">
                <a:solidFill>
                  <a:srgbClr val="0070C0"/>
                </a:solidFill>
              </a:rPr>
              <a:t>When they are walking home from the post office</a:t>
            </a:r>
            <a:endParaRPr lang="en-GB" dirty="0">
              <a:solidFill>
                <a:srgbClr val="0070C0"/>
              </a:solidFill>
            </a:endParaRPr>
          </a:p>
          <a:p>
            <a:pPr lvl="0"/>
            <a:r>
              <a:rPr lang="en-US" dirty="0">
                <a:solidFill>
                  <a:srgbClr val="0070C0"/>
                </a:solidFill>
              </a:rPr>
              <a:t>When they have just cleaned their room</a:t>
            </a:r>
            <a:endParaRPr lang="en-GB" dirty="0">
              <a:solidFill>
                <a:srgbClr val="0070C0"/>
              </a:solidFill>
            </a:endParaRPr>
          </a:p>
          <a:p>
            <a:pPr marL="0" indent="0">
              <a:buNone/>
            </a:pPr>
            <a:endParaRPr lang="en-GB" dirty="0"/>
          </a:p>
        </p:txBody>
      </p:sp>
      <p:pic>
        <p:nvPicPr>
          <p:cNvPr id="4" name="Picture 3">
            <a:extLst>
              <a:ext uri="{FF2B5EF4-FFF2-40B4-BE49-F238E27FC236}">
                <a16:creationId xmlns:a16="http://schemas.microsoft.com/office/drawing/2014/main" id="{9609D198-0EEC-4087-9F11-740256BB23DB}"/>
              </a:ext>
            </a:extLst>
          </p:cNvPr>
          <p:cNvPicPr>
            <a:picLocks noChangeAspect="1"/>
          </p:cNvPicPr>
          <p:nvPr/>
        </p:nvPicPr>
        <p:blipFill>
          <a:blip r:embed="rId2"/>
          <a:stretch>
            <a:fillRect/>
          </a:stretch>
        </p:blipFill>
        <p:spPr>
          <a:xfrm>
            <a:off x="8112225" y="2419350"/>
            <a:ext cx="2266950" cy="2019300"/>
          </a:xfrm>
          <a:prstGeom prst="rect">
            <a:avLst/>
          </a:prstGeom>
        </p:spPr>
      </p:pic>
    </p:spTree>
    <p:extLst>
      <p:ext uri="{BB962C8B-B14F-4D97-AF65-F5344CB8AC3E}">
        <p14:creationId xmlns:p14="http://schemas.microsoft.com/office/powerpoint/2010/main" val="2426099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7842-A99A-4825-A4A4-141DF101FEDA}"/>
              </a:ext>
            </a:extLst>
          </p:cNvPr>
          <p:cNvSpPr>
            <a:spLocks noGrp="1"/>
          </p:cNvSpPr>
          <p:nvPr>
            <p:ph type="title"/>
          </p:nvPr>
        </p:nvSpPr>
        <p:spPr/>
        <p:txBody>
          <a:bodyPr/>
          <a:lstStyle/>
          <a:p>
            <a:r>
              <a:rPr lang="en-GB" b="1" dirty="0">
                <a:solidFill>
                  <a:srgbClr val="0070C0"/>
                </a:solidFill>
              </a:rPr>
              <a:t>Semantic Fields - Relating Words</a:t>
            </a:r>
          </a:p>
        </p:txBody>
      </p:sp>
      <p:sp>
        <p:nvSpPr>
          <p:cNvPr id="3" name="Content Placeholder 2">
            <a:extLst>
              <a:ext uri="{FF2B5EF4-FFF2-40B4-BE49-F238E27FC236}">
                <a16:creationId xmlns:a16="http://schemas.microsoft.com/office/drawing/2014/main" id="{7986947C-B652-4D1E-9FC6-AA8E0D0F1498}"/>
              </a:ext>
            </a:extLst>
          </p:cNvPr>
          <p:cNvSpPr>
            <a:spLocks noGrp="1"/>
          </p:cNvSpPr>
          <p:nvPr>
            <p:ph idx="1"/>
          </p:nvPr>
        </p:nvSpPr>
        <p:spPr/>
        <p:txBody>
          <a:bodyPr>
            <a:normAutofit/>
          </a:bodyPr>
          <a:lstStyle/>
          <a:p>
            <a:pPr marL="0" indent="0">
              <a:buNone/>
            </a:pPr>
            <a:r>
              <a:rPr lang="en-US" sz="2000" dirty="0"/>
              <a:t>Towards the end of a learning journey, it is useful to explore ways in which target words can be linked together. For example, </a:t>
            </a:r>
            <a:r>
              <a:rPr lang="en-US" sz="2000" b="1" i="1" dirty="0">
                <a:solidFill>
                  <a:srgbClr val="0070C0"/>
                </a:solidFill>
              </a:rPr>
              <a:t>reluctant,</a:t>
            </a:r>
            <a:r>
              <a:rPr lang="en-US" sz="2000" i="1" dirty="0"/>
              <a:t> </a:t>
            </a:r>
            <a:r>
              <a:rPr lang="en-US" sz="2000" b="1" i="1" dirty="0">
                <a:solidFill>
                  <a:srgbClr val="0070C0"/>
                </a:solidFill>
              </a:rPr>
              <a:t>anxious</a:t>
            </a:r>
            <a:r>
              <a:rPr lang="en-US" sz="2000" b="1" dirty="0">
                <a:solidFill>
                  <a:srgbClr val="0070C0"/>
                </a:solidFill>
              </a:rPr>
              <a:t> </a:t>
            </a:r>
            <a:r>
              <a:rPr lang="en-US" sz="2000" dirty="0"/>
              <a:t>and </a:t>
            </a:r>
            <a:r>
              <a:rPr lang="en-US" sz="2000" b="1" i="1" dirty="0">
                <a:solidFill>
                  <a:srgbClr val="0070C0"/>
                </a:solidFill>
              </a:rPr>
              <a:t>drowsy</a:t>
            </a:r>
            <a:r>
              <a:rPr lang="en-US" sz="2000" i="1" dirty="0"/>
              <a:t> </a:t>
            </a:r>
            <a:r>
              <a:rPr lang="en-US" sz="2000" dirty="0"/>
              <a:t>could all be </a:t>
            </a:r>
            <a:r>
              <a:rPr lang="en-US" sz="2000" b="1" dirty="0"/>
              <a:t>shown with facial expressions</a:t>
            </a:r>
            <a:r>
              <a:rPr lang="en-US" sz="2000" dirty="0"/>
              <a:t>. </a:t>
            </a:r>
            <a:r>
              <a:rPr lang="en-US" sz="2000" b="1" i="1" dirty="0">
                <a:solidFill>
                  <a:srgbClr val="0070C0"/>
                </a:solidFill>
              </a:rPr>
              <a:t>Tranquil</a:t>
            </a:r>
            <a:r>
              <a:rPr lang="en-US" sz="2000" i="1" dirty="0"/>
              <a:t>, </a:t>
            </a:r>
            <a:r>
              <a:rPr lang="en-US" sz="2000" b="1" i="1" dirty="0">
                <a:solidFill>
                  <a:srgbClr val="0070C0"/>
                </a:solidFill>
              </a:rPr>
              <a:t>tepid</a:t>
            </a:r>
            <a:r>
              <a:rPr lang="en-US" sz="2000" dirty="0"/>
              <a:t> and </a:t>
            </a:r>
            <a:r>
              <a:rPr lang="en-US" sz="2000" b="1" i="1" dirty="0">
                <a:solidFill>
                  <a:srgbClr val="0070C0"/>
                </a:solidFill>
              </a:rPr>
              <a:t>distant</a:t>
            </a:r>
            <a:r>
              <a:rPr lang="en-US" sz="2000" i="1" dirty="0"/>
              <a:t> </a:t>
            </a:r>
            <a:r>
              <a:rPr lang="en-US" sz="2000" dirty="0"/>
              <a:t>might all be related when they are used to </a:t>
            </a:r>
            <a:r>
              <a:rPr lang="en-US" sz="2000" b="1" dirty="0"/>
              <a:t>describe a setting</a:t>
            </a:r>
            <a:r>
              <a:rPr lang="en-US" sz="2000" dirty="0"/>
              <a:t>.</a:t>
            </a:r>
            <a:endParaRPr lang="en-GB" sz="2000" dirty="0"/>
          </a:p>
          <a:p>
            <a:pPr marL="0" indent="0">
              <a:buNone/>
            </a:pPr>
            <a:endParaRPr lang="en-GB" dirty="0"/>
          </a:p>
          <a:p>
            <a:pPr marL="0" indent="0">
              <a:buNone/>
            </a:pPr>
            <a:r>
              <a:rPr lang="en-US" i="1" dirty="0"/>
              <a:t> </a:t>
            </a:r>
            <a:endParaRPr lang="en-GB" dirty="0"/>
          </a:p>
          <a:p>
            <a:pPr marL="0" indent="0">
              <a:buNone/>
            </a:pPr>
            <a:endParaRPr lang="en-GB" dirty="0"/>
          </a:p>
        </p:txBody>
      </p:sp>
      <p:pic>
        <p:nvPicPr>
          <p:cNvPr id="5" name="Picture 4" descr="A close up of a logo&#10;&#10;Description automatically generated">
            <a:extLst>
              <a:ext uri="{FF2B5EF4-FFF2-40B4-BE49-F238E27FC236}">
                <a16:creationId xmlns:a16="http://schemas.microsoft.com/office/drawing/2014/main" id="{30E7392B-EED7-41F5-BE60-CF5EA8756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533" y="3260877"/>
            <a:ext cx="3810000" cy="2857500"/>
          </a:xfrm>
          <a:prstGeom prst="rect">
            <a:avLst/>
          </a:prstGeom>
        </p:spPr>
      </p:pic>
      <p:pic>
        <p:nvPicPr>
          <p:cNvPr id="6" name="Picture 5">
            <a:extLst>
              <a:ext uri="{FF2B5EF4-FFF2-40B4-BE49-F238E27FC236}">
                <a16:creationId xmlns:a16="http://schemas.microsoft.com/office/drawing/2014/main" id="{6D602898-FC4D-42B8-B944-0DF8F232635E}"/>
              </a:ext>
            </a:extLst>
          </p:cNvPr>
          <p:cNvPicPr>
            <a:picLocks noChangeAspect="1"/>
          </p:cNvPicPr>
          <p:nvPr/>
        </p:nvPicPr>
        <p:blipFill>
          <a:blip r:embed="rId3"/>
          <a:stretch>
            <a:fillRect/>
          </a:stretch>
        </p:blipFill>
        <p:spPr>
          <a:xfrm>
            <a:off x="6036461" y="3260877"/>
            <a:ext cx="3660591" cy="2442394"/>
          </a:xfrm>
          <a:prstGeom prst="rect">
            <a:avLst/>
          </a:prstGeom>
        </p:spPr>
      </p:pic>
    </p:spTree>
    <p:extLst>
      <p:ext uri="{BB962C8B-B14F-4D97-AF65-F5344CB8AC3E}">
        <p14:creationId xmlns:p14="http://schemas.microsoft.com/office/powerpoint/2010/main" val="3481433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6461-AE3D-426C-9354-D4BEDF76040E}"/>
              </a:ext>
            </a:extLst>
          </p:cNvPr>
          <p:cNvSpPr>
            <a:spLocks noGrp="1"/>
          </p:cNvSpPr>
          <p:nvPr>
            <p:ph type="title"/>
          </p:nvPr>
        </p:nvSpPr>
        <p:spPr/>
        <p:txBody>
          <a:bodyPr/>
          <a:lstStyle/>
          <a:p>
            <a:r>
              <a:rPr lang="en-GB" sz="4000" b="1" dirty="0">
                <a:solidFill>
                  <a:srgbClr val="0070C0"/>
                </a:solidFill>
              </a:rPr>
              <a:t>Word Associations</a:t>
            </a:r>
          </a:p>
        </p:txBody>
      </p:sp>
      <p:sp>
        <p:nvSpPr>
          <p:cNvPr id="3" name="Content Placeholder 2">
            <a:extLst>
              <a:ext uri="{FF2B5EF4-FFF2-40B4-BE49-F238E27FC236}">
                <a16:creationId xmlns:a16="http://schemas.microsoft.com/office/drawing/2014/main" id="{DDC54F31-3546-4F7F-B57B-F499382C8F2C}"/>
              </a:ext>
            </a:extLst>
          </p:cNvPr>
          <p:cNvSpPr>
            <a:spLocks noGrp="1"/>
          </p:cNvSpPr>
          <p:nvPr>
            <p:ph idx="1"/>
          </p:nvPr>
        </p:nvSpPr>
        <p:spPr/>
        <p:txBody>
          <a:bodyPr>
            <a:normAutofit/>
          </a:bodyPr>
          <a:lstStyle/>
          <a:p>
            <a:pPr marL="0" indent="0">
              <a:buNone/>
            </a:pPr>
            <a:r>
              <a:rPr lang="en-US" b="1" dirty="0"/>
              <a:t>When you introduce new words in the same learning journey, you can ask questions that help the children link the word to associated words. For example: </a:t>
            </a:r>
            <a:r>
              <a:rPr lang="en-US" b="1" dirty="0">
                <a:solidFill>
                  <a:srgbClr val="FF0000"/>
                </a:solidFill>
              </a:rPr>
              <a:t>accomplice, virtuoso, philanthropist:</a:t>
            </a:r>
            <a:endParaRPr lang="en-GB" dirty="0">
              <a:solidFill>
                <a:srgbClr val="FF0000"/>
              </a:solidFill>
            </a:endParaRPr>
          </a:p>
          <a:p>
            <a:pPr lvl="0"/>
            <a:r>
              <a:rPr lang="en-US" b="1" i="1" dirty="0">
                <a:solidFill>
                  <a:srgbClr val="0070C0"/>
                </a:solidFill>
              </a:rPr>
              <a:t>Which word goes with crook? </a:t>
            </a:r>
            <a:endParaRPr lang="en-GB" i="1" dirty="0">
              <a:solidFill>
                <a:srgbClr val="0070C0"/>
              </a:solidFill>
            </a:endParaRPr>
          </a:p>
          <a:p>
            <a:pPr lvl="0"/>
            <a:r>
              <a:rPr lang="en-US" b="1" i="1" dirty="0">
                <a:solidFill>
                  <a:srgbClr val="0070C0"/>
                </a:solidFill>
              </a:rPr>
              <a:t>Which word goes with a gift to the hospital? </a:t>
            </a:r>
            <a:endParaRPr lang="en-GB" i="1" dirty="0">
              <a:solidFill>
                <a:srgbClr val="0070C0"/>
              </a:solidFill>
            </a:endParaRPr>
          </a:p>
          <a:p>
            <a:pPr lvl="0"/>
            <a:r>
              <a:rPr lang="en-US" b="1" i="1" dirty="0">
                <a:solidFill>
                  <a:srgbClr val="0070C0"/>
                </a:solidFill>
              </a:rPr>
              <a:t>Which word goes with piano?</a:t>
            </a:r>
            <a:endParaRPr lang="en-GB" i="1" dirty="0">
              <a:solidFill>
                <a:srgbClr val="0070C0"/>
              </a:solidFill>
            </a:endParaRPr>
          </a:p>
          <a:p>
            <a:pPr marL="0" indent="0">
              <a:buNone/>
            </a:pPr>
            <a:endParaRPr lang="en-GB" dirty="0"/>
          </a:p>
        </p:txBody>
      </p:sp>
      <p:pic>
        <p:nvPicPr>
          <p:cNvPr id="4" name="Picture 3">
            <a:extLst>
              <a:ext uri="{FF2B5EF4-FFF2-40B4-BE49-F238E27FC236}">
                <a16:creationId xmlns:a16="http://schemas.microsoft.com/office/drawing/2014/main" id="{10E26C37-98DD-4C31-94F0-C000E688C467}"/>
              </a:ext>
            </a:extLst>
          </p:cNvPr>
          <p:cNvPicPr>
            <a:picLocks noChangeAspect="1"/>
          </p:cNvPicPr>
          <p:nvPr/>
        </p:nvPicPr>
        <p:blipFill>
          <a:blip r:embed="rId2"/>
          <a:stretch>
            <a:fillRect/>
          </a:stretch>
        </p:blipFill>
        <p:spPr>
          <a:xfrm>
            <a:off x="6744073" y="-25400"/>
            <a:ext cx="1647627" cy="1647627"/>
          </a:xfrm>
          <a:prstGeom prst="rect">
            <a:avLst/>
          </a:prstGeom>
        </p:spPr>
      </p:pic>
    </p:spTree>
    <p:extLst>
      <p:ext uri="{BB962C8B-B14F-4D97-AF65-F5344CB8AC3E}">
        <p14:creationId xmlns:p14="http://schemas.microsoft.com/office/powerpoint/2010/main" val="1459903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697B-4958-4C9E-BFFD-1CB934290868}"/>
              </a:ext>
            </a:extLst>
          </p:cNvPr>
          <p:cNvSpPr>
            <a:spLocks noGrp="1"/>
          </p:cNvSpPr>
          <p:nvPr>
            <p:ph type="title"/>
          </p:nvPr>
        </p:nvSpPr>
        <p:spPr/>
        <p:txBody>
          <a:bodyPr/>
          <a:lstStyle/>
          <a:p>
            <a:r>
              <a:rPr lang="en-GB" sz="4000" b="1" dirty="0">
                <a:solidFill>
                  <a:srgbClr val="0070C0"/>
                </a:solidFill>
              </a:rPr>
              <a:t>Have you ever?</a:t>
            </a:r>
          </a:p>
        </p:txBody>
      </p:sp>
      <p:sp>
        <p:nvSpPr>
          <p:cNvPr id="3" name="Content Placeholder 2">
            <a:extLst>
              <a:ext uri="{FF2B5EF4-FFF2-40B4-BE49-F238E27FC236}">
                <a16:creationId xmlns:a16="http://schemas.microsoft.com/office/drawing/2014/main" id="{B662E0E1-D19B-4F4B-AE06-F354CE723FFA}"/>
              </a:ext>
            </a:extLst>
          </p:cNvPr>
          <p:cNvSpPr>
            <a:spLocks noGrp="1"/>
          </p:cNvSpPr>
          <p:nvPr>
            <p:ph idx="1"/>
          </p:nvPr>
        </p:nvSpPr>
        <p:spPr/>
        <p:txBody>
          <a:bodyPr/>
          <a:lstStyle/>
          <a:p>
            <a:pPr marL="0" indent="0">
              <a:buNone/>
            </a:pPr>
            <a:r>
              <a:rPr lang="en-US" b="1" dirty="0"/>
              <a:t>Linking newly learned words to personal experiences. For example, think of an example when you have:</a:t>
            </a:r>
          </a:p>
          <a:p>
            <a:pPr marL="0" indent="0">
              <a:buNone/>
            </a:pPr>
            <a:endParaRPr lang="en-GB" dirty="0"/>
          </a:p>
          <a:p>
            <a:pPr lvl="0"/>
            <a:r>
              <a:rPr lang="en-US" b="1" i="1" dirty="0">
                <a:solidFill>
                  <a:srgbClr val="0070C0"/>
                </a:solidFill>
              </a:rPr>
              <a:t>urged</a:t>
            </a:r>
            <a:r>
              <a:rPr lang="en-US" b="1" dirty="0"/>
              <a:t> someone?</a:t>
            </a:r>
            <a:endParaRPr lang="en-GB" dirty="0"/>
          </a:p>
          <a:p>
            <a:pPr lvl="0"/>
            <a:r>
              <a:rPr lang="en-US" b="1" i="1" dirty="0">
                <a:solidFill>
                  <a:srgbClr val="0070C0"/>
                </a:solidFill>
              </a:rPr>
              <a:t>pleaded</a:t>
            </a:r>
            <a:r>
              <a:rPr lang="en-US" b="1" dirty="0"/>
              <a:t> with someone?</a:t>
            </a:r>
            <a:endParaRPr lang="en-GB" dirty="0"/>
          </a:p>
          <a:p>
            <a:pPr lvl="0"/>
            <a:r>
              <a:rPr lang="en-US" b="1" i="1" dirty="0">
                <a:solidFill>
                  <a:srgbClr val="0070C0"/>
                </a:solidFill>
              </a:rPr>
              <a:t>undermined</a:t>
            </a:r>
            <a:r>
              <a:rPr lang="en-US" b="1" dirty="0"/>
              <a:t> someone?</a:t>
            </a:r>
            <a:endParaRPr lang="en-GB" dirty="0"/>
          </a:p>
          <a:p>
            <a:pPr lvl="0"/>
            <a:r>
              <a:rPr lang="en-US" b="1" i="1" dirty="0">
                <a:solidFill>
                  <a:srgbClr val="0070C0"/>
                </a:solidFill>
              </a:rPr>
              <a:t>championed</a:t>
            </a:r>
            <a:r>
              <a:rPr lang="en-US" b="1" dirty="0"/>
              <a:t> someone?</a:t>
            </a:r>
            <a:endParaRPr lang="en-GB" dirty="0"/>
          </a:p>
          <a:p>
            <a:pPr marL="0" indent="0">
              <a:buNone/>
            </a:pPr>
            <a:endParaRPr lang="en-GB" dirty="0"/>
          </a:p>
        </p:txBody>
      </p:sp>
      <p:pic>
        <p:nvPicPr>
          <p:cNvPr id="4" name="Picture 3">
            <a:extLst>
              <a:ext uri="{FF2B5EF4-FFF2-40B4-BE49-F238E27FC236}">
                <a16:creationId xmlns:a16="http://schemas.microsoft.com/office/drawing/2014/main" id="{48689C47-8694-413C-A48B-39270FB6C864}"/>
              </a:ext>
            </a:extLst>
          </p:cNvPr>
          <p:cNvPicPr>
            <a:picLocks noChangeAspect="1"/>
          </p:cNvPicPr>
          <p:nvPr/>
        </p:nvPicPr>
        <p:blipFill>
          <a:blip r:embed="rId2"/>
          <a:stretch>
            <a:fillRect/>
          </a:stretch>
        </p:blipFill>
        <p:spPr>
          <a:xfrm>
            <a:off x="6960097" y="3429001"/>
            <a:ext cx="2619375" cy="1743075"/>
          </a:xfrm>
          <a:prstGeom prst="rect">
            <a:avLst/>
          </a:prstGeom>
        </p:spPr>
      </p:pic>
    </p:spTree>
    <p:extLst>
      <p:ext uri="{BB962C8B-B14F-4D97-AF65-F5344CB8AC3E}">
        <p14:creationId xmlns:p14="http://schemas.microsoft.com/office/powerpoint/2010/main" val="3620038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9C63-D3FC-4118-8217-F329CFF37B5D}"/>
              </a:ext>
            </a:extLst>
          </p:cNvPr>
          <p:cNvSpPr>
            <a:spLocks noGrp="1"/>
          </p:cNvSpPr>
          <p:nvPr>
            <p:ph type="title"/>
          </p:nvPr>
        </p:nvSpPr>
        <p:spPr/>
        <p:txBody>
          <a:bodyPr/>
          <a:lstStyle/>
          <a:p>
            <a:r>
              <a:rPr lang="en-GB" sz="4000" b="1" dirty="0">
                <a:solidFill>
                  <a:srgbClr val="0070C0"/>
                </a:solidFill>
              </a:rPr>
              <a:t>Word Sorts</a:t>
            </a:r>
          </a:p>
        </p:txBody>
      </p:sp>
      <p:sp>
        <p:nvSpPr>
          <p:cNvPr id="3" name="Content Placeholder 2">
            <a:extLst>
              <a:ext uri="{FF2B5EF4-FFF2-40B4-BE49-F238E27FC236}">
                <a16:creationId xmlns:a16="http://schemas.microsoft.com/office/drawing/2014/main" id="{199AD2AD-79BD-4E36-AE76-9EC9F4956EFA}"/>
              </a:ext>
            </a:extLst>
          </p:cNvPr>
          <p:cNvSpPr>
            <a:spLocks noGrp="1"/>
          </p:cNvSpPr>
          <p:nvPr>
            <p:ph idx="1"/>
          </p:nvPr>
        </p:nvSpPr>
        <p:spPr/>
        <p:txBody>
          <a:bodyPr>
            <a:normAutofit fontScale="92500" lnSpcReduction="10000"/>
          </a:bodyPr>
          <a:lstStyle/>
          <a:p>
            <a:pPr marL="0" indent="0">
              <a:buNone/>
            </a:pPr>
            <a:r>
              <a:rPr lang="en-US" b="1" dirty="0"/>
              <a:t>One way to keep referring back to ‘target’ words throughout the term or year is to provide opportunities for children to ‘sort’ words. </a:t>
            </a:r>
            <a:endParaRPr lang="en-GB" dirty="0"/>
          </a:p>
          <a:p>
            <a:pPr marL="0" indent="0">
              <a:buNone/>
            </a:pPr>
            <a:r>
              <a:rPr lang="en-US" b="1" dirty="0"/>
              <a:t> </a:t>
            </a:r>
            <a:endParaRPr lang="en-GB" dirty="0"/>
          </a:p>
          <a:p>
            <a:pPr marL="0" indent="0">
              <a:buNone/>
            </a:pPr>
            <a:r>
              <a:rPr lang="en-US" b="1" dirty="0"/>
              <a:t>They could sort them in a way of their choosing or you could give them categories:</a:t>
            </a:r>
          </a:p>
          <a:p>
            <a:r>
              <a:rPr lang="en-US" i="1" dirty="0">
                <a:solidFill>
                  <a:srgbClr val="0070C0"/>
                </a:solidFill>
              </a:rPr>
              <a:t>words that they could use to describe people</a:t>
            </a:r>
          </a:p>
          <a:p>
            <a:r>
              <a:rPr lang="en-US" i="1" dirty="0">
                <a:solidFill>
                  <a:srgbClr val="0070C0"/>
                </a:solidFill>
              </a:rPr>
              <a:t>words they would use to describe settings</a:t>
            </a:r>
          </a:p>
          <a:p>
            <a:r>
              <a:rPr lang="en-US" i="1" dirty="0">
                <a:solidFill>
                  <a:srgbClr val="0070C0"/>
                </a:solidFill>
              </a:rPr>
              <a:t>positive words </a:t>
            </a:r>
          </a:p>
          <a:p>
            <a:r>
              <a:rPr lang="en-US" i="1" dirty="0">
                <a:solidFill>
                  <a:srgbClr val="0070C0"/>
                </a:solidFill>
              </a:rPr>
              <a:t>negative words</a:t>
            </a:r>
          </a:p>
          <a:p>
            <a:r>
              <a:rPr lang="en-US" i="1" dirty="0">
                <a:solidFill>
                  <a:srgbClr val="0070C0"/>
                </a:solidFill>
              </a:rPr>
              <a:t>neutral words</a:t>
            </a:r>
            <a:endParaRPr lang="en-GB" i="1" dirty="0">
              <a:solidFill>
                <a:srgbClr val="0070C0"/>
              </a:solidFill>
            </a:endParaRPr>
          </a:p>
          <a:p>
            <a:pPr marL="0" indent="0">
              <a:buNone/>
            </a:pPr>
            <a:endParaRPr lang="en-GB" dirty="0"/>
          </a:p>
        </p:txBody>
      </p:sp>
      <p:pic>
        <p:nvPicPr>
          <p:cNvPr id="4" name="Picture 3">
            <a:extLst>
              <a:ext uri="{FF2B5EF4-FFF2-40B4-BE49-F238E27FC236}">
                <a16:creationId xmlns:a16="http://schemas.microsoft.com/office/drawing/2014/main" id="{5D34B9E7-5AE4-4DDF-AB5C-3C6CF795614F}"/>
              </a:ext>
            </a:extLst>
          </p:cNvPr>
          <p:cNvPicPr>
            <a:picLocks noChangeAspect="1"/>
          </p:cNvPicPr>
          <p:nvPr/>
        </p:nvPicPr>
        <p:blipFill>
          <a:blip r:embed="rId2"/>
          <a:stretch>
            <a:fillRect/>
          </a:stretch>
        </p:blipFill>
        <p:spPr>
          <a:xfrm>
            <a:off x="5231904" y="309235"/>
            <a:ext cx="1008112" cy="1198969"/>
          </a:xfrm>
          <a:prstGeom prst="rect">
            <a:avLst/>
          </a:prstGeom>
        </p:spPr>
      </p:pic>
    </p:spTree>
    <p:extLst>
      <p:ext uri="{BB962C8B-B14F-4D97-AF65-F5344CB8AC3E}">
        <p14:creationId xmlns:p14="http://schemas.microsoft.com/office/powerpoint/2010/main" val="3916739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F215-A177-49C6-B7DD-A207C5EACD15}"/>
              </a:ext>
            </a:extLst>
          </p:cNvPr>
          <p:cNvSpPr>
            <a:spLocks noGrp="1"/>
          </p:cNvSpPr>
          <p:nvPr>
            <p:ph type="title"/>
          </p:nvPr>
        </p:nvSpPr>
        <p:spPr>
          <a:xfrm>
            <a:off x="1787631" y="188640"/>
            <a:ext cx="6131024" cy="1143000"/>
          </a:xfrm>
        </p:spPr>
        <p:txBody>
          <a:bodyPr>
            <a:normAutofit fontScale="90000"/>
          </a:bodyPr>
          <a:lstStyle/>
          <a:p>
            <a:r>
              <a:rPr lang="en-GB" sz="4000" b="1" dirty="0">
                <a:solidFill>
                  <a:srgbClr val="0070C0"/>
                </a:solidFill>
              </a:rPr>
              <a:t>Questions, Reasons &amp; Examples</a:t>
            </a:r>
          </a:p>
        </p:txBody>
      </p:sp>
      <p:sp>
        <p:nvSpPr>
          <p:cNvPr id="3" name="Content Placeholder 2">
            <a:extLst>
              <a:ext uri="{FF2B5EF4-FFF2-40B4-BE49-F238E27FC236}">
                <a16:creationId xmlns:a16="http://schemas.microsoft.com/office/drawing/2014/main" id="{548A8E55-2109-41FB-8871-CAE286C48922}"/>
              </a:ext>
            </a:extLst>
          </p:cNvPr>
          <p:cNvSpPr>
            <a:spLocks noGrp="1"/>
          </p:cNvSpPr>
          <p:nvPr>
            <p:ph idx="1"/>
          </p:nvPr>
        </p:nvSpPr>
        <p:spPr>
          <a:xfrm>
            <a:off x="1775520" y="1052736"/>
            <a:ext cx="8640960" cy="5400600"/>
          </a:xfrm>
        </p:spPr>
        <p:txBody>
          <a:bodyPr>
            <a:normAutofit fontScale="70000" lnSpcReduction="20000"/>
          </a:bodyPr>
          <a:lstStyle/>
          <a:p>
            <a:pPr marL="0" indent="0">
              <a:buNone/>
            </a:pPr>
            <a:endParaRPr lang="en-GB" dirty="0"/>
          </a:p>
          <a:p>
            <a:pPr marL="0" indent="0">
              <a:buNone/>
            </a:pPr>
            <a:r>
              <a:rPr lang="en-US" b="1" dirty="0"/>
              <a:t>Encourage the children to interact with target words by providing and explaining examples of their use and encouraging children to create their own.</a:t>
            </a:r>
          </a:p>
          <a:p>
            <a:pPr marL="0" indent="0">
              <a:buNone/>
            </a:pPr>
            <a:r>
              <a:rPr lang="en-US" b="1" dirty="0"/>
              <a:t>For Example:</a:t>
            </a:r>
            <a:endParaRPr lang="en-GB" b="1" dirty="0"/>
          </a:p>
          <a:p>
            <a:pPr marL="0" indent="0">
              <a:buNone/>
            </a:pPr>
            <a:r>
              <a:rPr lang="en-US" dirty="0"/>
              <a:t>If you received a letter from a long, lost relative, you might say it was received </a:t>
            </a:r>
            <a:r>
              <a:rPr lang="en-US" b="1" i="1" dirty="0">
                <a:solidFill>
                  <a:srgbClr val="0070C0"/>
                </a:solidFill>
              </a:rPr>
              <a:t>unexpectedly</a:t>
            </a:r>
            <a:r>
              <a:rPr lang="en-US" i="1" dirty="0"/>
              <a:t>. </a:t>
            </a:r>
            <a:r>
              <a:rPr lang="en-US" dirty="0"/>
              <a:t>When else might something happen unexpectedly?</a:t>
            </a:r>
            <a:endParaRPr lang="en-GB" dirty="0"/>
          </a:p>
          <a:p>
            <a:pPr marL="0" indent="0">
              <a:buNone/>
            </a:pPr>
            <a:endParaRPr lang="en-US" dirty="0"/>
          </a:p>
          <a:p>
            <a:pPr marL="0" indent="0">
              <a:buNone/>
            </a:pPr>
            <a:r>
              <a:rPr lang="en-US" dirty="0"/>
              <a:t>Tell me about how you might </a:t>
            </a:r>
            <a:r>
              <a:rPr lang="en-US" b="1" i="1" dirty="0">
                <a:solidFill>
                  <a:srgbClr val="0070C0"/>
                </a:solidFill>
              </a:rPr>
              <a:t>guide</a:t>
            </a:r>
            <a:r>
              <a:rPr lang="en-US" i="1" dirty="0"/>
              <a:t> </a:t>
            </a:r>
            <a:r>
              <a:rPr lang="en-US" dirty="0"/>
              <a:t>someone new around the school. When else might you need to guide someone?</a:t>
            </a:r>
            <a:endParaRPr lang="en-GB" dirty="0"/>
          </a:p>
          <a:p>
            <a:pPr marL="0" indent="0">
              <a:buNone/>
            </a:pPr>
            <a:endParaRPr lang="en-US" dirty="0"/>
          </a:p>
          <a:p>
            <a:pPr marL="0" indent="0">
              <a:buNone/>
            </a:pPr>
            <a:r>
              <a:rPr lang="en-US" dirty="0"/>
              <a:t>Who of these people might be described as </a:t>
            </a:r>
            <a:r>
              <a:rPr lang="en-US" b="1" i="1" dirty="0">
                <a:solidFill>
                  <a:srgbClr val="0070C0"/>
                </a:solidFill>
              </a:rPr>
              <a:t>formidable?</a:t>
            </a:r>
            <a:endParaRPr lang="en-GB" b="1" dirty="0">
              <a:solidFill>
                <a:srgbClr val="0070C0"/>
              </a:solidFill>
            </a:endParaRPr>
          </a:p>
          <a:p>
            <a:pPr>
              <a:buFont typeface="Wingdings" panose="05000000000000000000" pitchFamily="2" charset="2"/>
              <a:buChar char="Ø"/>
            </a:pPr>
            <a:r>
              <a:rPr lang="en-US" dirty="0">
                <a:solidFill>
                  <a:srgbClr val="0070C0"/>
                </a:solidFill>
              </a:rPr>
              <a:t>a new boss at the office</a:t>
            </a:r>
          </a:p>
          <a:p>
            <a:pPr>
              <a:buFont typeface="Wingdings" panose="05000000000000000000" pitchFamily="2" charset="2"/>
              <a:buChar char="Ø"/>
            </a:pPr>
            <a:r>
              <a:rPr lang="en-US" dirty="0">
                <a:solidFill>
                  <a:srgbClr val="0070C0"/>
                </a:solidFill>
              </a:rPr>
              <a:t>an inspector</a:t>
            </a:r>
          </a:p>
          <a:p>
            <a:pPr>
              <a:buFont typeface="Wingdings" panose="05000000000000000000" pitchFamily="2" charset="2"/>
              <a:buChar char="Ø"/>
            </a:pPr>
            <a:r>
              <a:rPr lang="en-US" dirty="0">
                <a:solidFill>
                  <a:srgbClr val="0070C0"/>
                </a:solidFill>
              </a:rPr>
              <a:t>a shy friend</a:t>
            </a:r>
          </a:p>
          <a:p>
            <a:pPr marL="0" indent="0">
              <a:buNone/>
            </a:pPr>
            <a:r>
              <a:rPr lang="en-US" dirty="0"/>
              <a:t>Who else might be </a:t>
            </a:r>
            <a:r>
              <a:rPr lang="en-US" i="1" dirty="0"/>
              <a:t>formidable?</a:t>
            </a:r>
            <a:endParaRPr lang="en-GB" dirty="0"/>
          </a:p>
          <a:p>
            <a:pPr marL="0" indent="0">
              <a:buNone/>
            </a:pPr>
            <a:endParaRPr lang="en-GB" dirty="0"/>
          </a:p>
        </p:txBody>
      </p:sp>
    </p:spTree>
    <p:extLst>
      <p:ext uri="{BB962C8B-B14F-4D97-AF65-F5344CB8AC3E}">
        <p14:creationId xmlns:p14="http://schemas.microsoft.com/office/powerpoint/2010/main" val="2106008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CCC1-8367-47EA-B570-BABAEF039F27}"/>
              </a:ext>
            </a:extLst>
          </p:cNvPr>
          <p:cNvSpPr>
            <a:spLocks noGrp="1"/>
          </p:cNvSpPr>
          <p:nvPr>
            <p:ph type="title"/>
          </p:nvPr>
        </p:nvSpPr>
        <p:spPr/>
        <p:txBody>
          <a:bodyPr/>
          <a:lstStyle/>
          <a:p>
            <a:r>
              <a:rPr lang="en-GB" sz="4000" b="1" dirty="0">
                <a:solidFill>
                  <a:srgbClr val="0070C0"/>
                </a:solidFill>
              </a:rPr>
              <a:t>Would you rather…?</a:t>
            </a:r>
          </a:p>
        </p:txBody>
      </p:sp>
      <p:sp>
        <p:nvSpPr>
          <p:cNvPr id="3" name="Content Placeholder 2">
            <a:extLst>
              <a:ext uri="{FF2B5EF4-FFF2-40B4-BE49-F238E27FC236}">
                <a16:creationId xmlns:a16="http://schemas.microsoft.com/office/drawing/2014/main" id="{F28A36C4-2D0D-4375-870A-1FB767CF3F82}"/>
              </a:ext>
            </a:extLst>
          </p:cNvPr>
          <p:cNvSpPr>
            <a:spLocks noGrp="1"/>
          </p:cNvSpPr>
          <p:nvPr>
            <p:ph idx="1"/>
          </p:nvPr>
        </p:nvSpPr>
        <p:spPr/>
        <p:txBody>
          <a:bodyPr/>
          <a:lstStyle/>
          <a:p>
            <a:pPr marL="0" indent="0">
              <a:buNone/>
            </a:pPr>
            <a:r>
              <a:rPr lang="en-US" b="1" dirty="0"/>
              <a:t>Devise questions around ‘target’ words. For example:</a:t>
            </a:r>
            <a:endParaRPr lang="en-GB" dirty="0"/>
          </a:p>
          <a:p>
            <a:pPr lvl="0"/>
            <a:r>
              <a:rPr lang="en-US" b="1" dirty="0"/>
              <a:t>Would you rather </a:t>
            </a:r>
            <a:r>
              <a:rPr lang="en-US" b="1" i="1" dirty="0">
                <a:solidFill>
                  <a:srgbClr val="0070C0"/>
                </a:solidFill>
              </a:rPr>
              <a:t>anticipate</a:t>
            </a:r>
            <a:r>
              <a:rPr lang="en-US" b="1" i="1" dirty="0"/>
              <a:t> </a:t>
            </a:r>
            <a:r>
              <a:rPr lang="en-US" b="1" dirty="0"/>
              <a:t>a birthday or a dentist appointment? Why?</a:t>
            </a:r>
            <a:endParaRPr lang="en-GB" dirty="0"/>
          </a:p>
          <a:p>
            <a:pPr lvl="0"/>
            <a:r>
              <a:rPr lang="en-US" b="1" dirty="0"/>
              <a:t>Would you rather</a:t>
            </a:r>
            <a:r>
              <a:rPr lang="en-US" b="1" i="1" dirty="0"/>
              <a:t> </a:t>
            </a:r>
            <a:r>
              <a:rPr lang="en-US" b="1" i="1" dirty="0">
                <a:solidFill>
                  <a:srgbClr val="0070C0"/>
                </a:solidFill>
              </a:rPr>
              <a:t>interact </a:t>
            </a:r>
            <a:r>
              <a:rPr lang="en-US" b="1" dirty="0"/>
              <a:t>with a shark or a polar bear? Why?</a:t>
            </a:r>
            <a:endParaRPr lang="en-GB" dirty="0"/>
          </a:p>
          <a:p>
            <a:pPr lvl="0"/>
            <a:r>
              <a:rPr lang="en-US" b="1" dirty="0"/>
              <a:t>Would you rather</a:t>
            </a:r>
            <a:r>
              <a:rPr lang="en-US" b="1" i="1" dirty="0"/>
              <a:t> </a:t>
            </a:r>
            <a:r>
              <a:rPr lang="en-US" b="1" i="1" dirty="0">
                <a:solidFill>
                  <a:srgbClr val="0070C0"/>
                </a:solidFill>
              </a:rPr>
              <a:t>confine </a:t>
            </a:r>
            <a:r>
              <a:rPr lang="en-US" b="1" dirty="0"/>
              <a:t>a butterfly or a cat? Why?</a:t>
            </a:r>
            <a:endParaRPr lang="en-GB" dirty="0"/>
          </a:p>
          <a:p>
            <a:pPr marL="0" indent="0">
              <a:buNone/>
            </a:pPr>
            <a:endParaRPr lang="en-GB" dirty="0"/>
          </a:p>
        </p:txBody>
      </p:sp>
    </p:spTree>
    <p:extLst>
      <p:ext uri="{BB962C8B-B14F-4D97-AF65-F5344CB8AC3E}">
        <p14:creationId xmlns:p14="http://schemas.microsoft.com/office/powerpoint/2010/main" val="3759543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823B-458E-4110-99E6-8B5F81B94F88}"/>
              </a:ext>
            </a:extLst>
          </p:cNvPr>
          <p:cNvSpPr>
            <a:spLocks noGrp="1"/>
          </p:cNvSpPr>
          <p:nvPr>
            <p:ph type="title"/>
          </p:nvPr>
        </p:nvSpPr>
        <p:spPr/>
        <p:txBody>
          <a:bodyPr/>
          <a:lstStyle/>
          <a:p>
            <a:r>
              <a:rPr lang="en-GB" sz="4000" b="1" dirty="0">
                <a:solidFill>
                  <a:srgbClr val="0070C0"/>
                </a:solidFill>
              </a:rPr>
              <a:t>I Spy</a:t>
            </a:r>
          </a:p>
        </p:txBody>
      </p:sp>
      <p:sp>
        <p:nvSpPr>
          <p:cNvPr id="3" name="Content Placeholder 2">
            <a:extLst>
              <a:ext uri="{FF2B5EF4-FFF2-40B4-BE49-F238E27FC236}">
                <a16:creationId xmlns:a16="http://schemas.microsoft.com/office/drawing/2014/main" id="{F0A306CD-0D82-46DC-A103-7F526F9AC5BF}"/>
              </a:ext>
            </a:extLst>
          </p:cNvPr>
          <p:cNvSpPr>
            <a:spLocks noGrp="1"/>
          </p:cNvSpPr>
          <p:nvPr>
            <p:ph idx="1"/>
          </p:nvPr>
        </p:nvSpPr>
        <p:spPr/>
        <p:txBody>
          <a:bodyPr/>
          <a:lstStyle/>
          <a:p>
            <a:pPr marL="0" indent="0">
              <a:buNone/>
            </a:pPr>
            <a:r>
              <a:rPr lang="en-US" b="1" dirty="0"/>
              <a:t>Adapt the original game by using adjectives instead.</a:t>
            </a:r>
            <a:r>
              <a:rPr lang="en-GB" dirty="0"/>
              <a:t> </a:t>
            </a:r>
            <a:r>
              <a:rPr lang="en-US" b="1" dirty="0"/>
              <a:t>For example:</a:t>
            </a:r>
          </a:p>
          <a:p>
            <a:pPr marL="0" indent="0">
              <a:buNone/>
            </a:pPr>
            <a:endParaRPr lang="en-GB" dirty="0"/>
          </a:p>
          <a:p>
            <a:pPr marL="0" indent="0">
              <a:buNone/>
            </a:pPr>
            <a:r>
              <a:rPr lang="en-US" b="1" dirty="0">
                <a:solidFill>
                  <a:srgbClr val="0070C0"/>
                </a:solidFill>
              </a:rPr>
              <a:t>“I spy something that is spiky, growing, tiny, beautiful.”</a:t>
            </a:r>
            <a:endParaRPr lang="en-GB" dirty="0">
              <a:solidFill>
                <a:srgbClr val="0070C0"/>
              </a:solidFill>
            </a:endParaRPr>
          </a:p>
          <a:p>
            <a:pPr marL="0" indent="0">
              <a:buNone/>
            </a:pPr>
            <a:endParaRPr lang="en-GB" dirty="0"/>
          </a:p>
        </p:txBody>
      </p:sp>
      <p:pic>
        <p:nvPicPr>
          <p:cNvPr id="4" name="Picture 3">
            <a:extLst>
              <a:ext uri="{FF2B5EF4-FFF2-40B4-BE49-F238E27FC236}">
                <a16:creationId xmlns:a16="http://schemas.microsoft.com/office/drawing/2014/main" id="{4AC5C2E8-84C7-43FB-9AB8-719E5AB1B147}"/>
              </a:ext>
            </a:extLst>
          </p:cNvPr>
          <p:cNvPicPr>
            <a:picLocks noChangeAspect="1"/>
          </p:cNvPicPr>
          <p:nvPr/>
        </p:nvPicPr>
        <p:blipFill>
          <a:blip r:embed="rId3"/>
          <a:stretch>
            <a:fillRect/>
          </a:stretch>
        </p:blipFill>
        <p:spPr>
          <a:xfrm>
            <a:off x="5018827" y="3815681"/>
            <a:ext cx="2143125" cy="2133600"/>
          </a:xfrm>
          <a:prstGeom prst="rect">
            <a:avLst/>
          </a:prstGeom>
        </p:spPr>
      </p:pic>
    </p:spTree>
    <p:extLst>
      <p:ext uri="{BB962C8B-B14F-4D97-AF65-F5344CB8AC3E}">
        <p14:creationId xmlns:p14="http://schemas.microsoft.com/office/powerpoint/2010/main" val="132666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7B3D3D-80D0-4F72-AA97-F0498582CDF7}"/>
              </a:ext>
            </a:extLst>
          </p:cNvPr>
          <p:cNvSpPr>
            <a:spLocks noGrp="1"/>
          </p:cNvSpPr>
          <p:nvPr>
            <p:ph idx="1"/>
          </p:nvPr>
        </p:nvSpPr>
        <p:spPr>
          <a:xfrm>
            <a:off x="1847528" y="332657"/>
            <a:ext cx="8363272" cy="5616625"/>
          </a:xfrm>
        </p:spPr>
        <p:txBody>
          <a:bodyPr>
            <a:normAutofit fontScale="55000" lnSpcReduction="20000"/>
          </a:bodyPr>
          <a:lstStyle/>
          <a:p>
            <a:r>
              <a:rPr lang="en-GB" dirty="0"/>
              <a:t>Applause</a:t>
            </a:r>
          </a:p>
          <a:p>
            <a:r>
              <a:rPr lang="en-GB" dirty="0"/>
              <a:t>Making Choices</a:t>
            </a:r>
          </a:p>
          <a:p>
            <a:r>
              <a:rPr lang="en-GB" dirty="0"/>
              <a:t>Semantic Fields</a:t>
            </a:r>
          </a:p>
          <a:p>
            <a:r>
              <a:rPr lang="en-GB" dirty="0"/>
              <a:t>Word Associations</a:t>
            </a:r>
          </a:p>
          <a:p>
            <a:r>
              <a:rPr lang="en-GB" dirty="0"/>
              <a:t>Have you ever..?</a:t>
            </a:r>
          </a:p>
          <a:p>
            <a:r>
              <a:rPr lang="en-GB" dirty="0"/>
              <a:t>Word Sorts</a:t>
            </a:r>
          </a:p>
          <a:p>
            <a:r>
              <a:rPr lang="en-GB" dirty="0"/>
              <a:t>Questions, Reasons and Examples</a:t>
            </a:r>
          </a:p>
          <a:p>
            <a:r>
              <a:rPr lang="en-GB" dirty="0"/>
              <a:t>Would you rather…?</a:t>
            </a:r>
          </a:p>
          <a:p>
            <a:r>
              <a:rPr lang="en-GB" dirty="0"/>
              <a:t>I Spy</a:t>
            </a:r>
          </a:p>
          <a:p>
            <a:r>
              <a:rPr lang="en-GB" dirty="0"/>
              <a:t>I give you this gift…</a:t>
            </a:r>
          </a:p>
          <a:p>
            <a:r>
              <a:rPr lang="en-GB" dirty="0"/>
              <a:t>Teaching Teddy</a:t>
            </a:r>
          </a:p>
          <a:p>
            <a:r>
              <a:rPr lang="en-GB" dirty="0"/>
              <a:t>Alien Definitions</a:t>
            </a:r>
          </a:p>
          <a:p>
            <a:r>
              <a:rPr lang="en-GB" dirty="0"/>
              <a:t>Beanbag categories</a:t>
            </a:r>
          </a:p>
          <a:p>
            <a:r>
              <a:rPr lang="en-GB" dirty="0"/>
              <a:t>Five Things</a:t>
            </a:r>
          </a:p>
          <a:p>
            <a:r>
              <a:rPr lang="en-GB" dirty="0"/>
              <a:t>Scavenger Hunt</a:t>
            </a:r>
          </a:p>
          <a:p>
            <a:r>
              <a:rPr lang="en-GB" dirty="0"/>
              <a:t>Pass the Object</a:t>
            </a:r>
          </a:p>
          <a:p>
            <a:r>
              <a:rPr lang="en-GB" dirty="0"/>
              <a:t>Talking Twins</a:t>
            </a:r>
          </a:p>
          <a:p>
            <a:r>
              <a:rPr lang="en-GB" dirty="0" err="1"/>
              <a:t>Bippity</a:t>
            </a:r>
            <a:r>
              <a:rPr lang="en-GB" dirty="0"/>
              <a:t> </a:t>
            </a:r>
            <a:r>
              <a:rPr lang="en-GB" dirty="0" err="1"/>
              <a:t>Boppety</a:t>
            </a:r>
            <a:r>
              <a:rPr lang="en-GB" dirty="0"/>
              <a:t> Bumble Bee</a:t>
            </a:r>
          </a:p>
          <a:p>
            <a:endParaRPr lang="en-GB" dirty="0"/>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1E2A37D5-3DC1-4780-9359-B7C227F4A332}"/>
              </a:ext>
            </a:extLst>
          </p:cNvPr>
          <p:cNvPicPr>
            <a:picLocks noChangeAspect="1"/>
          </p:cNvPicPr>
          <p:nvPr/>
        </p:nvPicPr>
        <p:blipFill>
          <a:blip r:embed="rId2"/>
          <a:stretch>
            <a:fillRect/>
          </a:stretch>
        </p:blipFill>
        <p:spPr>
          <a:xfrm>
            <a:off x="5951984" y="3140968"/>
            <a:ext cx="4000500" cy="1143000"/>
          </a:xfrm>
          <a:prstGeom prst="rect">
            <a:avLst/>
          </a:prstGeom>
        </p:spPr>
      </p:pic>
      <p:pic>
        <p:nvPicPr>
          <p:cNvPr id="5" name="Picture 4">
            <a:extLst>
              <a:ext uri="{FF2B5EF4-FFF2-40B4-BE49-F238E27FC236}">
                <a16:creationId xmlns:a16="http://schemas.microsoft.com/office/drawing/2014/main" id="{8B3E3739-7343-426D-B617-ECE54A1CE766}"/>
              </a:ext>
            </a:extLst>
          </p:cNvPr>
          <p:cNvPicPr>
            <a:picLocks noChangeAspect="1"/>
          </p:cNvPicPr>
          <p:nvPr/>
        </p:nvPicPr>
        <p:blipFill>
          <a:blip r:embed="rId3"/>
          <a:stretch>
            <a:fillRect/>
          </a:stretch>
        </p:blipFill>
        <p:spPr>
          <a:xfrm>
            <a:off x="5328140" y="188640"/>
            <a:ext cx="2624095" cy="1750852"/>
          </a:xfrm>
          <a:prstGeom prst="rect">
            <a:avLst/>
          </a:prstGeom>
        </p:spPr>
      </p:pic>
      <p:pic>
        <p:nvPicPr>
          <p:cNvPr id="6" name="Picture 5">
            <a:extLst>
              <a:ext uri="{FF2B5EF4-FFF2-40B4-BE49-F238E27FC236}">
                <a16:creationId xmlns:a16="http://schemas.microsoft.com/office/drawing/2014/main" id="{9ACC195B-8DB4-44BE-AE90-E1A1F39E1F30}"/>
              </a:ext>
            </a:extLst>
          </p:cNvPr>
          <p:cNvPicPr>
            <a:picLocks noChangeAspect="1"/>
          </p:cNvPicPr>
          <p:nvPr/>
        </p:nvPicPr>
        <p:blipFill>
          <a:blip r:embed="rId4"/>
          <a:stretch>
            <a:fillRect/>
          </a:stretch>
        </p:blipFill>
        <p:spPr>
          <a:xfrm>
            <a:off x="8082171" y="1182267"/>
            <a:ext cx="1904222" cy="1776160"/>
          </a:xfrm>
          <a:prstGeom prst="rect">
            <a:avLst/>
          </a:prstGeom>
        </p:spPr>
      </p:pic>
      <p:pic>
        <p:nvPicPr>
          <p:cNvPr id="7" name="Picture 6">
            <a:extLst>
              <a:ext uri="{FF2B5EF4-FFF2-40B4-BE49-F238E27FC236}">
                <a16:creationId xmlns:a16="http://schemas.microsoft.com/office/drawing/2014/main" id="{52E62221-7964-42E7-AE8A-B616B715B784}"/>
              </a:ext>
            </a:extLst>
          </p:cNvPr>
          <p:cNvPicPr>
            <a:picLocks noChangeAspect="1"/>
          </p:cNvPicPr>
          <p:nvPr/>
        </p:nvPicPr>
        <p:blipFill>
          <a:blip r:embed="rId5"/>
          <a:stretch>
            <a:fillRect/>
          </a:stretch>
        </p:blipFill>
        <p:spPr>
          <a:xfrm>
            <a:off x="6096001" y="4481416"/>
            <a:ext cx="2267909" cy="2017951"/>
          </a:xfrm>
          <a:prstGeom prst="rect">
            <a:avLst/>
          </a:prstGeom>
        </p:spPr>
      </p:pic>
    </p:spTree>
    <p:extLst>
      <p:ext uri="{BB962C8B-B14F-4D97-AF65-F5344CB8AC3E}">
        <p14:creationId xmlns:p14="http://schemas.microsoft.com/office/powerpoint/2010/main" val="1956812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BC43-ABEA-46B5-86ED-635AAA270976}"/>
              </a:ext>
            </a:extLst>
          </p:cNvPr>
          <p:cNvSpPr>
            <a:spLocks noGrp="1"/>
          </p:cNvSpPr>
          <p:nvPr>
            <p:ph type="title"/>
          </p:nvPr>
        </p:nvSpPr>
        <p:spPr/>
        <p:txBody>
          <a:bodyPr/>
          <a:lstStyle/>
          <a:p>
            <a:r>
              <a:rPr lang="en-GB" sz="4000" b="1" dirty="0">
                <a:solidFill>
                  <a:srgbClr val="0070C0"/>
                </a:solidFill>
              </a:rPr>
              <a:t>I give you a gift…</a:t>
            </a:r>
          </a:p>
        </p:txBody>
      </p:sp>
      <p:sp>
        <p:nvSpPr>
          <p:cNvPr id="3" name="Content Placeholder 2">
            <a:extLst>
              <a:ext uri="{FF2B5EF4-FFF2-40B4-BE49-F238E27FC236}">
                <a16:creationId xmlns:a16="http://schemas.microsoft.com/office/drawing/2014/main" id="{AFE44E1C-33C5-4E04-A809-9FB34A1A8DE7}"/>
              </a:ext>
            </a:extLst>
          </p:cNvPr>
          <p:cNvSpPr>
            <a:spLocks noGrp="1"/>
          </p:cNvSpPr>
          <p:nvPr>
            <p:ph idx="1"/>
          </p:nvPr>
        </p:nvSpPr>
        <p:spPr/>
        <p:txBody>
          <a:bodyPr>
            <a:normAutofit/>
          </a:bodyPr>
          <a:lstStyle/>
          <a:p>
            <a:pPr marL="0" indent="0">
              <a:buNone/>
            </a:pPr>
            <a:r>
              <a:rPr lang="en-US" b="1" dirty="0"/>
              <a:t>Place interesting objects in a bag. Explain to the group that they will be choosing a ‘gift’ to give to someone else in the group. They need to describe their gift with an adjective. Model this first. Discuss size, texture or specific attributes.</a:t>
            </a:r>
            <a:endParaRPr lang="en-GB" dirty="0"/>
          </a:p>
          <a:p>
            <a:pPr marL="0" indent="0">
              <a:buNone/>
            </a:pPr>
            <a:r>
              <a:rPr lang="en-US" b="1" dirty="0"/>
              <a:t>Use the sentence, </a:t>
            </a:r>
            <a:r>
              <a:rPr lang="en-US" b="1" dirty="0">
                <a:solidFill>
                  <a:srgbClr val="0070C0"/>
                </a:solidFill>
              </a:rPr>
              <a:t>‘I give you this gift because….. it is sparkly.’ </a:t>
            </a:r>
          </a:p>
          <a:p>
            <a:pPr marL="0" indent="0">
              <a:buNone/>
            </a:pPr>
            <a:r>
              <a:rPr lang="en-US" b="1" dirty="0"/>
              <a:t>Then the child who receives the gift, chooses one for another child.</a:t>
            </a:r>
            <a:endParaRPr lang="en-GB" dirty="0"/>
          </a:p>
          <a:p>
            <a:pPr marL="0" indent="0">
              <a:buNone/>
            </a:pPr>
            <a:endParaRPr lang="en-GB" dirty="0"/>
          </a:p>
        </p:txBody>
      </p:sp>
      <p:pic>
        <p:nvPicPr>
          <p:cNvPr id="4" name="Picture 3">
            <a:extLst>
              <a:ext uri="{FF2B5EF4-FFF2-40B4-BE49-F238E27FC236}">
                <a16:creationId xmlns:a16="http://schemas.microsoft.com/office/drawing/2014/main" id="{55AC9D8B-E54A-433A-95E4-2C42AFEABF32}"/>
              </a:ext>
            </a:extLst>
          </p:cNvPr>
          <p:cNvPicPr>
            <a:picLocks noChangeAspect="1"/>
          </p:cNvPicPr>
          <p:nvPr/>
        </p:nvPicPr>
        <p:blipFill>
          <a:blip r:embed="rId2"/>
          <a:stretch>
            <a:fillRect/>
          </a:stretch>
        </p:blipFill>
        <p:spPr>
          <a:xfrm>
            <a:off x="6816080" y="23067"/>
            <a:ext cx="1584176" cy="1577135"/>
          </a:xfrm>
          <a:prstGeom prst="rect">
            <a:avLst/>
          </a:prstGeom>
        </p:spPr>
      </p:pic>
    </p:spTree>
    <p:extLst>
      <p:ext uri="{BB962C8B-B14F-4D97-AF65-F5344CB8AC3E}">
        <p14:creationId xmlns:p14="http://schemas.microsoft.com/office/powerpoint/2010/main" val="102852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AC1A-9E38-4C7D-89BD-BAA9928C29D7}"/>
              </a:ext>
            </a:extLst>
          </p:cNvPr>
          <p:cNvSpPr>
            <a:spLocks noGrp="1"/>
          </p:cNvSpPr>
          <p:nvPr>
            <p:ph type="title"/>
          </p:nvPr>
        </p:nvSpPr>
        <p:spPr/>
        <p:txBody>
          <a:bodyPr/>
          <a:lstStyle/>
          <a:p>
            <a:r>
              <a:rPr lang="en-GB" sz="4000" b="1" dirty="0">
                <a:solidFill>
                  <a:srgbClr val="0070C0"/>
                </a:solidFill>
              </a:rPr>
              <a:t>Teach Teddy a New Word</a:t>
            </a:r>
          </a:p>
        </p:txBody>
      </p:sp>
      <p:sp>
        <p:nvSpPr>
          <p:cNvPr id="3" name="Content Placeholder 2">
            <a:extLst>
              <a:ext uri="{FF2B5EF4-FFF2-40B4-BE49-F238E27FC236}">
                <a16:creationId xmlns:a16="http://schemas.microsoft.com/office/drawing/2014/main" id="{0F6EF578-0201-4901-BF44-F4888CC00EC5}"/>
              </a:ext>
            </a:extLst>
          </p:cNvPr>
          <p:cNvSpPr>
            <a:spLocks noGrp="1"/>
          </p:cNvSpPr>
          <p:nvPr>
            <p:ph idx="1"/>
          </p:nvPr>
        </p:nvSpPr>
        <p:spPr/>
        <p:txBody>
          <a:bodyPr/>
          <a:lstStyle/>
          <a:p>
            <a:pPr marL="0" indent="0">
              <a:buNone/>
            </a:pPr>
            <a:r>
              <a:rPr lang="en-US" b="1" dirty="0"/>
              <a:t>Introduce Teddy and tell the children that he needs help to learn a new word. Ask the children to tell teddy what they know about the word. When they have spoken to teddy, he then summarises what they have said, thus providing a solid definition.</a:t>
            </a:r>
            <a:endParaRPr lang="en-GB" dirty="0"/>
          </a:p>
          <a:p>
            <a:pPr marL="0" indent="0">
              <a:buNone/>
            </a:pPr>
            <a:endParaRPr lang="en-GB" dirty="0"/>
          </a:p>
        </p:txBody>
      </p:sp>
      <p:pic>
        <p:nvPicPr>
          <p:cNvPr id="4" name="Picture 3">
            <a:extLst>
              <a:ext uri="{FF2B5EF4-FFF2-40B4-BE49-F238E27FC236}">
                <a16:creationId xmlns:a16="http://schemas.microsoft.com/office/drawing/2014/main" id="{6A6066AA-BEEC-4E35-8D8E-64B5959B883A}"/>
              </a:ext>
            </a:extLst>
          </p:cNvPr>
          <p:cNvPicPr>
            <a:picLocks noChangeAspect="1"/>
          </p:cNvPicPr>
          <p:nvPr/>
        </p:nvPicPr>
        <p:blipFill>
          <a:blip r:embed="rId2"/>
          <a:stretch>
            <a:fillRect/>
          </a:stretch>
        </p:blipFill>
        <p:spPr>
          <a:xfrm>
            <a:off x="4943873" y="4360698"/>
            <a:ext cx="2066925" cy="2219325"/>
          </a:xfrm>
          <a:prstGeom prst="rect">
            <a:avLst/>
          </a:prstGeom>
        </p:spPr>
      </p:pic>
      <p:sp>
        <p:nvSpPr>
          <p:cNvPr id="5" name="Speech Bubble: Oval 4">
            <a:extLst>
              <a:ext uri="{FF2B5EF4-FFF2-40B4-BE49-F238E27FC236}">
                <a16:creationId xmlns:a16="http://schemas.microsoft.com/office/drawing/2014/main" id="{8F9376DC-77C7-4A5A-ADC2-8DC3B23F4A72}"/>
              </a:ext>
            </a:extLst>
          </p:cNvPr>
          <p:cNvSpPr/>
          <p:nvPr/>
        </p:nvSpPr>
        <p:spPr>
          <a:xfrm>
            <a:off x="7104113" y="4149080"/>
            <a:ext cx="2066925" cy="1872208"/>
          </a:xfrm>
          <a:prstGeom prst="wedgeEllipseCallout">
            <a:avLst>
              <a:gd name="adj1" fmla="val -80266"/>
              <a:gd name="adj2" fmla="val 18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solidFill>
                  <a:sysClr val="windowText" lastClr="000000"/>
                </a:solidFill>
                <a:latin typeface="Arial"/>
              </a:rPr>
              <a:t>The toy bus is </a:t>
            </a:r>
            <a:r>
              <a:rPr lang="en-GB" b="1" dirty="0">
                <a:solidFill>
                  <a:srgbClr val="0070C0"/>
                </a:solidFill>
                <a:latin typeface="Arial"/>
              </a:rPr>
              <a:t>metallic</a:t>
            </a:r>
          </a:p>
        </p:txBody>
      </p:sp>
    </p:spTree>
    <p:extLst>
      <p:ext uri="{BB962C8B-B14F-4D97-AF65-F5344CB8AC3E}">
        <p14:creationId xmlns:p14="http://schemas.microsoft.com/office/powerpoint/2010/main" val="1131726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F26F-B4D8-44F1-9079-285296172B3A}"/>
              </a:ext>
            </a:extLst>
          </p:cNvPr>
          <p:cNvSpPr>
            <a:spLocks noGrp="1"/>
          </p:cNvSpPr>
          <p:nvPr>
            <p:ph type="title"/>
          </p:nvPr>
        </p:nvSpPr>
        <p:spPr/>
        <p:txBody>
          <a:bodyPr/>
          <a:lstStyle/>
          <a:p>
            <a:r>
              <a:rPr lang="en-GB" sz="4000" b="1" dirty="0">
                <a:solidFill>
                  <a:srgbClr val="0070C0"/>
                </a:solidFill>
              </a:rPr>
              <a:t>Alien Definitions</a:t>
            </a:r>
          </a:p>
        </p:txBody>
      </p:sp>
      <p:sp>
        <p:nvSpPr>
          <p:cNvPr id="3" name="Content Placeholder 2">
            <a:extLst>
              <a:ext uri="{FF2B5EF4-FFF2-40B4-BE49-F238E27FC236}">
                <a16:creationId xmlns:a16="http://schemas.microsoft.com/office/drawing/2014/main" id="{ADEE5085-CBEF-43BE-9EB7-B3073AA5F7F1}"/>
              </a:ext>
            </a:extLst>
          </p:cNvPr>
          <p:cNvSpPr>
            <a:spLocks noGrp="1"/>
          </p:cNvSpPr>
          <p:nvPr>
            <p:ph idx="1"/>
          </p:nvPr>
        </p:nvSpPr>
        <p:spPr>
          <a:xfrm>
            <a:off x="1981200" y="1600201"/>
            <a:ext cx="8435280" cy="4637111"/>
          </a:xfrm>
        </p:spPr>
        <p:txBody>
          <a:bodyPr>
            <a:normAutofit fontScale="92500" lnSpcReduction="20000"/>
          </a:bodyPr>
          <a:lstStyle/>
          <a:p>
            <a:pPr marL="0" indent="0">
              <a:buNone/>
            </a:pPr>
            <a:r>
              <a:rPr lang="en-US" b="1" dirty="0"/>
              <a:t>Gather some interesting pictures or objects and an alien puppet. Explain that the alien is trying to learn new things about Earth, and he needs the children’s help. They must describe things to him in full sentences.</a:t>
            </a:r>
            <a:endParaRPr lang="en-GB" dirty="0"/>
          </a:p>
          <a:p>
            <a:pPr marL="0" indent="0">
              <a:buNone/>
            </a:pPr>
            <a:r>
              <a:rPr lang="en-US" b="1" dirty="0"/>
              <a:t>Pass the object round, one at a time, and encourage the children to say a sentence, for example:</a:t>
            </a:r>
          </a:p>
          <a:p>
            <a:r>
              <a:rPr lang="en-US" b="1" i="1" dirty="0">
                <a:solidFill>
                  <a:srgbClr val="0070C0"/>
                </a:solidFill>
              </a:rPr>
              <a:t>an elephant is a large animal</a:t>
            </a:r>
          </a:p>
          <a:p>
            <a:r>
              <a:rPr lang="en-US" b="1" i="1" dirty="0">
                <a:solidFill>
                  <a:srgbClr val="0070C0"/>
                </a:solidFill>
              </a:rPr>
              <a:t>an elephant is grey</a:t>
            </a:r>
          </a:p>
          <a:p>
            <a:r>
              <a:rPr lang="en-US" b="1" i="1" dirty="0">
                <a:solidFill>
                  <a:srgbClr val="0070C0"/>
                </a:solidFill>
              </a:rPr>
              <a:t>an elephant has a trunk</a:t>
            </a:r>
          </a:p>
          <a:p>
            <a:r>
              <a:rPr lang="en-US" b="1" i="1" dirty="0">
                <a:solidFill>
                  <a:srgbClr val="0070C0"/>
                </a:solidFill>
              </a:rPr>
              <a:t>an elephant lives in hot countries</a:t>
            </a:r>
          </a:p>
          <a:p>
            <a:pPr marL="0" indent="0">
              <a:buNone/>
            </a:pPr>
            <a:endParaRPr lang="en-US" b="1" dirty="0"/>
          </a:p>
          <a:p>
            <a:pPr marL="0" indent="0">
              <a:buNone/>
            </a:pPr>
            <a:r>
              <a:rPr lang="en-US" b="1" dirty="0"/>
              <a:t>At the end, the alien summarises what he has learnt.</a:t>
            </a:r>
            <a:endParaRPr lang="en-GB" dirty="0"/>
          </a:p>
          <a:p>
            <a:pPr marL="0" indent="0">
              <a:buNone/>
            </a:pPr>
            <a:endParaRPr lang="en-GB" dirty="0"/>
          </a:p>
        </p:txBody>
      </p:sp>
      <p:pic>
        <p:nvPicPr>
          <p:cNvPr id="4" name="Picture 3">
            <a:extLst>
              <a:ext uri="{FF2B5EF4-FFF2-40B4-BE49-F238E27FC236}">
                <a16:creationId xmlns:a16="http://schemas.microsoft.com/office/drawing/2014/main" id="{722E3F9E-A3D5-4BC3-9D59-DEEBBD8A6DB9}"/>
              </a:ext>
            </a:extLst>
          </p:cNvPr>
          <p:cNvPicPr>
            <a:picLocks noChangeAspect="1"/>
          </p:cNvPicPr>
          <p:nvPr/>
        </p:nvPicPr>
        <p:blipFill>
          <a:blip r:embed="rId2"/>
          <a:stretch>
            <a:fillRect/>
          </a:stretch>
        </p:blipFill>
        <p:spPr>
          <a:xfrm>
            <a:off x="8112226" y="3429000"/>
            <a:ext cx="1490107" cy="1894458"/>
          </a:xfrm>
          <a:prstGeom prst="rect">
            <a:avLst/>
          </a:prstGeom>
        </p:spPr>
      </p:pic>
    </p:spTree>
    <p:extLst>
      <p:ext uri="{BB962C8B-B14F-4D97-AF65-F5344CB8AC3E}">
        <p14:creationId xmlns:p14="http://schemas.microsoft.com/office/powerpoint/2010/main" val="3857260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B580-2E6C-4AD0-B2E6-6C1F515E0E65}"/>
              </a:ext>
            </a:extLst>
          </p:cNvPr>
          <p:cNvSpPr>
            <a:spLocks noGrp="1"/>
          </p:cNvSpPr>
          <p:nvPr>
            <p:ph type="title"/>
          </p:nvPr>
        </p:nvSpPr>
        <p:spPr/>
        <p:txBody>
          <a:bodyPr/>
          <a:lstStyle/>
          <a:p>
            <a:r>
              <a:rPr lang="en-GB" sz="4000" b="1" dirty="0">
                <a:solidFill>
                  <a:srgbClr val="0070C0"/>
                </a:solidFill>
              </a:rPr>
              <a:t>Beanbag Categories</a:t>
            </a:r>
          </a:p>
        </p:txBody>
      </p:sp>
      <p:sp>
        <p:nvSpPr>
          <p:cNvPr id="3" name="Content Placeholder 2">
            <a:extLst>
              <a:ext uri="{FF2B5EF4-FFF2-40B4-BE49-F238E27FC236}">
                <a16:creationId xmlns:a16="http://schemas.microsoft.com/office/drawing/2014/main" id="{D0EC29F0-F11D-451F-9FC5-0A03C791D16B}"/>
              </a:ext>
            </a:extLst>
          </p:cNvPr>
          <p:cNvSpPr>
            <a:spLocks noGrp="1"/>
          </p:cNvSpPr>
          <p:nvPr>
            <p:ph idx="1"/>
          </p:nvPr>
        </p:nvSpPr>
        <p:spPr/>
        <p:txBody>
          <a:bodyPr/>
          <a:lstStyle/>
          <a:p>
            <a:pPr marL="0" indent="0">
              <a:buNone/>
            </a:pPr>
            <a:r>
              <a:rPr lang="en-US" b="1" dirty="0"/>
              <a:t>Select a familiar category to the children, for example: animals, beach, toys…</a:t>
            </a:r>
          </a:p>
          <a:p>
            <a:pPr marL="0" indent="0">
              <a:buNone/>
            </a:pPr>
            <a:endParaRPr lang="en-US" b="1" dirty="0"/>
          </a:p>
          <a:p>
            <a:pPr marL="0" indent="0">
              <a:buNone/>
            </a:pPr>
            <a:r>
              <a:rPr lang="en-US" b="1" dirty="0"/>
              <a:t>Name an item linked to the category and pass the beanbag on. </a:t>
            </a:r>
          </a:p>
          <a:p>
            <a:pPr marL="0" indent="0">
              <a:buNone/>
            </a:pPr>
            <a:endParaRPr lang="en-US" b="1" dirty="0"/>
          </a:p>
          <a:p>
            <a:pPr marL="0" indent="0">
              <a:buNone/>
            </a:pPr>
            <a:r>
              <a:rPr lang="en-US" b="1" dirty="0"/>
              <a:t>Keep going until the group has run out of words.</a:t>
            </a:r>
            <a:endParaRPr lang="en-GB" dirty="0"/>
          </a:p>
        </p:txBody>
      </p:sp>
      <p:pic>
        <p:nvPicPr>
          <p:cNvPr id="4" name="Picture 3">
            <a:extLst>
              <a:ext uri="{FF2B5EF4-FFF2-40B4-BE49-F238E27FC236}">
                <a16:creationId xmlns:a16="http://schemas.microsoft.com/office/drawing/2014/main" id="{6C2793B8-6568-4927-B3AE-24CBC2A510E6}"/>
              </a:ext>
            </a:extLst>
          </p:cNvPr>
          <p:cNvPicPr>
            <a:picLocks noChangeAspect="1"/>
          </p:cNvPicPr>
          <p:nvPr/>
        </p:nvPicPr>
        <p:blipFill rotWithShape="1">
          <a:blip r:embed="rId2"/>
          <a:srcRect t="24776" b="22592"/>
          <a:stretch/>
        </p:blipFill>
        <p:spPr>
          <a:xfrm>
            <a:off x="7176120" y="788839"/>
            <a:ext cx="1656184" cy="871677"/>
          </a:xfrm>
          <a:prstGeom prst="rect">
            <a:avLst/>
          </a:prstGeom>
        </p:spPr>
      </p:pic>
      <p:pic>
        <p:nvPicPr>
          <p:cNvPr id="5" name="Picture 4">
            <a:extLst>
              <a:ext uri="{FF2B5EF4-FFF2-40B4-BE49-F238E27FC236}">
                <a16:creationId xmlns:a16="http://schemas.microsoft.com/office/drawing/2014/main" id="{D5D7A643-826B-4EDF-B8EC-952ABDC64BE3}"/>
              </a:ext>
            </a:extLst>
          </p:cNvPr>
          <p:cNvPicPr>
            <a:picLocks noChangeAspect="1"/>
          </p:cNvPicPr>
          <p:nvPr/>
        </p:nvPicPr>
        <p:blipFill>
          <a:blip r:embed="rId3"/>
          <a:stretch>
            <a:fillRect/>
          </a:stretch>
        </p:blipFill>
        <p:spPr>
          <a:xfrm>
            <a:off x="5855261" y="4997600"/>
            <a:ext cx="2143125" cy="2143125"/>
          </a:xfrm>
          <a:prstGeom prst="rect">
            <a:avLst/>
          </a:prstGeom>
        </p:spPr>
      </p:pic>
    </p:spTree>
    <p:extLst>
      <p:ext uri="{BB962C8B-B14F-4D97-AF65-F5344CB8AC3E}">
        <p14:creationId xmlns:p14="http://schemas.microsoft.com/office/powerpoint/2010/main" val="3405213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94CD7-F7E9-4761-A58A-890931B578D6}"/>
              </a:ext>
            </a:extLst>
          </p:cNvPr>
          <p:cNvSpPr>
            <a:spLocks noGrp="1"/>
          </p:cNvSpPr>
          <p:nvPr>
            <p:ph type="title"/>
          </p:nvPr>
        </p:nvSpPr>
        <p:spPr/>
        <p:txBody>
          <a:bodyPr/>
          <a:lstStyle/>
          <a:p>
            <a:r>
              <a:rPr lang="en-GB" sz="4000" b="1" dirty="0">
                <a:solidFill>
                  <a:srgbClr val="0070C0"/>
                </a:solidFill>
              </a:rPr>
              <a:t>Five Things</a:t>
            </a:r>
          </a:p>
        </p:txBody>
      </p:sp>
      <p:sp>
        <p:nvSpPr>
          <p:cNvPr id="3" name="Content Placeholder 2">
            <a:extLst>
              <a:ext uri="{FF2B5EF4-FFF2-40B4-BE49-F238E27FC236}">
                <a16:creationId xmlns:a16="http://schemas.microsoft.com/office/drawing/2014/main" id="{B1E317E0-7A86-4AEF-821A-74445A096553}"/>
              </a:ext>
            </a:extLst>
          </p:cNvPr>
          <p:cNvSpPr>
            <a:spLocks noGrp="1"/>
          </p:cNvSpPr>
          <p:nvPr>
            <p:ph idx="1"/>
          </p:nvPr>
        </p:nvSpPr>
        <p:spPr/>
        <p:txBody>
          <a:bodyPr/>
          <a:lstStyle/>
          <a:p>
            <a:pPr marL="0" indent="0">
              <a:buNone/>
            </a:pPr>
            <a:r>
              <a:rPr lang="en-US" b="1" dirty="0"/>
              <a:t>Show children an object or picture. Discuss what you all know about it. When five suitable things have been said, say and act them out together. For example, for astronaut:</a:t>
            </a:r>
            <a:endParaRPr lang="en-GB" dirty="0"/>
          </a:p>
          <a:p>
            <a:pPr marL="0" indent="0">
              <a:buNone/>
            </a:pPr>
            <a:r>
              <a:rPr lang="en-US" b="1" dirty="0">
                <a:solidFill>
                  <a:srgbClr val="0070C0"/>
                </a:solidFill>
              </a:rPr>
              <a:t>“</a:t>
            </a:r>
            <a:r>
              <a:rPr lang="en-US" i="1" dirty="0">
                <a:solidFill>
                  <a:srgbClr val="0070C0"/>
                </a:solidFill>
              </a:rPr>
              <a:t>Astronauts can travel in a rocket. Astronauts can walk on the moon. Astronauts can explore outer space. Astronauts can land the spaceship. Astronauts are really smart.”</a:t>
            </a:r>
            <a:endParaRPr lang="en-GB" i="1" dirty="0">
              <a:solidFill>
                <a:srgbClr val="0070C0"/>
              </a:solidFill>
            </a:endParaRPr>
          </a:p>
          <a:p>
            <a:pPr marL="0" indent="0">
              <a:buNone/>
            </a:pPr>
            <a:endParaRPr lang="en-GB" dirty="0"/>
          </a:p>
        </p:txBody>
      </p:sp>
      <p:pic>
        <p:nvPicPr>
          <p:cNvPr id="4" name="Picture 3">
            <a:extLst>
              <a:ext uri="{FF2B5EF4-FFF2-40B4-BE49-F238E27FC236}">
                <a16:creationId xmlns:a16="http://schemas.microsoft.com/office/drawing/2014/main" id="{F473301F-CA0B-4315-8078-2D560F76ED3B}"/>
              </a:ext>
            </a:extLst>
          </p:cNvPr>
          <p:cNvPicPr>
            <a:picLocks noChangeAspect="1"/>
          </p:cNvPicPr>
          <p:nvPr/>
        </p:nvPicPr>
        <p:blipFill rotWithShape="1">
          <a:blip r:embed="rId2"/>
          <a:srcRect b="6476"/>
          <a:stretch/>
        </p:blipFill>
        <p:spPr>
          <a:xfrm>
            <a:off x="5663952" y="193513"/>
            <a:ext cx="1440160" cy="1382534"/>
          </a:xfrm>
          <a:prstGeom prst="rect">
            <a:avLst/>
          </a:prstGeom>
        </p:spPr>
      </p:pic>
    </p:spTree>
    <p:extLst>
      <p:ext uri="{BB962C8B-B14F-4D97-AF65-F5344CB8AC3E}">
        <p14:creationId xmlns:p14="http://schemas.microsoft.com/office/powerpoint/2010/main" val="1022523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5324-DC2E-4497-8B8E-AB33748AF6D0}"/>
              </a:ext>
            </a:extLst>
          </p:cNvPr>
          <p:cNvSpPr>
            <a:spLocks noGrp="1"/>
          </p:cNvSpPr>
          <p:nvPr>
            <p:ph type="title"/>
          </p:nvPr>
        </p:nvSpPr>
        <p:spPr/>
        <p:txBody>
          <a:bodyPr/>
          <a:lstStyle/>
          <a:p>
            <a:r>
              <a:rPr lang="en-GB" sz="4000" b="1" dirty="0">
                <a:solidFill>
                  <a:srgbClr val="0070C0"/>
                </a:solidFill>
              </a:rPr>
              <a:t>Scavenger Hunt</a:t>
            </a:r>
          </a:p>
        </p:txBody>
      </p:sp>
      <p:sp>
        <p:nvSpPr>
          <p:cNvPr id="3" name="Content Placeholder 2">
            <a:extLst>
              <a:ext uri="{FF2B5EF4-FFF2-40B4-BE49-F238E27FC236}">
                <a16:creationId xmlns:a16="http://schemas.microsoft.com/office/drawing/2014/main" id="{D92D1FFA-4EF7-4BF3-815C-F6BA0DB3EFAF}"/>
              </a:ext>
            </a:extLst>
          </p:cNvPr>
          <p:cNvSpPr>
            <a:spLocks noGrp="1"/>
          </p:cNvSpPr>
          <p:nvPr>
            <p:ph idx="1"/>
          </p:nvPr>
        </p:nvSpPr>
        <p:spPr/>
        <p:txBody>
          <a:bodyPr>
            <a:normAutofit/>
          </a:bodyPr>
          <a:lstStyle/>
          <a:p>
            <a:pPr marL="0" indent="0">
              <a:buNone/>
            </a:pPr>
            <a:r>
              <a:rPr lang="en-US" b="1" dirty="0"/>
              <a:t>Ask the children to find objects with given attributes, for example: </a:t>
            </a:r>
          </a:p>
          <a:p>
            <a:pPr marL="0" indent="0">
              <a:buNone/>
            </a:pPr>
            <a:endParaRPr lang="en-US" b="1" dirty="0"/>
          </a:p>
          <a:p>
            <a:r>
              <a:rPr lang="en-US" b="1" i="1" dirty="0">
                <a:solidFill>
                  <a:srgbClr val="0070C0"/>
                </a:solidFill>
              </a:rPr>
              <a:t>it has wheels</a:t>
            </a:r>
          </a:p>
          <a:p>
            <a:r>
              <a:rPr lang="en-US" b="1" i="1" dirty="0">
                <a:solidFill>
                  <a:srgbClr val="0070C0"/>
                </a:solidFill>
              </a:rPr>
              <a:t>it is soft</a:t>
            </a:r>
          </a:p>
          <a:p>
            <a:r>
              <a:rPr lang="en-US" b="1" i="1" dirty="0">
                <a:solidFill>
                  <a:srgbClr val="0070C0"/>
                </a:solidFill>
              </a:rPr>
              <a:t>it is bendy</a:t>
            </a:r>
          </a:p>
          <a:p>
            <a:pPr marL="0" indent="0">
              <a:buNone/>
            </a:pPr>
            <a:endParaRPr lang="en-US" b="1" dirty="0"/>
          </a:p>
          <a:p>
            <a:pPr marL="0" indent="0">
              <a:buNone/>
            </a:pPr>
            <a:r>
              <a:rPr lang="en-US" b="1" dirty="0"/>
              <a:t>Then ask the children to compare the objects that they find.</a:t>
            </a:r>
            <a:endParaRPr lang="en-GB" dirty="0"/>
          </a:p>
          <a:p>
            <a:pPr marL="0" indent="0">
              <a:buNone/>
            </a:pPr>
            <a:endParaRPr lang="en-GB" dirty="0"/>
          </a:p>
        </p:txBody>
      </p:sp>
      <p:pic>
        <p:nvPicPr>
          <p:cNvPr id="5" name="Picture 4">
            <a:extLst>
              <a:ext uri="{FF2B5EF4-FFF2-40B4-BE49-F238E27FC236}">
                <a16:creationId xmlns:a16="http://schemas.microsoft.com/office/drawing/2014/main" id="{412C414A-A931-4217-9D3B-55E1A83D8EB1}"/>
              </a:ext>
            </a:extLst>
          </p:cNvPr>
          <p:cNvPicPr>
            <a:picLocks noChangeAspect="1"/>
          </p:cNvPicPr>
          <p:nvPr/>
        </p:nvPicPr>
        <p:blipFill>
          <a:blip r:embed="rId2"/>
          <a:stretch>
            <a:fillRect/>
          </a:stretch>
        </p:blipFill>
        <p:spPr>
          <a:xfrm>
            <a:off x="5375920" y="2636912"/>
            <a:ext cx="2207654" cy="1175504"/>
          </a:xfrm>
          <a:prstGeom prst="rect">
            <a:avLst/>
          </a:prstGeom>
        </p:spPr>
      </p:pic>
      <p:pic>
        <p:nvPicPr>
          <p:cNvPr id="6" name="Picture 5">
            <a:extLst>
              <a:ext uri="{FF2B5EF4-FFF2-40B4-BE49-F238E27FC236}">
                <a16:creationId xmlns:a16="http://schemas.microsoft.com/office/drawing/2014/main" id="{EC9C8932-4DB4-4583-BD7A-59322B0AD6D0}"/>
              </a:ext>
            </a:extLst>
          </p:cNvPr>
          <p:cNvPicPr>
            <a:picLocks noChangeAspect="1"/>
          </p:cNvPicPr>
          <p:nvPr/>
        </p:nvPicPr>
        <p:blipFill>
          <a:blip r:embed="rId3"/>
          <a:stretch>
            <a:fillRect/>
          </a:stretch>
        </p:blipFill>
        <p:spPr>
          <a:xfrm>
            <a:off x="7968208" y="2242710"/>
            <a:ext cx="2160240" cy="1164835"/>
          </a:xfrm>
          <a:prstGeom prst="rect">
            <a:avLst/>
          </a:prstGeom>
        </p:spPr>
      </p:pic>
      <p:pic>
        <p:nvPicPr>
          <p:cNvPr id="7" name="Picture 6">
            <a:extLst>
              <a:ext uri="{FF2B5EF4-FFF2-40B4-BE49-F238E27FC236}">
                <a16:creationId xmlns:a16="http://schemas.microsoft.com/office/drawing/2014/main" id="{49453293-AF71-4E12-B4A8-1BD0AB7293E3}"/>
              </a:ext>
            </a:extLst>
          </p:cNvPr>
          <p:cNvPicPr>
            <a:picLocks noChangeAspect="1"/>
          </p:cNvPicPr>
          <p:nvPr/>
        </p:nvPicPr>
        <p:blipFill>
          <a:blip r:embed="rId4"/>
          <a:stretch>
            <a:fillRect/>
          </a:stretch>
        </p:blipFill>
        <p:spPr>
          <a:xfrm>
            <a:off x="7583574" y="3306402"/>
            <a:ext cx="1216338" cy="1574448"/>
          </a:xfrm>
          <a:prstGeom prst="rect">
            <a:avLst/>
          </a:prstGeom>
        </p:spPr>
      </p:pic>
    </p:spTree>
    <p:extLst>
      <p:ext uri="{BB962C8B-B14F-4D97-AF65-F5344CB8AC3E}">
        <p14:creationId xmlns:p14="http://schemas.microsoft.com/office/powerpoint/2010/main" val="3896743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2DA3-4C0B-45E6-B96F-D6B575F0FC17}"/>
              </a:ext>
            </a:extLst>
          </p:cNvPr>
          <p:cNvSpPr>
            <a:spLocks noGrp="1"/>
          </p:cNvSpPr>
          <p:nvPr>
            <p:ph type="title"/>
          </p:nvPr>
        </p:nvSpPr>
        <p:spPr/>
        <p:txBody>
          <a:bodyPr/>
          <a:lstStyle/>
          <a:p>
            <a:r>
              <a:rPr lang="en-GB" sz="4000" b="1" dirty="0">
                <a:solidFill>
                  <a:srgbClr val="0070C0"/>
                </a:solidFill>
              </a:rPr>
              <a:t>Pass the Object</a:t>
            </a:r>
          </a:p>
        </p:txBody>
      </p:sp>
      <p:sp>
        <p:nvSpPr>
          <p:cNvPr id="3" name="Content Placeholder 2">
            <a:extLst>
              <a:ext uri="{FF2B5EF4-FFF2-40B4-BE49-F238E27FC236}">
                <a16:creationId xmlns:a16="http://schemas.microsoft.com/office/drawing/2014/main" id="{165DAC71-83E1-44BA-8A03-E3241F09E96E}"/>
              </a:ext>
            </a:extLst>
          </p:cNvPr>
          <p:cNvSpPr>
            <a:spLocks noGrp="1"/>
          </p:cNvSpPr>
          <p:nvPr>
            <p:ph idx="1"/>
          </p:nvPr>
        </p:nvSpPr>
        <p:spPr/>
        <p:txBody>
          <a:bodyPr/>
          <a:lstStyle/>
          <a:p>
            <a:pPr marL="0" indent="0">
              <a:buNone/>
            </a:pPr>
            <a:r>
              <a:rPr lang="en-US" b="1" dirty="0"/>
              <a:t>Find an interesting object that has different features, for example: a toy train or elephant.</a:t>
            </a:r>
          </a:p>
          <a:p>
            <a:pPr marL="0" indent="0">
              <a:buNone/>
            </a:pPr>
            <a:endParaRPr lang="en-US" b="1" dirty="0"/>
          </a:p>
          <a:p>
            <a:pPr marL="0" indent="0">
              <a:buNone/>
            </a:pPr>
            <a:r>
              <a:rPr lang="en-US" b="1" dirty="0"/>
              <a:t>Pass the object around and ask each child to say one thing to describe it. For example:</a:t>
            </a:r>
            <a:endParaRPr lang="en-GB" dirty="0"/>
          </a:p>
          <a:p>
            <a:pPr lvl="0"/>
            <a:r>
              <a:rPr lang="en-US" b="1" i="1" dirty="0">
                <a:solidFill>
                  <a:srgbClr val="0070C0"/>
                </a:solidFill>
              </a:rPr>
              <a:t>It is soft.</a:t>
            </a:r>
            <a:endParaRPr lang="en-GB" i="1" dirty="0">
              <a:solidFill>
                <a:srgbClr val="0070C0"/>
              </a:solidFill>
            </a:endParaRPr>
          </a:p>
          <a:p>
            <a:pPr lvl="0"/>
            <a:r>
              <a:rPr lang="en-US" b="1" i="1" dirty="0">
                <a:solidFill>
                  <a:srgbClr val="0070C0"/>
                </a:solidFill>
              </a:rPr>
              <a:t>It has wheels.</a:t>
            </a:r>
            <a:endParaRPr lang="en-GB" i="1" dirty="0">
              <a:solidFill>
                <a:srgbClr val="0070C0"/>
              </a:solidFill>
            </a:endParaRPr>
          </a:p>
          <a:p>
            <a:pPr lvl="0"/>
            <a:r>
              <a:rPr lang="en-US" b="1" i="1" dirty="0">
                <a:solidFill>
                  <a:srgbClr val="0070C0"/>
                </a:solidFill>
              </a:rPr>
              <a:t>It runs on a track.</a:t>
            </a:r>
            <a:endParaRPr lang="en-GB" i="1" dirty="0">
              <a:solidFill>
                <a:srgbClr val="0070C0"/>
              </a:solidFill>
            </a:endParaRPr>
          </a:p>
          <a:p>
            <a:pPr marL="0" indent="0">
              <a:buNone/>
            </a:pPr>
            <a:endParaRPr lang="en-GB" dirty="0"/>
          </a:p>
        </p:txBody>
      </p:sp>
    </p:spTree>
    <p:extLst>
      <p:ext uri="{BB962C8B-B14F-4D97-AF65-F5344CB8AC3E}">
        <p14:creationId xmlns:p14="http://schemas.microsoft.com/office/powerpoint/2010/main" val="4136407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5BE2-5CB2-47E7-9E51-8263FF78E324}"/>
              </a:ext>
            </a:extLst>
          </p:cNvPr>
          <p:cNvSpPr>
            <a:spLocks noGrp="1"/>
          </p:cNvSpPr>
          <p:nvPr>
            <p:ph type="title"/>
          </p:nvPr>
        </p:nvSpPr>
        <p:spPr/>
        <p:txBody>
          <a:bodyPr/>
          <a:lstStyle/>
          <a:p>
            <a:r>
              <a:rPr lang="en-GB" sz="4000" b="1" dirty="0">
                <a:solidFill>
                  <a:srgbClr val="0070C0"/>
                </a:solidFill>
              </a:rPr>
              <a:t>Talking Twins</a:t>
            </a:r>
          </a:p>
        </p:txBody>
      </p:sp>
      <p:sp>
        <p:nvSpPr>
          <p:cNvPr id="3" name="Content Placeholder 2">
            <a:extLst>
              <a:ext uri="{FF2B5EF4-FFF2-40B4-BE49-F238E27FC236}">
                <a16:creationId xmlns:a16="http://schemas.microsoft.com/office/drawing/2014/main" id="{ACB1C757-9D22-477E-81C9-F436665D8B5E}"/>
              </a:ext>
            </a:extLst>
          </p:cNvPr>
          <p:cNvSpPr>
            <a:spLocks noGrp="1"/>
          </p:cNvSpPr>
          <p:nvPr>
            <p:ph idx="1"/>
          </p:nvPr>
        </p:nvSpPr>
        <p:spPr/>
        <p:txBody>
          <a:bodyPr>
            <a:normAutofit fontScale="92500" lnSpcReduction="10000"/>
          </a:bodyPr>
          <a:lstStyle/>
          <a:p>
            <a:pPr marL="0" indent="0">
              <a:buNone/>
            </a:pPr>
            <a:r>
              <a:rPr lang="en-US" b="1" dirty="0"/>
              <a:t>Introduce a pair of dolls or puppets to the children. </a:t>
            </a:r>
          </a:p>
          <a:p>
            <a:pPr marL="0" indent="0">
              <a:buNone/>
            </a:pPr>
            <a:r>
              <a:rPr lang="en-US" b="1" dirty="0"/>
              <a:t>The talking twins ‘sound talk’ their words and finish off each other’s words.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b="1" dirty="0"/>
              <a:t>Have a few objects out to label that have only been partially sounded out by the twins, for the children to complete.</a:t>
            </a:r>
            <a:endParaRPr lang="en-GB" dirty="0"/>
          </a:p>
        </p:txBody>
      </p:sp>
      <p:pic>
        <p:nvPicPr>
          <p:cNvPr id="4" name="Picture 3">
            <a:extLst>
              <a:ext uri="{FF2B5EF4-FFF2-40B4-BE49-F238E27FC236}">
                <a16:creationId xmlns:a16="http://schemas.microsoft.com/office/drawing/2014/main" id="{C428B3BD-AB28-4A92-9F0C-7FEAE054988F}"/>
              </a:ext>
            </a:extLst>
          </p:cNvPr>
          <p:cNvPicPr>
            <a:picLocks noChangeAspect="1"/>
          </p:cNvPicPr>
          <p:nvPr/>
        </p:nvPicPr>
        <p:blipFill>
          <a:blip r:embed="rId2"/>
          <a:stretch>
            <a:fillRect/>
          </a:stretch>
        </p:blipFill>
        <p:spPr>
          <a:xfrm>
            <a:off x="1760879" y="2815595"/>
            <a:ext cx="1711524" cy="1711524"/>
          </a:xfrm>
          <a:prstGeom prst="rect">
            <a:avLst/>
          </a:prstGeom>
        </p:spPr>
      </p:pic>
      <p:pic>
        <p:nvPicPr>
          <p:cNvPr id="5" name="Picture 4">
            <a:extLst>
              <a:ext uri="{FF2B5EF4-FFF2-40B4-BE49-F238E27FC236}">
                <a16:creationId xmlns:a16="http://schemas.microsoft.com/office/drawing/2014/main" id="{A503F75E-A537-4BF9-BB3F-F074DA0AA13D}"/>
              </a:ext>
            </a:extLst>
          </p:cNvPr>
          <p:cNvPicPr>
            <a:picLocks noChangeAspect="1"/>
          </p:cNvPicPr>
          <p:nvPr/>
        </p:nvPicPr>
        <p:blipFill>
          <a:blip r:embed="rId2"/>
          <a:stretch>
            <a:fillRect/>
          </a:stretch>
        </p:blipFill>
        <p:spPr>
          <a:xfrm>
            <a:off x="5824836" y="2739978"/>
            <a:ext cx="1862758" cy="1862758"/>
          </a:xfrm>
          <a:prstGeom prst="rect">
            <a:avLst/>
          </a:prstGeom>
        </p:spPr>
      </p:pic>
      <p:sp>
        <p:nvSpPr>
          <p:cNvPr id="6" name="Speech Bubble: Oval 5">
            <a:extLst>
              <a:ext uri="{FF2B5EF4-FFF2-40B4-BE49-F238E27FC236}">
                <a16:creationId xmlns:a16="http://schemas.microsoft.com/office/drawing/2014/main" id="{418C1D54-2E6A-4F1A-B7DD-B02A11ED38BE}"/>
              </a:ext>
            </a:extLst>
          </p:cNvPr>
          <p:cNvSpPr/>
          <p:nvPr/>
        </p:nvSpPr>
        <p:spPr>
          <a:xfrm>
            <a:off x="3488815" y="2972550"/>
            <a:ext cx="2304256" cy="1359818"/>
          </a:xfrm>
          <a:prstGeom prst="wedgeEllipseCallout">
            <a:avLst>
              <a:gd name="adj1" fmla="val -73343"/>
              <a:gd name="adj2" fmla="val 156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3600" b="1" dirty="0">
                <a:solidFill>
                  <a:sysClr val="windowText" lastClr="000000"/>
                </a:solidFill>
                <a:latin typeface="Arial"/>
              </a:rPr>
              <a:t>t a </a:t>
            </a:r>
          </a:p>
        </p:txBody>
      </p:sp>
      <p:sp>
        <p:nvSpPr>
          <p:cNvPr id="7" name="Oval 6">
            <a:extLst>
              <a:ext uri="{FF2B5EF4-FFF2-40B4-BE49-F238E27FC236}">
                <a16:creationId xmlns:a16="http://schemas.microsoft.com/office/drawing/2014/main" id="{86DBFC2D-8A53-41B6-987B-BAC3C6965574}"/>
              </a:ext>
            </a:extLst>
          </p:cNvPr>
          <p:cNvSpPr/>
          <p:nvPr/>
        </p:nvSpPr>
        <p:spPr>
          <a:xfrm>
            <a:off x="4451959" y="393305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latin typeface="Arial"/>
            </a:endParaRPr>
          </a:p>
        </p:txBody>
      </p:sp>
      <p:sp>
        <p:nvSpPr>
          <p:cNvPr id="8" name="Oval 7">
            <a:extLst>
              <a:ext uri="{FF2B5EF4-FFF2-40B4-BE49-F238E27FC236}">
                <a16:creationId xmlns:a16="http://schemas.microsoft.com/office/drawing/2014/main" id="{48464DF7-6825-4959-916A-14896F8ED13B}"/>
              </a:ext>
            </a:extLst>
          </p:cNvPr>
          <p:cNvSpPr/>
          <p:nvPr/>
        </p:nvSpPr>
        <p:spPr>
          <a:xfrm>
            <a:off x="4808806" y="393595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latin typeface="Arial"/>
            </a:endParaRPr>
          </a:p>
        </p:txBody>
      </p:sp>
      <p:pic>
        <p:nvPicPr>
          <p:cNvPr id="9" name="Picture 8">
            <a:extLst>
              <a:ext uri="{FF2B5EF4-FFF2-40B4-BE49-F238E27FC236}">
                <a16:creationId xmlns:a16="http://schemas.microsoft.com/office/drawing/2014/main" id="{391DEA79-A5DE-41ED-A98C-CE8186A4238A}"/>
              </a:ext>
            </a:extLst>
          </p:cNvPr>
          <p:cNvPicPr>
            <a:picLocks noChangeAspect="1"/>
          </p:cNvPicPr>
          <p:nvPr/>
        </p:nvPicPr>
        <p:blipFill rotWithShape="1">
          <a:blip r:embed="rId3"/>
          <a:srcRect b="7853"/>
          <a:stretch/>
        </p:blipFill>
        <p:spPr>
          <a:xfrm>
            <a:off x="3779491" y="3291534"/>
            <a:ext cx="490364" cy="489513"/>
          </a:xfrm>
          <a:prstGeom prst="rect">
            <a:avLst/>
          </a:prstGeom>
        </p:spPr>
      </p:pic>
      <p:sp>
        <p:nvSpPr>
          <p:cNvPr id="11" name="Speech Bubble: Oval 10">
            <a:extLst>
              <a:ext uri="{FF2B5EF4-FFF2-40B4-BE49-F238E27FC236}">
                <a16:creationId xmlns:a16="http://schemas.microsoft.com/office/drawing/2014/main" id="{243D4B85-D442-4934-A1E4-36644F6FA552}"/>
              </a:ext>
            </a:extLst>
          </p:cNvPr>
          <p:cNvSpPr/>
          <p:nvPr/>
        </p:nvSpPr>
        <p:spPr>
          <a:xfrm>
            <a:off x="7766825" y="2714578"/>
            <a:ext cx="2664296" cy="1440160"/>
          </a:xfrm>
          <a:prstGeom prst="wedgeEllipseCallout">
            <a:avLst>
              <a:gd name="adj1" fmla="val -77341"/>
              <a:gd name="adj2" fmla="val 28509"/>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3600" b="1" dirty="0">
                <a:solidFill>
                  <a:prstClr val="black"/>
                </a:solidFill>
                <a:latin typeface="Arial"/>
              </a:rPr>
              <a:t>t a p</a:t>
            </a:r>
          </a:p>
        </p:txBody>
      </p:sp>
      <p:pic>
        <p:nvPicPr>
          <p:cNvPr id="12" name="Picture 11">
            <a:extLst>
              <a:ext uri="{FF2B5EF4-FFF2-40B4-BE49-F238E27FC236}">
                <a16:creationId xmlns:a16="http://schemas.microsoft.com/office/drawing/2014/main" id="{6FF7C7D6-9217-4345-93D9-693524C7D7B9}"/>
              </a:ext>
            </a:extLst>
          </p:cNvPr>
          <p:cNvPicPr>
            <a:picLocks noChangeAspect="1"/>
          </p:cNvPicPr>
          <p:nvPr/>
        </p:nvPicPr>
        <p:blipFill>
          <a:blip r:embed="rId4"/>
          <a:stretch>
            <a:fillRect/>
          </a:stretch>
        </p:blipFill>
        <p:spPr>
          <a:xfrm>
            <a:off x="9014167" y="2747718"/>
            <a:ext cx="487722" cy="487722"/>
          </a:xfrm>
          <a:prstGeom prst="rect">
            <a:avLst/>
          </a:prstGeom>
        </p:spPr>
      </p:pic>
      <p:sp>
        <p:nvSpPr>
          <p:cNvPr id="13" name="Oval 12">
            <a:extLst>
              <a:ext uri="{FF2B5EF4-FFF2-40B4-BE49-F238E27FC236}">
                <a16:creationId xmlns:a16="http://schemas.microsoft.com/office/drawing/2014/main" id="{A8EC761D-3DE9-4D47-8127-AB1F1A55B18B}"/>
              </a:ext>
            </a:extLst>
          </p:cNvPr>
          <p:cNvSpPr/>
          <p:nvPr/>
        </p:nvSpPr>
        <p:spPr>
          <a:xfrm>
            <a:off x="8688288" y="3671358"/>
            <a:ext cx="72008" cy="109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latin typeface="Arial"/>
            </a:endParaRPr>
          </a:p>
        </p:txBody>
      </p:sp>
      <p:sp>
        <p:nvSpPr>
          <p:cNvPr id="14" name="Oval 13">
            <a:extLst>
              <a:ext uri="{FF2B5EF4-FFF2-40B4-BE49-F238E27FC236}">
                <a16:creationId xmlns:a16="http://schemas.microsoft.com/office/drawing/2014/main" id="{DB461238-7405-4C82-8610-AFAF1BC11A70}"/>
              </a:ext>
            </a:extLst>
          </p:cNvPr>
          <p:cNvSpPr/>
          <p:nvPr/>
        </p:nvSpPr>
        <p:spPr>
          <a:xfrm>
            <a:off x="9014167" y="3671358"/>
            <a:ext cx="72008" cy="109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latin typeface="Arial"/>
            </a:endParaRPr>
          </a:p>
        </p:txBody>
      </p:sp>
      <p:sp>
        <p:nvSpPr>
          <p:cNvPr id="15" name="Oval 14">
            <a:extLst>
              <a:ext uri="{FF2B5EF4-FFF2-40B4-BE49-F238E27FC236}">
                <a16:creationId xmlns:a16="http://schemas.microsoft.com/office/drawing/2014/main" id="{5DDEFEEC-DA42-4E7B-83AA-7FCF9763F563}"/>
              </a:ext>
            </a:extLst>
          </p:cNvPr>
          <p:cNvSpPr/>
          <p:nvPr/>
        </p:nvSpPr>
        <p:spPr>
          <a:xfrm>
            <a:off x="9408369" y="3671358"/>
            <a:ext cx="93521" cy="109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latin typeface="Arial"/>
            </a:endParaRPr>
          </a:p>
        </p:txBody>
      </p:sp>
    </p:spTree>
    <p:extLst>
      <p:ext uri="{BB962C8B-B14F-4D97-AF65-F5344CB8AC3E}">
        <p14:creationId xmlns:p14="http://schemas.microsoft.com/office/powerpoint/2010/main" val="400453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43E7-68A0-4599-990A-CA4CDAB048D9}"/>
              </a:ext>
            </a:extLst>
          </p:cNvPr>
          <p:cNvSpPr>
            <a:spLocks noGrp="1"/>
          </p:cNvSpPr>
          <p:nvPr>
            <p:ph type="title"/>
          </p:nvPr>
        </p:nvSpPr>
        <p:spPr>
          <a:xfrm>
            <a:off x="1703513" y="548681"/>
            <a:ext cx="7283151" cy="1325563"/>
          </a:xfrm>
        </p:spPr>
        <p:txBody>
          <a:bodyPr/>
          <a:lstStyle/>
          <a:p>
            <a:r>
              <a:rPr lang="en-US" sz="4000" b="1" dirty="0">
                <a:solidFill>
                  <a:srgbClr val="0070C0"/>
                </a:solidFill>
              </a:rPr>
              <a:t>‘</a:t>
            </a:r>
            <a:r>
              <a:rPr lang="en-US" sz="4000" b="1" dirty="0" err="1">
                <a:solidFill>
                  <a:srgbClr val="0070C0"/>
                </a:solidFill>
              </a:rPr>
              <a:t>Bippity</a:t>
            </a:r>
            <a:r>
              <a:rPr lang="en-US" sz="4000" b="1" dirty="0">
                <a:solidFill>
                  <a:srgbClr val="0070C0"/>
                </a:solidFill>
              </a:rPr>
              <a:t> </a:t>
            </a:r>
            <a:r>
              <a:rPr lang="en-US" sz="4000" b="1" dirty="0" err="1">
                <a:solidFill>
                  <a:srgbClr val="0070C0"/>
                </a:solidFill>
              </a:rPr>
              <a:t>Boppity</a:t>
            </a:r>
            <a:r>
              <a:rPr lang="en-US" sz="4000" b="1" dirty="0">
                <a:solidFill>
                  <a:srgbClr val="0070C0"/>
                </a:solidFill>
              </a:rPr>
              <a:t>’ Bumble Bee</a:t>
            </a:r>
            <a:br>
              <a:rPr lang="en-GB" dirty="0"/>
            </a:br>
            <a:endParaRPr lang="en-GB" dirty="0"/>
          </a:p>
        </p:txBody>
      </p:sp>
      <p:sp>
        <p:nvSpPr>
          <p:cNvPr id="3" name="Content Placeholder 2">
            <a:extLst>
              <a:ext uri="{FF2B5EF4-FFF2-40B4-BE49-F238E27FC236}">
                <a16:creationId xmlns:a16="http://schemas.microsoft.com/office/drawing/2014/main" id="{A88DCED1-FE56-4C9C-AB54-7DE03B6CDAEC}"/>
              </a:ext>
            </a:extLst>
          </p:cNvPr>
          <p:cNvSpPr>
            <a:spLocks noGrp="1"/>
          </p:cNvSpPr>
          <p:nvPr>
            <p:ph idx="1"/>
          </p:nvPr>
        </p:nvSpPr>
        <p:spPr>
          <a:xfrm>
            <a:off x="1775520" y="1556792"/>
            <a:ext cx="8424936" cy="5301208"/>
          </a:xfrm>
        </p:spPr>
        <p:txBody>
          <a:bodyPr>
            <a:normAutofit fontScale="85000" lnSpcReduction="20000"/>
          </a:bodyPr>
          <a:lstStyle/>
          <a:p>
            <a:pPr marL="0" indent="0">
              <a:buNone/>
            </a:pPr>
            <a:r>
              <a:rPr lang="en-US" b="1" dirty="0"/>
              <a:t>Sit a group of children in a circle. The adult holds a toy bee and walks around the circle, stopping at </a:t>
            </a:r>
          </a:p>
          <a:p>
            <a:pPr marL="0" indent="0">
              <a:buNone/>
            </a:pPr>
            <a:r>
              <a:rPr lang="en-US" b="1" dirty="0"/>
              <a:t>a child. </a:t>
            </a:r>
            <a:endParaRPr lang="en-GB" dirty="0"/>
          </a:p>
          <a:p>
            <a:pPr marL="0" indent="0">
              <a:buNone/>
            </a:pPr>
            <a:r>
              <a:rPr lang="en-US" b="1" dirty="0">
                <a:solidFill>
                  <a:srgbClr val="0070C0"/>
                </a:solidFill>
              </a:rPr>
              <a:t>Adult: </a:t>
            </a:r>
            <a:r>
              <a:rPr lang="en-US" b="1" dirty="0" err="1"/>
              <a:t>Bippity</a:t>
            </a:r>
            <a:r>
              <a:rPr lang="en-US" b="1" dirty="0"/>
              <a:t> </a:t>
            </a:r>
            <a:r>
              <a:rPr lang="en-US" b="1" dirty="0" err="1"/>
              <a:t>Boppity</a:t>
            </a:r>
            <a:r>
              <a:rPr lang="en-US" b="1" dirty="0"/>
              <a:t> Bumble Bee, will you </a:t>
            </a:r>
          </a:p>
          <a:p>
            <a:pPr marL="0" indent="0">
              <a:buNone/>
            </a:pPr>
            <a:r>
              <a:rPr lang="en-US" b="1" dirty="0"/>
              <a:t>say a name for me?</a:t>
            </a:r>
            <a:endParaRPr lang="en-GB" dirty="0"/>
          </a:p>
          <a:p>
            <a:pPr marL="0" indent="0">
              <a:buNone/>
            </a:pPr>
            <a:r>
              <a:rPr lang="en-US" b="1" dirty="0">
                <a:solidFill>
                  <a:srgbClr val="FF0000"/>
                </a:solidFill>
              </a:rPr>
              <a:t>Child: </a:t>
            </a:r>
            <a:r>
              <a:rPr lang="en-US" b="1" dirty="0"/>
              <a:t>Samuel</a:t>
            </a:r>
            <a:endParaRPr lang="en-GB" dirty="0"/>
          </a:p>
          <a:p>
            <a:pPr marL="0" indent="0">
              <a:buNone/>
            </a:pPr>
            <a:r>
              <a:rPr lang="en-US" b="1" dirty="0">
                <a:solidFill>
                  <a:srgbClr val="0070C0"/>
                </a:solidFill>
              </a:rPr>
              <a:t>Adult: </a:t>
            </a:r>
            <a:r>
              <a:rPr lang="en-US" b="1" dirty="0"/>
              <a:t>Let’s all say it. (The class say the name and clap the syllables.)</a:t>
            </a:r>
            <a:endParaRPr lang="en-GB" dirty="0"/>
          </a:p>
          <a:p>
            <a:pPr marL="0" indent="0">
              <a:buNone/>
            </a:pPr>
            <a:r>
              <a:rPr lang="en-US" b="1" dirty="0">
                <a:solidFill>
                  <a:srgbClr val="0070C0"/>
                </a:solidFill>
              </a:rPr>
              <a:t>Adult: </a:t>
            </a:r>
            <a:r>
              <a:rPr lang="en-US" b="1" dirty="0"/>
              <a:t>Let’s all whisper it. (Quietly say it and whisper it.)</a:t>
            </a:r>
            <a:endParaRPr lang="en-GB" dirty="0"/>
          </a:p>
          <a:p>
            <a:pPr marL="0" indent="0">
              <a:buNone/>
            </a:pPr>
            <a:r>
              <a:rPr lang="en-US" b="1" dirty="0">
                <a:solidFill>
                  <a:srgbClr val="FF0000"/>
                </a:solidFill>
              </a:rPr>
              <a:t>Everyone: </a:t>
            </a:r>
            <a:r>
              <a:rPr lang="en-US" b="1" dirty="0" err="1"/>
              <a:t>Bippity</a:t>
            </a:r>
            <a:r>
              <a:rPr lang="en-US" b="1" dirty="0"/>
              <a:t> </a:t>
            </a:r>
            <a:r>
              <a:rPr lang="en-US" b="1" dirty="0" err="1"/>
              <a:t>Boppity</a:t>
            </a:r>
            <a:r>
              <a:rPr lang="en-US" b="1" dirty="0"/>
              <a:t> Bumble Bee, thank you for saying your name for me!</a:t>
            </a:r>
            <a:endParaRPr lang="en-GB" dirty="0"/>
          </a:p>
          <a:p>
            <a:pPr marL="0" indent="0">
              <a:buNone/>
            </a:pPr>
            <a:r>
              <a:rPr lang="en-US" b="1" dirty="0"/>
              <a:t> </a:t>
            </a:r>
            <a:endParaRPr lang="en-GB" dirty="0"/>
          </a:p>
          <a:p>
            <a:pPr marL="0" indent="0">
              <a:buNone/>
            </a:pPr>
            <a:r>
              <a:rPr lang="en-US" b="1" dirty="0"/>
              <a:t>Repeat with another child.  As they become more familiar with the game, adapt it so that they can use topic words e.g. animal names or </a:t>
            </a:r>
            <a:r>
              <a:rPr lang="en-US" b="1" dirty="0" err="1"/>
              <a:t>colours</a:t>
            </a:r>
            <a:r>
              <a:rPr lang="en-US" b="1" dirty="0"/>
              <a:t>.</a:t>
            </a:r>
            <a:endParaRPr lang="en-GB" dirty="0"/>
          </a:p>
          <a:p>
            <a:pPr marL="0" indent="0">
              <a:buNone/>
            </a:pPr>
            <a:endParaRPr lang="en-GB" dirty="0"/>
          </a:p>
        </p:txBody>
      </p:sp>
      <p:pic>
        <p:nvPicPr>
          <p:cNvPr id="4" name="Picture 3">
            <a:extLst>
              <a:ext uri="{FF2B5EF4-FFF2-40B4-BE49-F238E27FC236}">
                <a16:creationId xmlns:a16="http://schemas.microsoft.com/office/drawing/2014/main" id="{F9F98EA3-94FA-4B07-9D13-A3811AAC4858}"/>
              </a:ext>
            </a:extLst>
          </p:cNvPr>
          <p:cNvPicPr>
            <a:picLocks noChangeAspect="1"/>
          </p:cNvPicPr>
          <p:nvPr/>
        </p:nvPicPr>
        <p:blipFill>
          <a:blip r:embed="rId3"/>
          <a:stretch>
            <a:fillRect/>
          </a:stretch>
        </p:blipFill>
        <p:spPr>
          <a:xfrm>
            <a:off x="8328249" y="1927257"/>
            <a:ext cx="1537519" cy="1643799"/>
          </a:xfrm>
          <a:prstGeom prst="rect">
            <a:avLst/>
          </a:prstGeom>
        </p:spPr>
      </p:pic>
    </p:spTree>
    <p:extLst>
      <p:ext uri="{BB962C8B-B14F-4D97-AF65-F5344CB8AC3E}">
        <p14:creationId xmlns:p14="http://schemas.microsoft.com/office/powerpoint/2010/main" val="3934141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l="37163" t="5844" r="38229" b="12509"/>
          <a:stretch>
            <a:fillRect/>
          </a:stretch>
        </p:blipFill>
        <p:spPr bwMode="auto">
          <a:xfrm>
            <a:off x="1557339" y="0"/>
            <a:ext cx="3673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30851" y="1340768"/>
            <a:ext cx="1655763" cy="368300"/>
          </a:xfrm>
          <a:prstGeom prst="rect">
            <a:avLst/>
          </a:prstGeom>
          <a:solidFill>
            <a:schemeClr val="accent5">
              <a:lumMod val="20000"/>
              <a:lumOff val="80000"/>
            </a:schemeClr>
          </a:solidFill>
        </p:spPr>
        <p:txBody>
          <a:bodyPr>
            <a:spAutoFit/>
          </a:bodyPr>
          <a:lstStyle/>
          <a:p>
            <a:pPr algn="ctr">
              <a:defRPr/>
            </a:pPr>
            <a:r>
              <a:rPr lang="en-GB" dirty="0"/>
              <a:t>safe</a:t>
            </a:r>
          </a:p>
        </p:txBody>
      </p:sp>
      <p:sp>
        <p:nvSpPr>
          <p:cNvPr id="4" name="TextBox 3"/>
          <p:cNvSpPr txBox="1"/>
          <p:nvPr/>
        </p:nvSpPr>
        <p:spPr>
          <a:xfrm>
            <a:off x="7356475" y="1348105"/>
            <a:ext cx="1295400" cy="368300"/>
          </a:xfrm>
          <a:prstGeom prst="rect">
            <a:avLst/>
          </a:prstGeom>
          <a:solidFill>
            <a:schemeClr val="accent5">
              <a:lumMod val="20000"/>
              <a:lumOff val="80000"/>
            </a:schemeClr>
          </a:solidFill>
        </p:spPr>
        <p:txBody>
          <a:bodyPr>
            <a:spAutoFit/>
          </a:bodyPr>
          <a:lstStyle/>
          <a:p>
            <a:pPr algn="ctr">
              <a:defRPr/>
            </a:pPr>
            <a:r>
              <a:rPr lang="en-GB" dirty="0"/>
              <a:t>quaint</a:t>
            </a:r>
          </a:p>
        </p:txBody>
      </p:sp>
      <p:sp>
        <p:nvSpPr>
          <p:cNvPr id="5" name="TextBox 4"/>
          <p:cNvSpPr txBox="1"/>
          <p:nvPr/>
        </p:nvSpPr>
        <p:spPr>
          <a:xfrm>
            <a:off x="8975725" y="1340768"/>
            <a:ext cx="1368425" cy="368300"/>
          </a:xfrm>
          <a:prstGeom prst="rect">
            <a:avLst/>
          </a:prstGeom>
          <a:solidFill>
            <a:schemeClr val="accent5">
              <a:lumMod val="20000"/>
              <a:lumOff val="80000"/>
            </a:schemeClr>
          </a:solidFill>
        </p:spPr>
        <p:txBody>
          <a:bodyPr>
            <a:spAutoFit/>
          </a:bodyPr>
          <a:lstStyle/>
          <a:p>
            <a:pPr algn="ctr">
              <a:defRPr/>
            </a:pPr>
            <a:r>
              <a:rPr lang="en-GB" dirty="0"/>
              <a:t>Idyllic</a:t>
            </a:r>
          </a:p>
        </p:txBody>
      </p:sp>
      <p:sp>
        <p:nvSpPr>
          <p:cNvPr id="6" name="TextBox 5"/>
          <p:cNvSpPr txBox="1"/>
          <p:nvPr/>
        </p:nvSpPr>
        <p:spPr>
          <a:xfrm>
            <a:off x="5519346" y="2204865"/>
            <a:ext cx="1655762" cy="369887"/>
          </a:xfrm>
          <a:prstGeom prst="rect">
            <a:avLst/>
          </a:prstGeom>
          <a:solidFill>
            <a:schemeClr val="accent5">
              <a:lumMod val="20000"/>
              <a:lumOff val="80000"/>
            </a:schemeClr>
          </a:solidFill>
        </p:spPr>
        <p:txBody>
          <a:bodyPr>
            <a:spAutoFit/>
          </a:bodyPr>
          <a:lstStyle/>
          <a:p>
            <a:pPr algn="ctr">
              <a:defRPr/>
            </a:pPr>
            <a:r>
              <a:rPr lang="en-GB" dirty="0"/>
              <a:t>overlooked</a:t>
            </a:r>
          </a:p>
        </p:txBody>
      </p:sp>
      <p:sp>
        <p:nvSpPr>
          <p:cNvPr id="7" name="TextBox 6"/>
          <p:cNvSpPr txBox="1"/>
          <p:nvPr/>
        </p:nvSpPr>
        <p:spPr>
          <a:xfrm>
            <a:off x="7372350" y="2204865"/>
            <a:ext cx="1403350" cy="369887"/>
          </a:xfrm>
          <a:prstGeom prst="rect">
            <a:avLst/>
          </a:prstGeom>
          <a:solidFill>
            <a:schemeClr val="accent5">
              <a:lumMod val="20000"/>
              <a:lumOff val="80000"/>
            </a:schemeClr>
          </a:solidFill>
        </p:spPr>
        <p:txBody>
          <a:bodyPr>
            <a:spAutoFit/>
          </a:bodyPr>
          <a:lstStyle/>
          <a:p>
            <a:pPr algn="ctr">
              <a:defRPr/>
            </a:pPr>
            <a:r>
              <a:rPr lang="en-GB" dirty="0"/>
              <a:t>rural</a:t>
            </a:r>
          </a:p>
        </p:txBody>
      </p:sp>
      <p:sp>
        <p:nvSpPr>
          <p:cNvPr id="8" name="TextBox 7"/>
          <p:cNvSpPr txBox="1"/>
          <p:nvPr/>
        </p:nvSpPr>
        <p:spPr>
          <a:xfrm>
            <a:off x="8990013" y="2199468"/>
            <a:ext cx="1441450" cy="369887"/>
          </a:xfrm>
          <a:prstGeom prst="rect">
            <a:avLst/>
          </a:prstGeom>
          <a:solidFill>
            <a:schemeClr val="accent5">
              <a:lumMod val="20000"/>
              <a:lumOff val="80000"/>
            </a:schemeClr>
          </a:solidFill>
        </p:spPr>
        <p:txBody>
          <a:bodyPr>
            <a:spAutoFit/>
          </a:bodyPr>
          <a:lstStyle/>
          <a:p>
            <a:pPr algn="ctr">
              <a:defRPr/>
            </a:pPr>
            <a:r>
              <a:rPr lang="en-GB" dirty="0"/>
              <a:t>picturesque</a:t>
            </a:r>
          </a:p>
        </p:txBody>
      </p:sp>
      <p:sp>
        <p:nvSpPr>
          <p:cNvPr id="9" name="TextBox 8"/>
          <p:cNvSpPr txBox="1"/>
          <p:nvPr/>
        </p:nvSpPr>
        <p:spPr>
          <a:xfrm>
            <a:off x="5555065" y="2996952"/>
            <a:ext cx="1584325" cy="369888"/>
          </a:xfrm>
          <a:prstGeom prst="rect">
            <a:avLst/>
          </a:prstGeom>
          <a:solidFill>
            <a:schemeClr val="accent5">
              <a:lumMod val="20000"/>
              <a:lumOff val="80000"/>
            </a:schemeClr>
          </a:solidFill>
        </p:spPr>
        <p:txBody>
          <a:bodyPr>
            <a:spAutoFit/>
          </a:bodyPr>
          <a:lstStyle/>
          <a:p>
            <a:pPr algn="ctr">
              <a:defRPr/>
            </a:pPr>
            <a:r>
              <a:rPr lang="en-GB" dirty="0"/>
              <a:t>private</a:t>
            </a:r>
          </a:p>
        </p:txBody>
      </p:sp>
      <p:sp>
        <p:nvSpPr>
          <p:cNvPr id="10" name="TextBox 9"/>
          <p:cNvSpPr txBox="1"/>
          <p:nvPr/>
        </p:nvSpPr>
        <p:spPr>
          <a:xfrm>
            <a:off x="7390606" y="2996953"/>
            <a:ext cx="1403350" cy="369887"/>
          </a:xfrm>
          <a:prstGeom prst="rect">
            <a:avLst/>
          </a:prstGeom>
          <a:solidFill>
            <a:schemeClr val="accent5">
              <a:lumMod val="20000"/>
              <a:lumOff val="80000"/>
            </a:schemeClr>
          </a:solidFill>
        </p:spPr>
        <p:txBody>
          <a:bodyPr>
            <a:spAutoFit/>
          </a:bodyPr>
          <a:lstStyle/>
          <a:p>
            <a:pPr algn="ctr">
              <a:defRPr/>
            </a:pPr>
            <a:r>
              <a:rPr lang="en-GB" dirty="0"/>
              <a:t>hidden</a:t>
            </a:r>
          </a:p>
        </p:txBody>
      </p:sp>
      <p:sp>
        <p:nvSpPr>
          <p:cNvPr id="11" name="TextBox 10"/>
          <p:cNvSpPr txBox="1"/>
          <p:nvPr/>
        </p:nvSpPr>
        <p:spPr>
          <a:xfrm>
            <a:off x="9026526" y="2993462"/>
            <a:ext cx="1368425" cy="369887"/>
          </a:xfrm>
          <a:prstGeom prst="rect">
            <a:avLst/>
          </a:prstGeom>
          <a:solidFill>
            <a:schemeClr val="accent5">
              <a:lumMod val="20000"/>
              <a:lumOff val="80000"/>
            </a:schemeClr>
          </a:solidFill>
        </p:spPr>
        <p:txBody>
          <a:bodyPr>
            <a:spAutoFit/>
          </a:bodyPr>
          <a:lstStyle/>
          <a:p>
            <a:pPr algn="ctr">
              <a:defRPr/>
            </a:pPr>
            <a:r>
              <a:rPr lang="en-GB" dirty="0"/>
              <a:t>isolated</a:t>
            </a:r>
          </a:p>
        </p:txBody>
      </p:sp>
      <p:sp>
        <p:nvSpPr>
          <p:cNvPr id="38925" name="TextBox 11"/>
          <p:cNvSpPr txBox="1">
            <a:spLocks noChangeArrowheads="1"/>
          </p:cNvSpPr>
          <p:nvPr/>
        </p:nvSpPr>
        <p:spPr bwMode="auto">
          <a:xfrm>
            <a:off x="6741319" y="539760"/>
            <a:ext cx="2665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dirty="0"/>
              <a:t>Best of 3?</a:t>
            </a:r>
          </a:p>
        </p:txBody>
      </p:sp>
      <p:sp>
        <p:nvSpPr>
          <p:cNvPr id="12" name="TextBox 11"/>
          <p:cNvSpPr txBox="1"/>
          <p:nvPr/>
        </p:nvSpPr>
        <p:spPr>
          <a:xfrm>
            <a:off x="6600056" y="3717032"/>
            <a:ext cx="1553630" cy="369332"/>
          </a:xfrm>
          <a:prstGeom prst="rect">
            <a:avLst/>
          </a:prstGeom>
          <a:noFill/>
        </p:spPr>
        <p:txBody>
          <a:bodyPr wrap="none" rtlCol="0">
            <a:spAutoFit/>
          </a:bodyPr>
          <a:lstStyle/>
          <a:p>
            <a:r>
              <a:rPr lang="en-GB" b="1" dirty="0"/>
              <a:t>Odd One Out?</a:t>
            </a:r>
          </a:p>
        </p:txBody>
      </p:sp>
      <p:sp>
        <p:nvSpPr>
          <p:cNvPr id="13" name="TextBox 12"/>
          <p:cNvSpPr txBox="1"/>
          <p:nvPr/>
        </p:nvSpPr>
        <p:spPr>
          <a:xfrm>
            <a:off x="5555065" y="4581128"/>
            <a:ext cx="1477040" cy="369332"/>
          </a:xfrm>
          <a:prstGeom prst="rect">
            <a:avLst/>
          </a:prstGeom>
          <a:solidFill>
            <a:schemeClr val="accent6">
              <a:lumMod val="20000"/>
              <a:lumOff val="80000"/>
            </a:schemeClr>
          </a:solidFill>
        </p:spPr>
        <p:txBody>
          <a:bodyPr wrap="square" rtlCol="0">
            <a:spAutoFit/>
          </a:bodyPr>
          <a:lstStyle/>
          <a:p>
            <a:pPr algn="ctr"/>
            <a:r>
              <a:rPr lang="en-GB" dirty="0"/>
              <a:t>Inviting</a:t>
            </a:r>
          </a:p>
        </p:txBody>
      </p:sp>
      <p:sp>
        <p:nvSpPr>
          <p:cNvPr id="14" name="TextBox 13"/>
          <p:cNvSpPr txBox="1"/>
          <p:nvPr/>
        </p:nvSpPr>
        <p:spPr>
          <a:xfrm>
            <a:off x="7285445" y="4581128"/>
            <a:ext cx="1294634" cy="368578"/>
          </a:xfrm>
          <a:prstGeom prst="rect">
            <a:avLst/>
          </a:prstGeom>
          <a:solidFill>
            <a:schemeClr val="accent6">
              <a:lumMod val="20000"/>
              <a:lumOff val="80000"/>
            </a:schemeClr>
          </a:solidFill>
        </p:spPr>
        <p:txBody>
          <a:bodyPr wrap="square" rtlCol="0">
            <a:spAutoFit/>
          </a:bodyPr>
          <a:lstStyle/>
          <a:p>
            <a:pPr algn="ctr"/>
            <a:r>
              <a:rPr lang="en-GB" dirty="0"/>
              <a:t>unspoilt</a:t>
            </a:r>
          </a:p>
        </p:txBody>
      </p:sp>
      <p:sp>
        <p:nvSpPr>
          <p:cNvPr id="15" name="TextBox 14"/>
          <p:cNvSpPr txBox="1"/>
          <p:nvPr/>
        </p:nvSpPr>
        <p:spPr>
          <a:xfrm>
            <a:off x="8904313" y="4581128"/>
            <a:ext cx="1439837" cy="369332"/>
          </a:xfrm>
          <a:prstGeom prst="rect">
            <a:avLst/>
          </a:prstGeom>
          <a:solidFill>
            <a:schemeClr val="accent6">
              <a:lumMod val="20000"/>
              <a:lumOff val="80000"/>
            </a:schemeClr>
          </a:solidFill>
        </p:spPr>
        <p:txBody>
          <a:bodyPr wrap="square" rtlCol="0">
            <a:spAutoFit/>
          </a:bodyPr>
          <a:lstStyle/>
          <a:p>
            <a:pPr algn="ctr"/>
            <a:r>
              <a:rPr lang="en-GB" dirty="0"/>
              <a:t>formal</a:t>
            </a:r>
          </a:p>
        </p:txBody>
      </p:sp>
    </p:spTree>
    <p:extLst>
      <p:ext uri="{BB962C8B-B14F-4D97-AF65-F5344CB8AC3E}">
        <p14:creationId xmlns:p14="http://schemas.microsoft.com/office/powerpoint/2010/main" val="3013395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Articulate!</a:t>
            </a:r>
            <a:br>
              <a:rPr lang="en-GB" b="1" dirty="0"/>
            </a:br>
            <a:endParaRPr lang="en-GB" b="1" dirty="0"/>
          </a:p>
        </p:txBody>
      </p:sp>
      <p:sp>
        <p:nvSpPr>
          <p:cNvPr id="3" name="Content Placeholder 2"/>
          <p:cNvSpPr>
            <a:spLocks noGrp="1"/>
          </p:cNvSpPr>
          <p:nvPr>
            <p:ph idx="1"/>
          </p:nvPr>
        </p:nvSpPr>
        <p:spPr/>
        <p:txBody>
          <a:bodyPr/>
          <a:lstStyle/>
          <a:p>
            <a:pPr marL="0" indent="0">
              <a:buNone/>
            </a:pPr>
            <a:r>
              <a:rPr lang="en-GB" b="1" dirty="0"/>
              <a:t>Teams of 3:</a:t>
            </a:r>
          </a:p>
          <a:p>
            <a:r>
              <a:rPr lang="en-GB" dirty="0"/>
              <a:t>Player </a:t>
            </a:r>
            <a:r>
              <a:rPr lang="en-GB" b="1" dirty="0"/>
              <a:t>one</a:t>
            </a:r>
            <a:r>
              <a:rPr lang="en-GB" dirty="0"/>
              <a:t> – Describe the key vocabulary in their own words (without saying the actual word)</a:t>
            </a:r>
          </a:p>
          <a:p>
            <a:r>
              <a:rPr lang="en-GB" dirty="0"/>
              <a:t>Player </a:t>
            </a:r>
            <a:r>
              <a:rPr lang="en-GB" b="1" dirty="0"/>
              <a:t>two</a:t>
            </a:r>
            <a:r>
              <a:rPr lang="en-GB" dirty="0"/>
              <a:t> – guess the word</a:t>
            </a:r>
          </a:p>
          <a:p>
            <a:r>
              <a:rPr lang="en-GB" dirty="0"/>
              <a:t>Player </a:t>
            </a:r>
            <a:r>
              <a:rPr lang="en-GB" b="1" dirty="0"/>
              <a:t>three</a:t>
            </a:r>
            <a:r>
              <a:rPr lang="en-GB" dirty="0"/>
              <a:t> – Timer and point scorer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725" y="4197732"/>
            <a:ext cx="175411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417" t="25481" r="15917" b="33630"/>
          <a:stretch/>
        </p:blipFill>
        <p:spPr bwMode="auto">
          <a:xfrm>
            <a:off x="2279577" y="4077072"/>
            <a:ext cx="5965623" cy="196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917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10" t="15375" r="39312" b="16598"/>
          <a:stretch/>
        </p:blipFill>
        <p:spPr bwMode="auto">
          <a:xfrm>
            <a:off x="1847528" y="476673"/>
            <a:ext cx="3069772" cy="466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806" y="476673"/>
            <a:ext cx="2451363" cy="326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31" t="6951" r="23490" b="20792"/>
          <a:stretch/>
        </p:blipFill>
        <p:spPr bwMode="auto">
          <a:xfrm>
            <a:off x="5156806" y="3943944"/>
            <a:ext cx="3885841" cy="276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D5D0012-8243-4224-8C1F-2FB78C9CA4CC}"/>
              </a:ext>
            </a:extLst>
          </p:cNvPr>
          <p:cNvPicPr>
            <a:picLocks noChangeAspect="1"/>
          </p:cNvPicPr>
          <p:nvPr/>
        </p:nvPicPr>
        <p:blipFill>
          <a:blip r:embed="rId5"/>
          <a:stretch>
            <a:fillRect/>
          </a:stretch>
        </p:blipFill>
        <p:spPr>
          <a:xfrm>
            <a:off x="7752184" y="788711"/>
            <a:ext cx="2837346" cy="2952328"/>
          </a:xfrm>
          <a:prstGeom prst="rect">
            <a:avLst/>
          </a:prstGeom>
        </p:spPr>
      </p:pic>
      <p:pic>
        <p:nvPicPr>
          <p:cNvPr id="3" name="Picture 2">
            <a:extLst>
              <a:ext uri="{FF2B5EF4-FFF2-40B4-BE49-F238E27FC236}">
                <a16:creationId xmlns:a16="http://schemas.microsoft.com/office/drawing/2014/main" id="{F19AC4BC-092B-4AF9-87EF-1F53D6E3F090}"/>
              </a:ext>
            </a:extLst>
          </p:cNvPr>
          <p:cNvPicPr>
            <a:picLocks noChangeAspect="1"/>
          </p:cNvPicPr>
          <p:nvPr/>
        </p:nvPicPr>
        <p:blipFill rotWithShape="1">
          <a:blip r:embed="rId6"/>
          <a:srcRect l="2183" r="6547"/>
          <a:stretch/>
        </p:blipFill>
        <p:spPr>
          <a:xfrm>
            <a:off x="2323378" y="4230952"/>
            <a:ext cx="2593923" cy="2473077"/>
          </a:xfrm>
          <a:prstGeom prst="rect">
            <a:avLst/>
          </a:prstGeom>
        </p:spPr>
      </p:pic>
      <p:pic>
        <p:nvPicPr>
          <p:cNvPr id="4" name="Picture 3">
            <a:extLst>
              <a:ext uri="{FF2B5EF4-FFF2-40B4-BE49-F238E27FC236}">
                <a16:creationId xmlns:a16="http://schemas.microsoft.com/office/drawing/2014/main" id="{655E99AF-EE6F-42D5-BA81-2472B92EB3B6}"/>
              </a:ext>
            </a:extLst>
          </p:cNvPr>
          <p:cNvPicPr>
            <a:picLocks noChangeAspect="1"/>
          </p:cNvPicPr>
          <p:nvPr/>
        </p:nvPicPr>
        <p:blipFill>
          <a:blip r:embed="rId7"/>
          <a:stretch>
            <a:fillRect/>
          </a:stretch>
        </p:blipFill>
        <p:spPr>
          <a:xfrm>
            <a:off x="1703512" y="116786"/>
            <a:ext cx="4273666" cy="823031"/>
          </a:xfrm>
          <a:prstGeom prst="rect">
            <a:avLst/>
          </a:prstGeom>
        </p:spPr>
      </p:pic>
    </p:spTree>
    <p:extLst>
      <p:ext uri="{BB962C8B-B14F-4D97-AF65-F5344CB8AC3E}">
        <p14:creationId xmlns:p14="http://schemas.microsoft.com/office/powerpoint/2010/main" val="241971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215681" y="464749"/>
            <a:ext cx="4041775" cy="639762"/>
          </a:xfrm>
        </p:spPr>
        <p:txBody>
          <a:bodyPr/>
          <a:lstStyle/>
          <a:p>
            <a:r>
              <a:rPr lang="en-GB" dirty="0"/>
              <a:t>Diamond Nine</a:t>
            </a:r>
          </a:p>
        </p:txBody>
      </p:sp>
      <p:pic>
        <p:nvPicPr>
          <p:cNvPr id="9" name="Content Placeholder 8">
            <a:extLst>
              <a:ext uri="{FF2B5EF4-FFF2-40B4-BE49-F238E27FC236}">
                <a16:creationId xmlns:a16="http://schemas.microsoft.com/office/drawing/2014/main" id="{3A64B8FC-AFEF-4FDA-8C47-14007F489583}"/>
              </a:ext>
            </a:extLst>
          </p:cNvPr>
          <p:cNvPicPr>
            <a:picLocks noGrp="1" noChangeAspect="1"/>
          </p:cNvPicPr>
          <p:nvPr>
            <p:ph sz="quarter" idx="4"/>
          </p:nvPr>
        </p:nvPicPr>
        <p:blipFill>
          <a:blip r:embed="rId2"/>
          <a:stretch>
            <a:fillRect/>
          </a:stretch>
        </p:blipFill>
        <p:spPr>
          <a:xfrm>
            <a:off x="6456040" y="1736813"/>
            <a:ext cx="3502578" cy="3775075"/>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9554" y="1736812"/>
            <a:ext cx="4209423"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492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981202" y="274638"/>
            <a:ext cx="5338935" cy="994122"/>
          </a:xfrm>
          <a:solidFill>
            <a:srgbClr val="92D050"/>
          </a:solidFill>
        </p:spPr>
        <p:txBody>
          <a:bodyPr/>
          <a:lstStyle/>
          <a:p>
            <a:pPr algn="l" eaLnBrk="1" hangingPunct="1"/>
            <a:r>
              <a:rPr lang="en-GB" sz="4000" b="1" dirty="0"/>
              <a:t>Shades of Meaning – </a:t>
            </a:r>
            <a:r>
              <a:rPr lang="en-GB" sz="2000" b="1" dirty="0"/>
              <a:t>building synonyms of different intensity</a:t>
            </a:r>
          </a:p>
        </p:txBody>
      </p:sp>
      <p:pic>
        <p:nvPicPr>
          <p:cNvPr id="2765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5489" y="4110039"/>
            <a:ext cx="5036616" cy="203222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1557338"/>
            <a:ext cx="5075547" cy="201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460375"/>
            <a:ext cx="23812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0137" y="2591910"/>
            <a:ext cx="3526135" cy="428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63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defRPr/>
            </a:pPr>
            <a:r>
              <a:rPr lang="en-GB" dirty="0"/>
              <a:t>Quality storage of vocabulary…7 links (semantic frameworks to store a word)</a:t>
            </a:r>
          </a:p>
        </p:txBody>
      </p:sp>
      <p:sp>
        <p:nvSpPr>
          <p:cNvPr id="55299" name="TextBox 3"/>
          <p:cNvSpPr txBox="1">
            <a:spLocks noChangeArrowheads="1"/>
          </p:cNvSpPr>
          <p:nvPr/>
        </p:nvSpPr>
        <p:spPr bwMode="auto">
          <a:xfrm>
            <a:off x="5021427" y="3436363"/>
            <a:ext cx="2210862" cy="584775"/>
          </a:xfrm>
          <a:prstGeom prst="rect">
            <a:avLst/>
          </a:prstGeom>
          <a:solidFill>
            <a:schemeClr val="accent6">
              <a:lumMod val="20000"/>
              <a:lumOff val="80000"/>
            </a:schemeClr>
          </a:solidFill>
          <a:ln>
            <a:noFill/>
          </a:ln>
        </p:spPr>
        <p:txBody>
          <a:bodyPr wrap="none">
            <a:spAutoFit/>
          </a:bodyPr>
          <a:lstStyle>
            <a:lvl1pPr>
              <a:defRPr sz="2800">
                <a:solidFill>
                  <a:schemeClr val="tx1"/>
                </a:solidFill>
                <a:latin typeface="Arial" pitchFamily="34" charset="0"/>
                <a:ea typeface="ＭＳ Ｐゴシック" pitchFamily="34" charset="-128"/>
                <a:cs typeface="Arial" pitchFamily="34" charset="0"/>
              </a:defRPr>
            </a:lvl1pPr>
            <a:lvl2pPr>
              <a:defRPr sz="2400">
                <a:solidFill>
                  <a:schemeClr val="tx1"/>
                </a:solidFill>
                <a:latin typeface="Arial" pitchFamily="34" charset="0"/>
                <a:ea typeface="ＭＳ Ｐゴシック" pitchFamily="34" charset="-128"/>
                <a:cs typeface="Arial" pitchFamily="34" charset="0"/>
              </a:defRPr>
            </a:lvl2pPr>
            <a:lvl3pPr>
              <a:defRPr sz="2000">
                <a:solidFill>
                  <a:schemeClr val="tx1"/>
                </a:solidFill>
                <a:latin typeface="Arial" pitchFamily="34" charset="0"/>
                <a:ea typeface="ＭＳ Ｐゴシック" pitchFamily="34" charset="-128"/>
                <a:cs typeface="Arial" pitchFamily="34" charset="0"/>
              </a:defRPr>
            </a:lvl3pPr>
            <a:lvl4pPr>
              <a:defRPr>
                <a:solidFill>
                  <a:schemeClr val="tx1"/>
                </a:solidFill>
                <a:latin typeface="Arial" pitchFamily="34" charset="0"/>
                <a:ea typeface="ＭＳ Ｐゴシック" pitchFamily="34" charset="-128"/>
                <a:cs typeface="Arial" pitchFamily="34" charset="0"/>
              </a:defRPr>
            </a:lvl4pPr>
            <a:lvl5pPr>
              <a:defRPr>
                <a:solidFill>
                  <a:schemeClr val="tx1"/>
                </a:solidFill>
                <a:latin typeface="Arial" pitchFamily="34" charset="0"/>
                <a:ea typeface="ＭＳ Ｐゴシック" pitchFamily="34" charset="-128"/>
                <a:cs typeface="Arial" pitchFamily="34" charset="0"/>
              </a:defRPr>
            </a:lvl5pPr>
            <a:lvl6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6pPr>
            <a:lvl7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7pPr>
            <a:lvl8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8pPr>
            <a:lvl9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9pPr>
          </a:lstStyle>
          <a:p>
            <a:r>
              <a:rPr lang="en-GB" altLang="en-US" sz="3200" b="1" dirty="0"/>
              <a:t>resistance</a:t>
            </a:r>
          </a:p>
        </p:txBody>
      </p:sp>
      <p:sp>
        <p:nvSpPr>
          <p:cNvPr id="6" name="Rectangle 5"/>
          <p:cNvSpPr/>
          <p:nvPr/>
        </p:nvSpPr>
        <p:spPr>
          <a:xfrm>
            <a:off x="1787526" y="1693863"/>
            <a:ext cx="2665413" cy="12239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chemeClr val="tx1"/>
                </a:solidFill>
              </a:rPr>
              <a:t>opposite</a:t>
            </a:r>
          </a:p>
          <a:p>
            <a:pPr>
              <a:defRPr/>
            </a:pPr>
            <a:r>
              <a:rPr lang="en-GB" sz="3200" b="1" dirty="0">
                <a:solidFill>
                  <a:schemeClr val="tx1"/>
                </a:solidFill>
              </a:rPr>
              <a:t>  (antonym)</a:t>
            </a:r>
          </a:p>
        </p:txBody>
      </p:sp>
      <p:pic>
        <p:nvPicPr>
          <p:cNvPr id="553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595" y="1262031"/>
            <a:ext cx="2978756" cy="137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5251" y="3178176"/>
            <a:ext cx="26892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6" y="3178176"/>
            <a:ext cx="26892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7896" y="1763713"/>
            <a:ext cx="2496892"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1" y="4879976"/>
            <a:ext cx="26892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4691128"/>
            <a:ext cx="3096716" cy="143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7" name="TextBox 6"/>
          <p:cNvSpPr txBox="1">
            <a:spLocks noChangeArrowheads="1"/>
          </p:cNvSpPr>
          <p:nvPr/>
        </p:nvSpPr>
        <p:spPr bwMode="auto">
          <a:xfrm>
            <a:off x="4759381" y="1411842"/>
            <a:ext cx="29161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ea typeface="ＭＳ Ｐゴシック" pitchFamily="34" charset="-128"/>
                <a:cs typeface="Arial" pitchFamily="34" charset="0"/>
              </a:defRPr>
            </a:lvl1pPr>
            <a:lvl2pPr>
              <a:defRPr sz="2400">
                <a:solidFill>
                  <a:schemeClr val="tx1"/>
                </a:solidFill>
                <a:latin typeface="Arial" pitchFamily="34" charset="0"/>
                <a:ea typeface="ＭＳ Ｐゴシック" pitchFamily="34" charset="-128"/>
                <a:cs typeface="Arial" pitchFamily="34" charset="0"/>
              </a:defRPr>
            </a:lvl2pPr>
            <a:lvl3pPr>
              <a:defRPr sz="2000">
                <a:solidFill>
                  <a:schemeClr val="tx1"/>
                </a:solidFill>
                <a:latin typeface="Arial" pitchFamily="34" charset="0"/>
                <a:ea typeface="ＭＳ Ｐゴシック" pitchFamily="34" charset="-128"/>
                <a:cs typeface="Arial" pitchFamily="34" charset="0"/>
              </a:defRPr>
            </a:lvl3pPr>
            <a:lvl4pPr>
              <a:defRPr>
                <a:solidFill>
                  <a:schemeClr val="tx1"/>
                </a:solidFill>
                <a:latin typeface="Arial" pitchFamily="34" charset="0"/>
                <a:ea typeface="ＭＳ Ｐゴシック" pitchFamily="34" charset="-128"/>
                <a:cs typeface="Arial" pitchFamily="34" charset="0"/>
              </a:defRPr>
            </a:lvl4pPr>
            <a:lvl5pPr>
              <a:defRPr>
                <a:solidFill>
                  <a:schemeClr val="tx1"/>
                </a:solidFill>
                <a:latin typeface="Arial" pitchFamily="34" charset="0"/>
                <a:ea typeface="ＭＳ Ｐゴシック" pitchFamily="34" charset="-128"/>
                <a:cs typeface="Arial" pitchFamily="34" charset="0"/>
              </a:defRPr>
            </a:lvl5pPr>
            <a:lvl6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6pPr>
            <a:lvl7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7pPr>
            <a:lvl8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8pPr>
            <a:lvl9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9pPr>
          </a:lstStyle>
          <a:p>
            <a:r>
              <a:rPr lang="en-GB" altLang="en-US" sz="3200" b="1" dirty="0"/>
              <a:t> syllables: </a:t>
            </a:r>
          </a:p>
          <a:p>
            <a:r>
              <a:rPr lang="en-GB" altLang="en-US" sz="3200" b="1" dirty="0"/>
              <a:t>‘Say and clap’</a:t>
            </a:r>
          </a:p>
        </p:txBody>
      </p:sp>
      <p:sp>
        <p:nvSpPr>
          <p:cNvPr id="55308" name="TextBox 7"/>
          <p:cNvSpPr txBox="1">
            <a:spLocks noChangeArrowheads="1"/>
          </p:cNvSpPr>
          <p:nvPr/>
        </p:nvSpPr>
        <p:spPr bwMode="auto">
          <a:xfrm>
            <a:off x="8017062" y="2013457"/>
            <a:ext cx="20882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cs typeface="Arial" pitchFamily="34" charset="0"/>
              </a:defRPr>
            </a:lvl1pPr>
            <a:lvl2pPr>
              <a:defRPr sz="2400">
                <a:solidFill>
                  <a:schemeClr val="tx1"/>
                </a:solidFill>
                <a:latin typeface="Arial" pitchFamily="34" charset="0"/>
                <a:ea typeface="ＭＳ Ｐゴシック" pitchFamily="34" charset="-128"/>
                <a:cs typeface="Arial" pitchFamily="34" charset="0"/>
              </a:defRPr>
            </a:lvl2pPr>
            <a:lvl3pPr>
              <a:defRPr sz="2000">
                <a:solidFill>
                  <a:schemeClr val="tx1"/>
                </a:solidFill>
                <a:latin typeface="Arial" pitchFamily="34" charset="0"/>
                <a:ea typeface="ＭＳ Ｐゴシック" pitchFamily="34" charset="-128"/>
                <a:cs typeface="Arial" pitchFamily="34" charset="0"/>
              </a:defRPr>
            </a:lvl3pPr>
            <a:lvl4pPr>
              <a:defRPr>
                <a:solidFill>
                  <a:schemeClr val="tx1"/>
                </a:solidFill>
                <a:latin typeface="Arial" pitchFamily="34" charset="0"/>
                <a:ea typeface="ＭＳ Ｐゴシック" pitchFamily="34" charset="-128"/>
                <a:cs typeface="Arial" pitchFamily="34" charset="0"/>
              </a:defRPr>
            </a:lvl4pPr>
            <a:lvl5pPr>
              <a:defRPr>
                <a:solidFill>
                  <a:schemeClr val="tx1"/>
                </a:solidFill>
                <a:latin typeface="Arial" pitchFamily="34" charset="0"/>
                <a:ea typeface="ＭＳ Ｐゴシック" pitchFamily="34" charset="-128"/>
                <a:cs typeface="Arial" pitchFamily="34" charset="0"/>
              </a:defRPr>
            </a:lvl5pPr>
            <a:lvl6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6pPr>
            <a:lvl7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7pPr>
            <a:lvl8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8pPr>
            <a:lvl9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9pPr>
          </a:lstStyle>
          <a:p>
            <a:r>
              <a:rPr lang="en-GB" altLang="en-US" sz="3200" b="1" dirty="0"/>
              <a:t>Meaning:</a:t>
            </a:r>
          </a:p>
        </p:txBody>
      </p:sp>
      <p:sp>
        <p:nvSpPr>
          <p:cNvPr id="55309" name="TextBox 8"/>
          <p:cNvSpPr txBox="1">
            <a:spLocks noChangeArrowheads="1"/>
          </p:cNvSpPr>
          <p:nvPr/>
        </p:nvSpPr>
        <p:spPr bwMode="auto">
          <a:xfrm>
            <a:off x="7894432" y="3507294"/>
            <a:ext cx="23936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ea typeface="ＭＳ Ｐゴシック" pitchFamily="34" charset="-128"/>
                <a:cs typeface="Arial" pitchFamily="34" charset="0"/>
              </a:defRPr>
            </a:lvl1pPr>
            <a:lvl2pPr>
              <a:defRPr sz="2400">
                <a:solidFill>
                  <a:schemeClr val="tx1"/>
                </a:solidFill>
                <a:latin typeface="Arial" pitchFamily="34" charset="0"/>
                <a:ea typeface="ＭＳ Ｐゴシック" pitchFamily="34" charset="-128"/>
                <a:cs typeface="Arial" pitchFamily="34" charset="0"/>
              </a:defRPr>
            </a:lvl2pPr>
            <a:lvl3pPr>
              <a:defRPr sz="2000">
                <a:solidFill>
                  <a:schemeClr val="tx1"/>
                </a:solidFill>
                <a:latin typeface="Arial" pitchFamily="34" charset="0"/>
                <a:ea typeface="ＭＳ Ｐゴシック" pitchFamily="34" charset="-128"/>
                <a:cs typeface="Arial" pitchFamily="34" charset="0"/>
              </a:defRPr>
            </a:lvl3pPr>
            <a:lvl4pPr>
              <a:defRPr>
                <a:solidFill>
                  <a:schemeClr val="tx1"/>
                </a:solidFill>
                <a:latin typeface="Arial" pitchFamily="34" charset="0"/>
                <a:ea typeface="ＭＳ Ｐゴシック" pitchFamily="34" charset="-128"/>
                <a:cs typeface="Arial" pitchFamily="34" charset="0"/>
              </a:defRPr>
            </a:lvl4pPr>
            <a:lvl5pPr>
              <a:defRPr>
                <a:solidFill>
                  <a:schemeClr val="tx1"/>
                </a:solidFill>
                <a:latin typeface="Arial" pitchFamily="34" charset="0"/>
                <a:ea typeface="ＭＳ Ｐゴシック" pitchFamily="34" charset="-128"/>
                <a:cs typeface="Arial" pitchFamily="34" charset="0"/>
              </a:defRPr>
            </a:lvl5pPr>
            <a:lvl6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6pPr>
            <a:lvl7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7pPr>
            <a:lvl8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8pPr>
            <a:lvl9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9pPr>
          </a:lstStyle>
          <a:p>
            <a:r>
              <a:rPr lang="en-GB" altLang="en-US" sz="3200" b="1" dirty="0"/>
              <a:t>Synonyms:</a:t>
            </a:r>
          </a:p>
        </p:txBody>
      </p:sp>
      <p:sp>
        <p:nvSpPr>
          <p:cNvPr id="55310" name="TextBox 9"/>
          <p:cNvSpPr txBox="1">
            <a:spLocks noChangeArrowheads="1"/>
          </p:cNvSpPr>
          <p:nvPr/>
        </p:nvSpPr>
        <p:spPr bwMode="auto">
          <a:xfrm>
            <a:off x="6822665" y="5127556"/>
            <a:ext cx="22797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ea typeface="ＭＳ Ｐゴシック" pitchFamily="34" charset="-128"/>
                <a:cs typeface="Arial" pitchFamily="34" charset="0"/>
              </a:defRPr>
            </a:lvl1pPr>
            <a:lvl2pPr>
              <a:defRPr sz="2400">
                <a:solidFill>
                  <a:schemeClr val="tx1"/>
                </a:solidFill>
                <a:latin typeface="Arial" pitchFamily="34" charset="0"/>
                <a:ea typeface="ＭＳ Ｐゴシック" pitchFamily="34" charset="-128"/>
                <a:cs typeface="Arial" pitchFamily="34" charset="0"/>
              </a:defRPr>
            </a:lvl2pPr>
            <a:lvl3pPr>
              <a:defRPr sz="2000">
                <a:solidFill>
                  <a:schemeClr val="tx1"/>
                </a:solidFill>
                <a:latin typeface="Arial" pitchFamily="34" charset="0"/>
                <a:ea typeface="ＭＳ Ｐゴシック" pitchFamily="34" charset="-128"/>
                <a:cs typeface="Arial" pitchFamily="34" charset="0"/>
              </a:defRPr>
            </a:lvl3pPr>
            <a:lvl4pPr>
              <a:defRPr>
                <a:solidFill>
                  <a:schemeClr val="tx1"/>
                </a:solidFill>
                <a:latin typeface="Arial" pitchFamily="34" charset="0"/>
                <a:ea typeface="ＭＳ Ｐゴシック" pitchFamily="34" charset="-128"/>
                <a:cs typeface="Arial" pitchFamily="34" charset="0"/>
              </a:defRPr>
            </a:lvl4pPr>
            <a:lvl5pPr>
              <a:defRPr>
                <a:solidFill>
                  <a:schemeClr val="tx1"/>
                </a:solidFill>
                <a:latin typeface="Arial" pitchFamily="34" charset="0"/>
                <a:ea typeface="ＭＳ Ｐゴシック" pitchFamily="34" charset="-128"/>
                <a:cs typeface="Arial" pitchFamily="34" charset="0"/>
              </a:defRPr>
            </a:lvl5pPr>
            <a:lvl6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6pPr>
            <a:lvl7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7pPr>
            <a:lvl8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8pPr>
            <a:lvl9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9pPr>
          </a:lstStyle>
          <a:p>
            <a:r>
              <a:rPr lang="en-GB" altLang="en-US" sz="3200" b="1" dirty="0"/>
              <a:t>same root:</a:t>
            </a:r>
          </a:p>
        </p:txBody>
      </p:sp>
      <p:sp>
        <p:nvSpPr>
          <p:cNvPr id="55311" name="TextBox 10"/>
          <p:cNvSpPr txBox="1">
            <a:spLocks noChangeArrowheads="1"/>
          </p:cNvSpPr>
          <p:nvPr/>
        </p:nvSpPr>
        <p:spPr bwMode="auto">
          <a:xfrm>
            <a:off x="2567609" y="5299076"/>
            <a:ext cx="2443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cs typeface="Arial" pitchFamily="34" charset="0"/>
              </a:defRPr>
            </a:lvl1pPr>
            <a:lvl2pPr>
              <a:defRPr sz="2400">
                <a:solidFill>
                  <a:schemeClr val="tx1"/>
                </a:solidFill>
                <a:latin typeface="Arial" pitchFamily="34" charset="0"/>
                <a:ea typeface="ＭＳ Ｐゴシック" pitchFamily="34" charset="-128"/>
                <a:cs typeface="Arial" pitchFamily="34" charset="0"/>
              </a:defRPr>
            </a:lvl2pPr>
            <a:lvl3pPr>
              <a:defRPr sz="2000">
                <a:solidFill>
                  <a:schemeClr val="tx1"/>
                </a:solidFill>
                <a:latin typeface="Arial" pitchFamily="34" charset="0"/>
                <a:ea typeface="ＭＳ Ｐゴシック" pitchFamily="34" charset="-128"/>
                <a:cs typeface="Arial" pitchFamily="34" charset="0"/>
              </a:defRPr>
            </a:lvl3pPr>
            <a:lvl4pPr>
              <a:defRPr>
                <a:solidFill>
                  <a:schemeClr val="tx1"/>
                </a:solidFill>
                <a:latin typeface="Arial" pitchFamily="34" charset="0"/>
                <a:ea typeface="ＭＳ Ｐゴシック" pitchFamily="34" charset="-128"/>
                <a:cs typeface="Arial" pitchFamily="34" charset="0"/>
              </a:defRPr>
            </a:lvl4pPr>
            <a:lvl5pPr>
              <a:defRPr>
                <a:solidFill>
                  <a:schemeClr val="tx1"/>
                </a:solidFill>
                <a:latin typeface="Arial" pitchFamily="34" charset="0"/>
                <a:ea typeface="ＭＳ Ｐゴシック" pitchFamily="34" charset="-128"/>
                <a:cs typeface="Arial" pitchFamily="34" charset="0"/>
              </a:defRPr>
            </a:lvl5pPr>
            <a:lvl6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6pPr>
            <a:lvl7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7pPr>
            <a:lvl8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8pPr>
            <a:lvl9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9pPr>
          </a:lstStyle>
          <a:p>
            <a:r>
              <a:rPr lang="en-GB" altLang="en-US" sz="3600" b="1" dirty="0"/>
              <a:t>Sentence:</a:t>
            </a:r>
          </a:p>
        </p:txBody>
      </p:sp>
      <p:sp>
        <p:nvSpPr>
          <p:cNvPr id="55312" name="TextBox 11"/>
          <p:cNvSpPr txBox="1">
            <a:spLocks noChangeArrowheads="1"/>
          </p:cNvSpPr>
          <p:nvPr/>
        </p:nvSpPr>
        <p:spPr bwMode="auto">
          <a:xfrm>
            <a:off x="2048471" y="3436364"/>
            <a:ext cx="2353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ea typeface="ＭＳ Ｐゴシック" pitchFamily="34" charset="-128"/>
                <a:cs typeface="Arial" pitchFamily="34" charset="0"/>
              </a:defRPr>
            </a:lvl1pPr>
            <a:lvl2pPr>
              <a:defRPr sz="2400">
                <a:solidFill>
                  <a:schemeClr val="tx1"/>
                </a:solidFill>
                <a:latin typeface="Arial" pitchFamily="34" charset="0"/>
                <a:ea typeface="ＭＳ Ｐゴシック" pitchFamily="34" charset="-128"/>
                <a:cs typeface="Arial" pitchFamily="34" charset="0"/>
              </a:defRPr>
            </a:lvl2pPr>
            <a:lvl3pPr>
              <a:defRPr sz="2000">
                <a:solidFill>
                  <a:schemeClr val="tx1"/>
                </a:solidFill>
                <a:latin typeface="Arial" pitchFamily="34" charset="0"/>
                <a:ea typeface="ＭＳ Ｐゴシック" pitchFamily="34" charset="-128"/>
                <a:cs typeface="Arial" pitchFamily="34" charset="0"/>
              </a:defRPr>
            </a:lvl3pPr>
            <a:lvl4pPr>
              <a:defRPr>
                <a:solidFill>
                  <a:schemeClr val="tx1"/>
                </a:solidFill>
                <a:latin typeface="Arial" pitchFamily="34" charset="0"/>
                <a:ea typeface="ＭＳ Ｐゴシック" pitchFamily="34" charset="-128"/>
                <a:cs typeface="Arial" pitchFamily="34" charset="0"/>
              </a:defRPr>
            </a:lvl4pPr>
            <a:lvl5pPr>
              <a:defRPr>
                <a:solidFill>
                  <a:schemeClr val="tx1"/>
                </a:solidFill>
                <a:latin typeface="Arial" pitchFamily="34" charset="0"/>
                <a:ea typeface="ＭＳ Ｐゴシック" pitchFamily="34" charset="-128"/>
                <a:cs typeface="Arial" pitchFamily="34" charset="0"/>
              </a:defRPr>
            </a:lvl5pPr>
            <a:lvl6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6pPr>
            <a:lvl7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7pPr>
            <a:lvl8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8pPr>
            <a:lvl9pPr eaLnBrk="0" fontAlgn="base" hangingPunct="0">
              <a:spcAft>
                <a:spcPct val="0"/>
              </a:spcAft>
              <a:buChar char="»"/>
              <a:defRPr>
                <a:solidFill>
                  <a:schemeClr val="tx1"/>
                </a:solidFill>
                <a:latin typeface="Arial" pitchFamily="34" charset="0"/>
                <a:ea typeface="ＭＳ Ｐゴシック" pitchFamily="34" charset="-128"/>
                <a:cs typeface="Arial" pitchFamily="34" charset="0"/>
              </a:defRPr>
            </a:lvl9pPr>
          </a:lstStyle>
          <a:p>
            <a:r>
              <a:rPr lang="en-GB" altLang="en-US" sz="3200" b="1" dirty="0"/>
              <a:t>‘</a:t>
            </a:r>
            <a:r>
              <a:rPr lang="en-GB" altLang="en-US" sz="3200" b="1" dirty="0" err="1"/>
              <a:t>pictoword</a:t>
            </a:r>
            <a:r>
              <a:rPr lang="en-GB" altLang="en-US" sz="3200" b="1" dirty="0"/>
              <a:t>’</a:t>
            </a:r>
          </a:p>
        </p:txBody>
      </p:sp>
      <p:pic>
        <p:nvPicPr>
          <p:cNvPr id="553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0850" y="404814"/>
            <a:ext cx="1023938" cy="116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183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1664</Words>
  <Application>Microsoft Office PowerPoint</Application>
  <PresentationFormat>Widescreen</PresentationFormat>
  <Paragraphs>281</Paragraphs>
  <Slides>38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vt:lpstr>
      <vt:lpstr>Office Theme</vt:lpstr>
      <vt:lpstr>Warming up the words</vt:lpstr>
      <vt:lpstr>PowerPoint Presentation</vt:lpstr>
      <vt:lpstr>PowerPoint Presentation</vt:lpstr>
      <vt:lpstr>PowerPoint Presentation</vt:lpstr>
      <vt:lpstr>Articulate! </vt:lpstr>
      <vt:lpstr>PowerPoint Presentation</vt:lpstr>
      <vt:lpstr>PowerPoint Presentation</vt:lpstr>
      <vt:lpstr>Shades of Meaning – building synonyms of different intensity</vt:lpstr>
      <vt:lpstr>Quality storage of vocabulary…7 links (semantic frameworks to store a word)</vt:lpstr>
      <vt:lpstr>PowerPoint Presentation</vt:lpstr>
      <vt:lpstr>Pictowords/calligrams</vt:lpstr>
      <vt:lpstr>A web of associations: What it sounds like</vt:lpstr>
      <vt:lpstr>Words that go with it (synonyms):</vt:lpstr>
      <vt:lpstr>PowerPoint Presentation</vt:lpstr>
      <vt:lpstr>Beat the clock!</vt:lpstr>
      <vt:lpstr>Traffic Light Vocabulary</vt:lpstr>
      <vt:lpstr>PowerPoint Presentation</vt:lpstr>
      <vt:lpstr>Magpie walls</vt:lpstr>
      <vt:lpstr>‘Cloze’ the gap!</vt:lpstr>
      <vt:lpstr>PowerPoint Presentation</vt:lpstr>
      <vt:lpstr>Applause!</vt:lpstr>
      <vt:lpstr>Making Choices</vt:lpstr>
      <vt:lpstr>Semantic Fields - Relating Words</vt:lpstr>
      <vt:lpstr>Word Associations</vt:lpstr>
      <vt:lpstr>Have you ever?</vt:lpstr>
      <vt:lpstr>Word Sorts</vt:lpstr>
      <vt:lpstr>Questions, Reasons &amp; Examples</vt:lpstr>
      <vt:lpstr>Would you rather…?</vt:lpstr>
      <vt:lpstr>I Spy</vt:lpstr>
      <vt:lpstr>I give you a gift…</vt:lpstr>
      <vt:lpstr>Teach Teddy a New Word</vt:lpstr>
      <vt:lpstr>Alien Definitions</vt:lpstr>
      <vt:lpstr>Beanbag Categories</vt:lpstr>
      <vt:lpstr>Five Things</vt:lpstr>
      <vt:lpstr>Scavenger Hunt</vt:lpstr>
      <vt:lpstr>Pass the Object</vt:lpstr>
      <vt:lpstr>Talking Twins</vt:lpstr>
      <vt:lpstr>‘Bippity Boppity’ Bumble Bee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Warming up the words</dc:title>
  <dc:creator>Satchel, Hannah</dc:creator>
  <cp:lastModifiedBy>Satchel, Hannah</cp:lastModifiedBy>
  <cp:revision>1</cp:revision>
  <dcterms:created xsi:type="dcterms:W3CDTF">2019-07-25T13:45:47Z</dcterms:created>
  <dcterms:modified xsi:type="dcterms:W3CDTF">2019-07-25T13:47:29Z</dcterms:modified>
</cp:coreProperties>
</file>