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0" r:id="rId3"/>
    <p:sldId id="293" r:id="rId4"/>
    <p:sldId id="306" r:id="rId5"/>
    <p:sldId id="305" r:id="rId6"/>
    <p:sldId id="303" r:id="rId7"/>
    <p:sldId id="290" r:id="rId8"/>
    <p:sldId id="285" r:id="rId9"/>
    <p:sldId id="296" r:id="rId10"/>
    <p:sldId id="286" r:id="rId11"/>
    <p:sldId id="284" r:id="rId12"/>
    <p:sldId id="307" r:id="rId13"/>
    <p:sldId id="298" r:id="rId14"/>
    <p:sldId id="278" r:id="rId15"/>
    <p:sldId id="292" r:id="rId16"/>
    <p:sldId id="29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peed, Cliff" initials="SC" lastIdx="3" clrIdx="0"/>
  <p:cmAuthor id="2" name="Speed, Cliff" initials="SC [2]" lastIdx="1" clrIdx="1"/>
  <p:cmAuthor id="3" name="Speed, Cliff" initials="SC [3]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DAE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73" autoAdjust="0"/>
    <p:restoredTop sz="94674"/>
  </p:normalViewPr>
  <p:slideViewPr>
    <p:cSldViewPr>
      <p:cViewPr varScale="1">
        <p:scale>
          <a:sx n="78" d="100"/>
          <a:sy n="78" d="100"/>
        </p:scale>
        <p:origin x="79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E3A13-1609-45A8-A067-6D72AD5092D8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71022-BC56-4C1A-A3B9-83D4DD0D8B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686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430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221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028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77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023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33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E31B8279-439A-4D8B-919F-A6DE44EDD062}" type="slidenum">
              <a:rPr lang="en-GB" altLang="en-US" smtClean="0"/>
              <a:pPr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C978B91-8660-46A9-A8FA-86FEFE22A460}" type="slidenum">
              <a:rPr lang="en-GB" altLang="en-US"/>
              <a:pPr algn="r" eaLnBrk="1" hangingPunct="1"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6656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E20FF0-3EE9-4C13-A85D-D17981CA19C5}" type="slidenum">
              <a:rPr lang="en-GB" altLang="en-US"/>
              <a:pPr algn="r" eaLnBrk="1" hangingPunct="1">
                <a:spcBef>
                  <a:spcPct val="0"/>
                </a:spcBef>
              </a:pPr>
              <a:t>13</a:t>
            </a:fld>
            <a:endParaRPr lang="en-GB" altLang="en-US"/>
          </a:p>
        </p:txBody>
      </p:sp>
      <p:sp>
        <p:nvSpPr>
          <p:cNvPr id="665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9379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71022-BC56-4C1A-A3B9-83D4DD0D8B5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77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07AEABD3-4957-46F4-B37F-38FFEEC1697F}" type="slidenum">
              <a:rPr lang="en-GB" altLang="en-US" smtClean="0"/>
              <a:pPr>
                <a:spcBef>
                  <a:spcPct val="0"/>
                </a:spcBef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860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48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29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465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6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93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704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5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51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04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941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05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4E161-E816-4818-94D9-EB00DF2DB71B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5C9B1-E06F-4079-9E3C-33A621E516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87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esearchrichpedagogies.org/research/theme/independent-read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hyperlink" Target="https://researchrichpedagogies.org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C:\WINDOWS\TEMP\UKLA%20only%20blue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researchrichpedagogies.org/research/theme/independent-readi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richpedagogies.org/research/theme/independent-readin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0922" y="1145578"/>
            <a:ext cx="7813526" cy="2283422"/>
          </a:xfrm>
        </p:spPr>
        <p:txBody>
          <a:bodyPr>
            <a:noAutofit/>
          </a:bodyPr>
          <a:lstStyle/>
          <a:p>
            <a:pPr lvl="1" algn="ctr">
              <a:defRPr/>
            </a:pPr>
            <a:r>
              <a:rPr lang="en-GB" sz="4000" dirty="0">
                <a:solidFill>
                  <a:srgbClr val="FF0000"/>
                </a:solidFill>
              </a:rPr>
              <a:t>Independent Reading Time</a:t>
            </a:r>
            <a:br>
              <a:rPr lang="en-GB" sz="4000" dirty="0">
                <a:solidFill>
                  <a:srgbClr val="FF0000"/>
                </a:solidFill>
              </a:rPr>
            </a:br>
            <a:br>
              <a:rPr lang="en-GB" sz="4000" dirty="0">
                <a:solidFill>
                  <a:srgbClr val="0F0A56"/>
                </a:solidFill>
              </a:rPr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4341" y="5511825"/>
            <a:ext cx="6400800" cy="1752600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A key element of a reading for pleasure pedagogy </a:t>
            </a:r>
          </a:p>
        </p:txBody>
      </p:sp>
      <p:pic>
        <p:nvPicPr>
          <p:cNvPr id="5" name="Picture 6" descr="Willy%20pic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85" y="4725144"/>
            <a:ext cx="1366837" cy="12303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1520" y="6165304"/>
            <a:ext cx="15121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800" dirty="0"/>
              <a:t>© 1985 Anthony Browne</a:t>
            </a:r>
            <a:endParaRPr lang="en-GB" sz="800" dirty="0"/>
          </a:p>
          <a:p>
            <a:r>
              <a:rPr lang="en-US" sz="800" b="1" dirty="0"/>
              <a:t>From WILLY THE CHAMP by Anthony Browne</a:t>
            </a:r>
            <a:endParaRPr lang="en-GB" sz="800" dirty="0"/>
          </a:p>
          <a:p>
            <a:r>
              <a:rPr lang="en-US" sz="800" dirty="0"/>
              <a:t>Reproduced by kind permission of Walker Books Ltd</a:t>
            </a:r>
            <a:endParaRPr lang="en-GB" sz="800" dirty="0"/>
          </a:p>
          <a:p>
            <a:pPr>
              <a:spcBef>
                <a:spcPct val="0"/>
              </a:spcBef>
              <a:buFontTx/>
              <a:buNone/>
            </a:pPr>
            <a:endParaRPr lang="en-GB" altLang="en-US" sz="1000" dirty="0">
              <a:latin typeface="Tahoma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2204864"/>
            <a:ext cx="4788024" cy="31920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098" y="260648"/>
            <a:ext cx="1368152" cy="126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71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Talk as a critical part of </a:t>
            </a:r>
            <a:br>
              <a:rPr lang="en-US" sz="3200" dirty="0">
                <a:solidFill>
                  <a:srgbClr val="FF0000"/>
                </a:solidFill>
              </a:rPr>
            </a:br>
            <a:r>
              <a:rPr lang="en-US" sz="3200" dirty="0">
                <a:solidFill>
                  <a:srgbClr val="FF0000"/>
                </a:solidFill>
              </a:rPr>
              <a:t>independent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72" y="1556792"/>
            <a:ext cx="483488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</a:rPr>
              <a:t>Discuss the time and space in school that children have to talk about what they read in assigned reading time and at home.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80491" y="1382649"/>
            <a:ext cx="3816424" cy="5509200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Possibilities</a:t>
            </a:r>
          </a:p>
          <a:p>
            <a:r>
              <a:rPr lang="en-GB" b="1" dirty="0">
                <a:solidFill>
                  <a:srgbClr val="002060"/>
                </a:solidFill>
              </a:rPr>
              <a:t>Two minutes at the start of ERIC</a:t>
            </a:r>
            <a:r>
              <a:rPr lang="en-GB" dirty="0">
                <a:solidFill>
                  <a:srgbClr val="002060"/>
                </a:solidFill>
              </a:rPr>
              <a:t> e.g.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Why did you choose it?</a:t>
            </a:r>
          </a:p>
          <a:p>
            <a:r>
              <a:rPr lang="en-GB" dirty="0">
                <a:solidFill>
                  <a:srgbClr val="002060"/>
                </a:solidFill>
              </a:rPr>
              <a:t>What do you think is going to happen?</a:t>
            </a:r>
          </a:p>
          <a:p>
            <a:r>
              <a:rPr lang="en-GB" dirty="0">
                <a:solidFill>
                  <a:srgbClr val="002060"/>
                </a:solidFill>
              </a:rPr>
              <a:t>Who is your favourite character? </a:t>
            </a:r>
          </a:p>
          <a:p>
            <a:endParaRPr lang="en-GB" sz="1400" b="1" dirty="0">
              <a:solidFill>
                <a:srgbClr val="00206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Five minutes at the end of ERIC</a:t>
            </a:r>
            <a:r>
              <a:rPr lang="en-GB" dirty="0">
                <a:solidFill>
                  <a:srgbClr val="002060"/>
                </a:solidFill>
              </a:rPr>
              <a:t> e.g.</a:t>
            </a:r>
          </a:p>
          <a:p>
            <a:r>
              <a:rPr lang="en-GB" dirty="0">
                <a:solidFill>
                  <a:srgbClr val="002060"/>
                </a:solidFill>
              </a:rPr>
              <a:t>What happened today in the story?</a:t>
            </a:r>
          </a:p>
          <a:p>
            <a:r>
              <a:rPr lang="en-GB" dirty="0">
                <a:solidFill>
                  <a:srgbClr val="002060"/>
                </a:solidFill>
              </a:rPr>
              <a:t>What fact interested you?</a:t>
            </a:r>
          </a:p>
          <a:p>
            <a:r>
              <a:rPr lang="en-GB" dirty="0">
                <a:solidFill>
                  <a:srgbClr val="002060"/>
                </a:solidFill>
              </a:rPr>
              <a:t>What picture was your favourite?</a:t>
            </a:r>
          </a:p>
          <a:p>
            <a:r>
              <a:rPr lang="en-GB" dirty="0">
                <a:solidFill>
                  <a:srgbClr val="002060"/>
                </a:solidFill>
              </a:rPr>
              <a:t>Would you recommend the text?</a:t>
            </a:r>
          </a:p>
          <a:p>
            <a:endParaRPr lang="en-GB" sz="1600" dirty="0">
              <a:solidFill>
                <a:srgbClr val="00206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During ERIC </a:t>
            </a:r>
            <a:r>
              <a:rPr lang="en-GB" dirty="0">
                <a:solidFill>
                  <a:srgbClr val="002060"/>
                </a:solidFill>
              </a:rPr>
              <a:t>e.g. </a:t>
            </a:r>
          </a:p>
          <a:p>
            <a:r>
              <a:rPr lang="en-GB" dirty="0">
                <a:solidFill>
                  <a:srgbClr val="002060"/>
                </a:solidFill>
              </a:rPr>
              <a:t>Sitting alongside children talking and joining in their conversation </a:t>
            </a:r>
          </a:p>
          <a:p>
            <a:endParaRPr lang="en-GB" sz="1600" dirty="0">
              <a:solidFill>
                <a:srgbClr val="00206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NB</a:t>
            </a:r>
            <a:r>
              <a:rPr lang="en-GB" dirty="0">
                <a:solidFill>
                  <a:srgbClr val="002060"/>
                </a:solidFill>
              </a:rPr>
              <a:t> </a:t>
            </a:r>
          </a:p>
          <a:p>
            <a:r>
              <a:rPr lang="en-GB" dirty="0">
                <a:solidFill>
                  <a:srgbClr val="002060"/>
                </a:solidFill>
              </a:rPr>
              <a:t>Avoid interrupting anyone reading</a:t>
            </a:r>
          </a:p>
          <a:p>
            <a:r>
              <a:rPr lang="en-GB" dirty="0">
                <a:solidFill>
                  <a:srgbClr val="002060"/>
                </a:solidFill>
              </a:rPr>
              <a:t>You could have a set space for those who wish to be silent that day.</a:t>
            </a:r>
          </a:p>
        </p:txBody>
      </p:sp>
      <p:pic>
        <p:nvPicPr>
          <p:cNvPr id="11" name="Picture 2" descr="C:\Users\tmc242\OneDrive - The Open University\New\Pictures\Pictures\TaRS\2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076" y="266719"/>
            <a:ext cx="1261736" cy="116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83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tmc242\OneDrive - The Open University\New\Pictures\Pictures\TaRS\Books\51GTZZBK9GL__AC_US218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2638"/>
            <a:ext cx="2295848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136904" cy="151216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Child choice of texts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8532440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443375" y="5274820"/>
            <a:ext cx="191190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bg1"/>
                </a:solidFill>
              </a:rPr>
              <a:t>Is the range  </a:t>
            </a:r>
            <a:r>
              <a:rPr lang="en-GB" sz="2200" dirty="0">
                <a:solidFill>
                  <a:srgbClr val="FF0000"/>
                </a:solidFill>
              </a:rPr>
              <a:t>tempting  </a:t>
            </a:r>
            <a:r>
              <a:rPr lang="en-GB" sz="2200" dirty="0">
                <a:solidFill>
                  <a:schemeClr val="bg1"/>
                </a:solidFill>
              </a:rPr>
              <a:t>and broad enough?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44208" y="1573376"/>
            <a:ext cx="2376264" cy="23537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200" dirty="0">
              <a:solidFill>
                <a:schemeClr val="bg1"/>
              </a:solidFill>
            </a:endParaRPr>
          </a:p>
          <a:p>
            <a:r>
              <a:rPr lang="en-GB" sz="2200" dirty="0">
                <a:solidFill>
                  <a:schemeClr val="bg1"/>
                </a:solidFill>
              </a:rPr>
              <a:t>What kinds of texts do  individuals tend to choose? </a:t>
            </a:r>
          </a:p>
          <a:p>
            <a:r>
              <a:rPr lang="en-GB" sz="2200" dirty="0">
                <a:solidFill>
                  <a:schemeClr val="bg1"/>
                </a:solidFill>
              </a:rPr>
              <a:t>Do you document this?</a:t>
            </a:r>
          </a:p>
          <a:p>
            <a:r>
              <a:rPr lang="en-GB" sz="2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7910" y="923021"/>
            <a:ext cx="1775100" cy="1827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bg1"/>
                </a:solidFill>
              </a:rPr>
              <a:t>Can they choose from anywhere?</a:t>
            </a:r>
          </a:p>
        </p:txBody>
      </p:sp>
      <p:pic>
        <p:nvPicPr>
          <p:cNvPr id="13" name="Picture 4" descr="C:\Users\tmc242\OneDrive - The Open University\New\Pictures\Pictures\TaRS\Books\51V39V64BE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28" y="4142263"/>
            <a:ext cx="1839273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tmc242\OneDrive - The Open University\New\Pictures\Pictures\TaRS\Books\97805713373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718" y="1369662"/>
            <a:ext cx="2243496" cy="276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tmc242\OneDrive - The Open University\New\Pictures\Pictures\TaRS\Books\archivecover_new_1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475045"/>
            <a:ext cx="2384673" cy="214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271" y="280628"/>
            <a:ext cx="1414957" cy="1305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57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FF0000"/>
                </a:solidFill>
                <a:latin typeface="+mn-lt"/>
              </a:rPr>
              <a:t>Helping children to make </a:t>
            </a:r>
            <a:br>
              <a:rPr lang="en-GB" sz="3200" dirty="0">
                <a:solidFill>
                  <a:srgbClr val="FF0000"/>
                </a:solidFill>
                <a:latin typeface="+mn-lt"/>
              </a:rPr>
            </a:br>
            <a:r>
              <a:rPr lang="en-GB" sz="3200" dirty="0">
                <a:solidFill>
                  <a:srgbClr val="FF0000"/>
                </a:solidFill>
                <a:latin typeface="+mn-lt"/>
              </a:rPr>
              <a:t>their choices</a:t>
            </a:r>
            <a:br>
              <a:rPr lang="en-GB" sz="3200" dirty="0">
                <a:solidFill>
                  <a:srgbClr val="FF0000"/>
                </a:solidFill>
                <a:latin typeface="+mn-lt"/>
              </a:rPr>
            </a:br>
            <a:endParaRPr lang="en-GB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5947"/>
            <a:ext cx="8363272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002060"/>
                </a:solidFill>
              </a:rPr>
              <a:t>Watch this classroom clip – does the curved ball work for you too?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  <a:p>
            <a:pPr marL="0" indent="0">
              <a:buNone/>
            </a:pPr>
            <a:r>
              <a:rPr lang="en-GB" sz="2400" dirty="0">
                <a:hlinkClick r:id="rId2"/>
              </a:rPr>
              <a:t>https://researchrichpedagogies.org/research/theme/independent-reading</a:t>
            </a: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56695"/>
            <a:ext cx="1368152" cy="1262133"/>
          </a:xfrm>
          <a:prstGeom prst="rect">
            <a:avLst/>
          </a:prstGeom>
        </p:spPr>
      </p:pic>
      <p:pic>
        <p:nvPicPr>
          <p:cNvPr id="1026" name="Picture 2" descr="C:\Users\tmc242\OneDrive - The Open University\New\Pictures\Pictures\TaRS\Bristol\choosing b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6584923" cy="369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190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87018" y="404664"/>
            <a:ext cx="7776864" cy="1080120"/>
          </a:xfrm>
        </p:spPr>
        <p:txBody>
          <a:bodyPr>
            <a:normAutofit/>
          </a:bodyPr>
          <a:lstStyle/>
          <a:p>
            <a:br>
              <a:rPr lang="en-GB" altLang="en-US" sz="3200" i="1" dirty="0">
                <a:solidFill>
                  <a:srgbClr val="FF0000"/>
                </a:solidFill>
              </a:rPr>
            </a:br>
            <a:r>
              <a:rPr lang="en-GB" altLang="en-US" sz="3200" dirty="0">
                <a:solidFill>
                  <a:srgbClr val="FF0000"/>
                </a:solidFill>
              </a:rPr>
              <a:t>Classroom implications</a:t>
            </a:r>
            <a:endParaRPr lang="en-US" altLang="en-US" sz="3600" dirty="0">
              <a:solidFill>
                <a:srgbClr val="0000FF"/>
              </a:solidFill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835150" y="2420938"/>
            <a:ext cx="5761038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800"/>
              <a:t>	</a:t>
            </a:r>
          </a:p>
          <a:p>
            <a:pPr eaLnBrk="1" hangingPunct="1">
              <a:lnSpc>
                <a:spcPct val="145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GB" altLang="en-US" sz="2800"/>
          </a:p>
        </p:txBody>
      </p:sp>
      <p:sp>
        <p:nvSpPr>
          <p:cNvPr id="2" name="Rectangle 1"/>
          <p:cNvSpPr/>
          <p:nvPr/>
        </p:nvSpPr>
        <p:spPr>
          <a:xfrm>
            <a:off x="5148065" y="1824027"/>
            <a:ext cx="37480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rgbClr val="002060"/>
                </a:solidFill>
              </a:rPr>
              <a:t>Now there is ERIC own reading time… this has gone to 10 to 15 minutes every day at least. This has prompted more book talk and   informal recommendations.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(TaRs teacher, Medway)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2194927"/>
            <a:ext cx="3384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2060"/>
                </a:solidFill>
              </a:rPr>
              <a:t>I thought they’d mess about if I gave them more choice about what they can do, but it hasn't turned out like that- providing that they have books that motivate them- that seems to be key.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dirty="0" err="1">
                <a:solidFill>
                  <a:srgbClr val="002060"/>
                </a:solidFill>
              </a:rPr>
              <a:t>TaRS</a:t>
            </a:r>
            <a:r>
              <a:rPr lang="en-US" sz="2000" dirty="0">
                <a:solidFill>
                  <a:srgbClr val="002060"/>
                </a:solidFill>
              </a:rPr>
              <a:t> teacher Birmingham) </a:t>
            </a:r>
          </a:p>
        </p:txBody>
      </p:sp>
      <p:sp>
        <p:nvSpPr>
          <p:cNvPr id="9" name="Rectangle 8"/>
          <p:cNvSpPr/>
          <p:nvPr/>
        </p:nvSpPr>
        <p:spPr>
          <a:xfrm>
            <a:off x="4211812" y="4741193"/>
            <a:ext cx="37445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solidFill>
                  <a:srgbClr val="002060"/>
                </a:solidFill>
              </a:rPr>
              <a:t>We vary it now, some days I allow talk, other times I insist on quiet. It surprises me that the talk is about books!! </a:t>
            </a:r>
          </a:p>
          <a:p>
            <a:r>
              <a:rPr lang="en-US" sz="2000" dirty="0">
                <a:solidFill>
                  <a:srgbClr val="002060"/>
                </a:solidFill>
              </a:rPr>
              <a:t>(TaRs teacher Barking and Dagenham)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993" y="380096"/>
            <a:ext cx="1436766" cy="13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2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0788" y="333375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Planning ahead:</a:t>
            </a:r>
            <a:br>
              <a:rPr lang="en-GB" sz="3200" dirty="0">
                <a:solidFill>
                  <a:srgbClr val="FF0000"/>
                </a:solidFill>
              </a:rPr>
            </a:br>
            <a:r>
              <a:rPr lang="en-GB" sz="3200" dirty="0">
                <a:solidFill>
                  <a:srgbClr val="FF0000"/>
                </a:solidFill>
              </a:rPr>
              <a:t>Developing independent reading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060848"/>
            <a:ext cx="6408712" cy="52565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3333FF"/>
                </a:solidFill>
              </a:rPr>
              <a:t>Which aspects do you want to develop?</a:t>
            </a:r>
          </a:p>
          <a:p>
            <a:pPr marL="0" indent="0" algn="ctr">
              <a:buNone/>
            </a:pPr>
            <a:endParaRPr lang="en-US" sz="2400" dirty="0">
              <a:solidFill>
                <a:srgbClr val="3333FF"/>
              </a:solidFill>
            </a:endParaRPr>
          </a:p>
          <a:p>
            <a:r>
              <a:rPr lang="en-US" sz="2400" dirty="0">
                <a:solidFill>
                  <a:srgbClr val="002060"/>
                </a:solidFill>
              </a:rPr>
              <a:t>Informality with sustained time to read</a:t>
            </a:r>
          </a:p>
          <a:p>
            <a:r>
              <a:rPr lang="en-US" sz="2400" dirty="0">
                <a:solidFill>
                  <a:srgbClr val="002060"/>
                </a:solidFill>
              </a:rPr>
              <a:t>Child ownership </a:t>
            </a:r>
          </a:p>
          <a:p>
            <a:r>
              <a:rPr lang="en-US" sz="2400" dirty="0">
                <a:solidFill>
                  <a:srgbClr val="002060"/>
                </a:solidFill>
              </a:rPr>
              <a:t>Talk as a crucial part </a:t>
            </a:r>
          </a:p>
          <a:p>
            <a:r>
              <a:rPr lang="en-US" sz="2400" dirty="0">
                <a:solidFill>
                  <a:srgbClr val="002060"/>
                </a:solidFill>
              </a:rPr>
              <a:t>Child choice of texts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</a:rPr>
              <a:t>	</a:t>
            </a:r>
          </a:p>
          <a:p>
            <a:pPr marL="0" indent="0"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8" name="Picture 2" descr="C:\Users\tmc242\OneDrive - The Open University\New\Pictures\Pictures\NEW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789040"/>
            <a:ext cx="387007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73" y="333375"/>
            <a:ext cx="1445516" cy="133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39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260350"/>
            <a:ext cx="7273925" cy="1800225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3200" dirty="0">
                <a:solidFill>
                  <a:srgbClr val="FF0000"/>
                </a:solidFill>
              </a:rPr>
              <a:t>Do consider sharing your development work on the </a:t>
            </a:r>
            <a:r>
              <a:rPr lang="en-GB" altLang="en-US" sz="3200" dirty="0" err="1">
                <a:solidFill>
                  <a:srgbClr val="FF0000"/>
                </a:solidFill>
              </a:rPr>
              <a:t>RfP</a:t>
            </a:r>
            <a:r>
              <a:rPr lang="en-GB" altLang="en-US" sz="3200" dirty="0">
                <a:solidFill>
                  <a:srgbClr val="FF0000"/>
                </a:solidFill>
              </a:rPr>
              <a:t> site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722313" y="5575300"/>
            <a:ext cx="61198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en-GB" altLang="en-US" sz="1800" dirty="0">
              <a:solidFill>
                <a:srgbClr val="3333FF"/>
              </a:solidFill>
              <a:latin typeface="+mn-lt"/>
            </a:endParaRPr>
          </a:p>
        </p:txBody>
      </p:sp>
      <p:pic>
        <p:nvPicPr>
          <p:cNvPr id="57349" name="Picture 9" descr="C:\Users\tmc242\Documents\2014\Reading Teachers Research\Books\photos\RFP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67565"/>
            <a:ext cx="6337300" cy="389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49341" y="6057168"/>
            <a:ext cx="52568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  <a:hlinkClick r:id="rId4"/>
              </a:rPr>
              <a:t>https://researchrichpedagogies.org</a:t>
            </a:r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16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0" y="260753"/>
            <a:ext cx="1320111" cy="12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03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References</a:t>
            </a:r>
            <a:r>
              <a:rPr lang="en-GB" sz="3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606" y="1844824"/>
            <a:ext cx="8229600" cy="4525963"/>
          </a:xfrm>
        </p:spPr>
        <p:txBody>
          <a:bodyPr/>
          <a:lstStyle/>
          <a:p>
            <a:r>
              <a:rPr lang="en-GB" sz="2000" dirty="0">
                <a:solidFill>
                  <a:srgbClr val="002060"/>
                </a:solidFill>
              </a:rPr>
              <a:t>Cremin, T., Mottram, M., Collins, F., Powell, S. and Safford, K. (2014).</a:t>
            </a:r>
            <a:r>
              <a:rPr lang="en-GB" sz="2000" i="1" dirty="0">
                <a:solidFill>
                  <a:srgbClr val="002060"/>
                </a:solidFill>
              </a:rPr>
              <a:t> Building Communities of Engaged Readers: Reading for pleasure. </a:t>
            </a:r>
            <a:r>
              <a:rPr lang="en-GB" sz="2000" dirty="0">
                <a:solidFill>
                  <a:srgbClr val="002060"/>
                </a:solidFill>
              </a:rPr>
              <a:t>London and NY: Routledge.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err="1">
                <a:solidFill>
                  <a:srgbClr val="002060"/>
                </a:solidFill>
              </a:rPr>
              <a:t>Gambrell</a:t>
            </a:r>
            <a:r>
              <a:rPr lang="en-GB" sz="2000" dirty="0">
                <a:solidFill>
                  <a:srgbClr val="002060"/>
                </a:solidFill>
              </a:rPr>
              <a:t>, L. (2011)  Seven Rules of Engagement: What’s most important to know about motivation to read </a:t>
            </a:r>
            <a:r>
              <a:rPr lang="en-GB" sz="2000" i="1" dirty="0">
                <a:solidFill>
                  <a:srgbClr val="002060"/>
                </a:solidFill>
              </a:rPr>
              <a:t>Reading Teacher, </a:t>
            </a:r>
            <a:r>
              <a:rPr lang="en-GB" sz="2000" dirty="0">
                <a:solidFill>
                  <a:srgbClr val="002060"/>
                </a:solidFill>
              </a:rPr>
              <a:t> 65(3):172-178.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r>
              <a:rPr lang="en-GB" sz="2000" dirty="0" err="1">
                <a:solidFill>
                  <a:srgbClr val="002060"/>
                </a:solidFill>
              </a:rPr>
              <a:t>Skeeters,K</a:t>
            </a:r>
            <a:r>
              <a:rPr lang="en-GB" sz="2000" dirty="0">
                <a:solidFill>
                  <a:srgbClr val="002060"/>
                </a:solidFill>
              </a:rPr>
              <a:t>. et al., (2016) The Top Five Reasons we love giving students choice in reading English </a:t>
            </a:r>
            <a:r>
              <a:rPr lang="en-GB" sz="2000" i="1" dirty="0">
                <a:solidFill>
                  <a:srgbClr val="002060"/>
                </a:solidFill>
              </a:rPr>
              <a:t>Leadership Quarterly </a:t>
            </a:r>
            <a:r>
              <a:rPr lang="en-GB" sz="2000" dirty="0">
                <a:solidFill>
                  <a:srgbClr val="002060"/>
                </a:solidFill>
              </a:rPr>
              <a:t>38(3) 6-7.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198" y="199465"/>
            <a:ext cx="1320499" cy="121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3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54050"/>
            <a:ext cx="8147249" cy="452596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altLang="en-US" sz="2400" dirty="0">
                <a:solidFill>
                  <a:srgbClr val="002060"/>
                </a:solidFill>
              </a:rPr>
              <a:t>Consider our own experiences of reading 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400" dirty="0">
                <a:solidFill>
                  <a:srgbClr val="002060"/>
                </a:solidFill>
              </a:rPr>
              <a:t>Review our practice 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400" dirty="0">
                <a:solidFill>
                  <a:srgbClr val="002060"/>
                </a:solidFill>
              </a:rPr>
              <a:t>Share and develop ideas for independent reading time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400" dirty="0">
                <a:solidFill>
                  <a:srgbClr val="002060"/>
                </a:solidFill>
              </a:rPr>
              <a:t>Plan ways forward to enrich this time.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717032"/>
            <a:ext cx="3635896" cy="29145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7" y="332657"/>
            <a:ext cx="1450504" cy="133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19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848600" cy="2376488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solidFill>
                  <a:srgbClr val="FF0000"/>
                </a:solidFill>
              </a:rPr>
              <a:t>Key findings from </a:t>
            </a:r>
            <a:br>
              <a:rPr lang="en-US" altLang="en-US" sz="3200" dirty="0">
                <a:solidFill>
                  <a:srgbClr val="FF0000"/>
                </a:solidFill>
              </a:rPr>
            </a:br>
            <a:r>
              <a:rPr lang="en-US" altLang="en-US" sz="3200" i="1" dirty="0">
                <a:solidFill>
                  <a:srgbClr val="FF0000"/>
                </a:solidFill>
              </a:rPr>
              <a:t>Teachers as Readers </a:t>
            </a:r>
            <a:br>
              <a:rPr lang="en-GB" altLang="en-US" sz="3200" dirty="0">
                <a:solidFill>
                  <a:srgbClr val="FF0000"/>
                </a:solidFill>
              </a:rPr>
            </a:br>
            <a:endParaRPr lang="en-GB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060848"/>
            <a:ext cx="7921335" cy="4464496"/>
          </a:xfrm>
          <a:solidFill>
            <a:srgbClr val="FFFF99"/>
          </a:solidFill>
          <a:ln w="19050"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endParaRPr lang="en-US" sz="2000" dirty="0">
              <a:solidFill>
                <a:srgbClr val="0F0A56"/>
              </a:solidFill>
              <a:latin typeface="Arial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000" dirty="0">
                <a:solidFill>
                  <a:srgbClr val="0F0A56"/>
                </a:solidFill>
                <a:latin typeface="Arial" charset="0"/>
              </a:rPr>
              <a:t>I</a:t>
            </a:r>
            <a:r>
              <a:rPr lang="en-GB" sz="2000" dirty="0">
                <a:solidFill>
                  <a:srgbClr val="0F0A56"/>
                </a:solidFill>
              </a:rPr>
              <a:t>n order to effectively develop children’s RfP, teachers need to develop: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GB" sz="1100" dirty="0">
              <a:solidFill>
                <a:srgbClr val="0F0A56"/>
              </a:solidFill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0F0A56"/>
                </a:solidFill>
              </a:rPr>
              <a:t>Knowledge of children’s literature and other texts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0F0A56"/>
                </a:solidFill>
              </a:rPr>
              <a:t>Knowledge of children’s reading practices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FF0000"/>
                </a:solidFill>
              </a:rPr>
              <a:t>An RfP pedagogy</a:t>
            </a:r>
            <a:r>
              <a:rPr lang="en-GB" sz="2000" dirty="0">
                <a:solidFill>
                  <a:srgbClr val="0F0A56"/>
                </a:solidFill>
              </a:rPr>
              <a:t>, encompassing: 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rgbClr val="002060"/>
                </a:solidFill>
              </a:rPr>
              <a:t>social reading environments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rgbClr val="002060"/>
                </a:solidFill>
              </a:rPr>
              <a:t>reading aloud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rgbClr val="FF0000"/>
                </a:solidFill>
              </a:rPr>
              <a:t>independent reading time</a:t>
            </a:r>
          </a:p>
          <a:p>
            <a:pPr lvl="1">
              <a:spcBef>
                <a:spcPts val="0"/>
              </a:spcBef>
              <a:defRPr/>
            </a:pPr>
            <a:r>
              <a:rPr lang="en-GB" sz="2000" dirty="0">
                <a:solidFill>
                  <a:srgbClr val="0F0A56"/>
                </a:solidFill>
              </a:rPr>
              <a:t>informal book talk, inside-text talk and recommendations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0F0A56"/>
                </a:solidFill>
              </a:rPr>
              <a:t>As Reading Teachers - teachers who read and readers who teach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 dirty="0">
                <a:solidFill>
                  <a:srgbClr val="0F0A56"/>
                </a:solidFill>
              </a:rPr>
              <a:t>Reciprocal and interactive reading communities.</a:t>
            </a:r>
          </a:p>
          <a:p>
            <a:pPr>
              <a:buFont typeface="Wingdings" pitchFamily="2" charset="2"/>
              <a:buNone/>
              <a:defRPr/>
            </a:pPr>
            <a:r>
              <a:rPr lang="en-GB" altLang="en-US" sz="2000" dirty="0">
                <a:solidFill>
                  <a:srgbClr val="0F0A56"/>
                </a:solidFill>
                <a:latin typeface="Arial" charset="0"/>
              </a:rPr>
              <a:t>															</a:t>
            </a:r>
            <a:r>
              <a:rPr lang="en-GB" altLang="en-US" sz="2000" dirty="0">
                <a:solidFill>
                  <a:srgbClr val="0F0A56"/>
                </a:solidFill>
              </a:rPr>
              <a:t>(Cremin et al., 2014)</a:t>
            </a:r>
          </a:p>
        </p:txBody>
      </p:sp>
      <p:pic>
        <p:nvPicPr>
          <p:cNvPr id="5" name="Picture 4" descr="C:\WINDOWS\TEMP\UKLA only blue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9025"/>
            <a:ext cx="151130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0648"/>
            <a:ext cx="1367880" cy="126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7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Your experience of reading </a:t>
            </a:r>
            <a:br>
              <a:rPr lang="en-GB" sz="3200" dirty="0">
                <a:solidFill>
                  <a:srgbClr val="FF0000"/>
                </a:solidFill>
              </a:rPr>
            </a:br>
            <a:r>
              <a:rPr lang="en-GB" sz="3200" dirty="0">
                <a:solidFill>
                  <a:srgbClr val="FF0000"/>
                </a:solidFill>
              </a:rPr>
              <a:t>for pleasure (volitional reading)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856" y="2060848"/>
            <a:ext cx="8229600" cy="604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002060"/>
                </a:solidFill>
              </a:rPr>
              <a:t>When do you RfP?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168090" y="3244334"/>
            <a:ext cx="184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1595" y="3140968"/>
            <a:ext cx="43110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Where might you be?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/>
          </a:p>
          <a:p>
            <a:r>
              <a:rPr lang="en-GB" sz="2400" dirty="0">
                <a:solidFill>
                  <a:srgbClr val="002060"/>
                </a:solidFill>
              </a:rPr>
              <a:t>What kinds of texts do you read?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Do you talk to others about what you read?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40160" cy="1328561"/>
          </a:xfrm>
          <a:prstGeom prst="rect">
            <a:avLst/>
          </a:prstGeom>
        </p:spPr>
      </p:pic>
      <p:pic>
        <p:nvPicPr>
          <p:cNvPr id="8" name="Picture 2" descr="C:\Users\tmc242\OneDrive - The Open University\imagesGV4KOV2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187" y="1872641"/>
            <a:ext cx="2839284" cy="183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tmc242\OneDrive - The Open University\woman-reading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39433"/>
            <a:ext cx="2839284" cy="175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tmc242\OneDrive - The Open University\london-1567903__34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47" y="4816133"/>
            <a:ext cx="2873273" cy="188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047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38144"/>
            <a:ext cx="8136904" cy="710952"/>
          </a:xfrm>
        </p:spPr>
        <p:txBody>
          <a:bodyPr>
            <a:normAutofit/>
          </a:bodyPr>
          <a:lstStyle/>
          <a:p>
            <a:pPr marL="0" indent="0"/>
            <a:r>
              <a:rPr lang="en-GB" sz="3200" dirty="0">
                <a:solidFill>
                  <a:srgbClr val="FF0000"/>
                </a:solidFill>
              </a:rPr>
              <a:t>Can you name these acronyms? </a:t>
            </a:r>
          </a:p>
        </p:txBody>
      </p:sp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6012160" y="1412776"/>
            <a:ext cx="2416932" cy="1828800"/>
          </a:xfrm>
        </p:spPr>
        <p:txBody>
          <a:bodyPr>
            <a:normAutofit fontScale="82500" lnSpcReduction="20000"/>
          </a:bodyPr>
          <a:lstStyle/>
          <a:p>
            <a:pPr marL="0" indent="0">
              <a:buNone/>
            </a:pPr>
            <a:r>
              <a:rPr lang="en-GB" sz="3900" dirty="0">
                <a:solidFill>
                  <a:srgbClr val="002060"/>
                </a:solidFill>
              </a:rPr>
              <a:t>SQUIRT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15616" y="1412776"/>
            <a:ext cx="2890664" cy="1981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900" dirty="0">
                <a:solidFill>
                  <a:srgbClr val="002060"/>
                </a:solidFill>
              </a:rPr>
              <a:t>ERIC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99592" y="5277574"/>
            <a:ext cx="2890664" cy="16847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900" dirty="0">
                <a:solidFill>
                  <a:srgbClr val="002060"/>
                </a:solidFill>
              </a:rPr>
              <a:t>USSR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16216" y="5303712"/>
            <a:ext cx="2890664" cy="16847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900" dirty="0">
                <a:solidFill>
                  <a:srgbClr val="002060"/>
                </a:solidFill>
              </a:rPr>
              <a:t>DEAR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918" y="1941984"/>
            <a:ext cx="4788024" cy="319201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77987" y="6119966"/>
            <a:ext cx="49132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Do they suit your Independent Reading time?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45548"/>
            <a:ext cx="1405020" cy="129614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625552" y="5277574"/>
            <a:ext cx="2890664" cy="16847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3900" dirty="0">
                <a:solidFill>
                  <a:srgbClr val="002060"/>
                </a:solidFill>
              </a:rPr>
              <a:t>OTTER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7227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88640" y="1123678"/>
            <a:ext cx="8424936" cy="1143000"/>
          </a:xfrm>
        </p:spPr>
        <p:txBody>
          <a:bodyPr>
            <a:norm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400" b="1" dirty="0">
                <a:solidFill>
                  <a:srgbClr val="FF0000"/>
                </a:solidFill>
              </a:rPr>
              <a:t>ERIC time</a:t>
            </a:r>
            <a:r>
              <a:rPr lang="en-GB" sz="2400" dirty="0">
                <a:solidFill>
                  <a:srgbClr val="FF0000"/>
                </a:solidFill>
              </a:rPr>
              <a:t>: planned and timetabled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214595"/>
              </p:ext>
            </p:extLst>
          </p:nvPr>
        </p:nvGraphicFramePr>
        <p:xfrm>
          <a:off x="251520" y="2132856"/>
          <a:ext cx="5425642" cy="3600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8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6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6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58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ERIC time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Frequency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Time allowed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Time slot 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Reception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Year One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Year Two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Year Three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Year Six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Year Five 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Year Six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91780" y="491832"/>
            <a:ext cx="3649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i="1" dirty="0">
                <a:solidFill>
                  <a:srgbClr val="FF0000"/>
                </a:solidFill>
              </a:rPr>
              <a:t>Review your practice</a:t>
            </a:r>
            <a:endParaRPr lang="en-GB" sz="3200" i="1" dirty="0"/>
          </a:p>
        </p:txBody>
      </p:sp>
      <p:sp>
        <p:nvSpPr>
          <p:cNvPr id="8" name="Rectangle 7"/>
          <p:cNvSpPr/>
          <p:nvPr/>
        </p:nvSpPr>
        <p:spPr>
          <a:xfrm>
            <a:off x="442501" y="6093296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For further ideas to review current practice, see:</a:t>
            </a:r>
          </a:p>
          <a:p>
            <a:r>
              <a:rPr lang="en-US" dirty="0">
                <a:hlinkClick r:id="rId2"/>
              </a:rPr>
              <a:t>https://researchrichpedagogies.org/research/theme/independent-reading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68144" y="2132856"/>
            <a:ext cx="28552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Planning can help ensure entitlement for all.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Less experienced readers may not read much independently at home.</a:t>
            </a:r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Readers need time to develop </a:t>
            </a:r>
            <a:r>
              <a:rPr lang="en-GB">
                <a:solidFill>
                  <a:srgbClr val="002060"/>
                </a:solidFill>
              </a:rPr>
              <a:t>their interests  and </a:t>
            </a:r>
            <a:r>
              <a:rPr lang="en-GB" dirty="0">
                <a:solidFill>
                  <a:srgbClr val="002060"/>
                </a:solidFill>
              </a:rPr>
              <a:t>preferences, learning to persevere with different kinds of texts.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966" y="332656"/>
            <a:ext cx="1466395" cy="135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74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Research suggests….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99" y="2276872"/>
            <a:ext cx="7227837" cy="3484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</a:rPr>
              <a:t>Independent reading time practices that support RfP are characterized by:</a:t>
            </a:r>
          </a:p>
          <a:p>
            <a:r>
              <a:rPr lang="en-US" sz="2400" dirty="0">
                <a:solidFill>
                  <a:srgbClr val="002060"/>
                </a:solidFill>
              </a:rPr>
              <a:t>Informality, offering a relaxed, sustained time</a:t>
            </a:r>
          </a:p>
          <a:p>
            <a:r>
              <a:rPr lang="en-US" sz="2400" dirty="0">
                <a:solidFill>
                  <a:srgbClr val="002060"/>
                </a:solidFill>
              </a:rPr>
              <a:t>Child ownership </a:t>
            </a:r>
          </a:p>
          <a:p>
            <a:r>
              <a:rPr lang="en-US" sz="2400" dirty="0">
                <a:solidFill>
                  <a:srgbClr val="002060"/>
                </a:solidFill>
              </a:rPr>
              <a:t>Conversation about texts</a:t>
            </a:r>
          </a:p>
          <a:p>
            <a:r>
              <a:rPr lang="en-US" sz="2400" dirty="0">
                <a:solidFill>
                  <a:srgbClr val="002060"/>
                </a:solidFill>
              </a:rPr>
              <a:t>Child choice of texts.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</a:rPr>
              <a:t>	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</a:rPr>
              <a:t>(Cremin et al., 2014; </a:t>
            </a:r>
            <a:r>
              <a:rPr lang="en-US" sz="2400" dirty="0" err="1">
                <a:solidFill>
                  <a:srgbClr val="002060"/>
                </a:solidFill>
              </a:rPr>
              <a:t>Gambrell</a:t>
            </a:r>
            <a:r>
              <a:rPr lang="en-US" sz="2400" dirty="0">
                <a:solidFill>
                  <a:srgbClr val="002060"/>
                </a:solidFill>
              </a:rPr>
              <a:t>, 2011; </a:t>
            </a:r>
            <a:r>
              <a:rPr lang="en-US" sz="2400" dirty="0" err="1">
                <a:solidFill>
                  <a:srgbClr val="002060"/>
                </a:solidFill>
              </a:rPr>
              <a:t>Skeeters</a:t>
            </a:r>
            <a:r>
              <a:rPr lang="en-US" sz="2400" dirty="0">
                <a:solidFill>
                  <a:srgbClr val="002060"/>
                </a:solidFill>
              </a:rPr>
              <a:t>, 2016)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9832" y="512488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32753"/>
            <a:ext cx="140502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44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63272" cy="1301006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FF0000"/>
                </a:solidFill>
              </a:rPr>
            </a:br>
            <a:br>
              <a:rPr lang="en-US" sz="3600" dirty="0"/>
            </a:b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2924944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i="1" dirty="0">
                <a:solidFill>
                  <a:srgbClr val="000066"/>
                </a:solidFill>
                <a:latin typeface="Calibri" charset="0"/>
              </a:rPr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86000" y="3105835"/>
            <a:ext cx="4662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000066"/>
              </a:solidFill>
              <a:latin typeface="Calibri" charset="0"/>
            </a:endParaRPr>
          </a:p>
          <a:p>
            <a:r>
              <a:rPr lang="en-GB" dirty="0">
                <a:solidFill>
                  <a:schemeClr val="bg1"/>
                </a:solidFill>
              </a:rPr>
              <a:t> tempt?  **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39752" y="2204865"/>
            <a:ext cx="4518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But The how best to organise and display them to tempt?  **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1520" y="1628800"/>
            <a:ext cx="1944216" cy="22282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bg1"/>
                </a:solidFill>
              </a:rPr>
              <a:t>Can they sit/lie where they like?</a:t>
            </a:r>
          </a:p>
          <a:p>
            <a:r>
              <a:rPr lang="en-GB" sz="2200" dirty="0">
                <a:solidFill>
                  <a:schemeClr val="bg1"/>
                </a:solidFill>
              </a:rPr>
              <a:t>With whom they wish?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0192" y="1537485"/>
            <a:ext cx="2699792" cy="2627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/>
              <a:t>Do they sometimes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read silently?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 read in pairs?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/>
              <a:t> read aloud?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/>
              <a:t> chat?</a:t>
            </a:r>
            <a:endParaRPr lang="en-GB" sz="2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5" y="1772816"/>
            <a:ext cx="3026717" cy="33123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24339" y="539224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Informal, relaxed and sustained</a:t>
            </a:r>
            <a:endParaRPr lang="en-GB" sz="3200" dirty="0"/>
          </a:p>
        </p:txBody>
      </p:sp>
      <p:sp>
        <p:nvSpPr>
          <p:cNvPr id="17" name="Rounded Rectangle 16"/>
          <p:cNvSpPr/>
          <p:nvPr/>
        </p:nvSpPr>
        <p:spPr>
          <a:xfrm>
            <a:off x="153497" y="4794202"/>
            <a:ext cx="1682200" cy="144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bg1"/>
                </a:solidFill>
              </a:rPr>
              <a:t>Do you ever read outside?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332037" y="4793560"/>
            <a:ext cx="1663899" cy="1443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bg1"/>
                </a:solidFill>
              </a:rPr>
              <a:t>Is your reading area used?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5161" y="4832286"/>
            <a:ext cx="2554615" cy="1909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200" dirty="0">
                <a:solidFill>
                  <a:schemeClr val="bg1"/>
                </a:solidFill>
              </a:rPr>
              <a:t>Is there enough time to get into a text and develop perseverance?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541" y="226599"/>
            <a:ext cx="1291086" cy="119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62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10251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Child ownership of this time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tmc242\Dropbox\Photos\2017 summer\Photo 12-10-2017, 09 22 43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64904"/>
            <a:ext cx="4256116" cy="297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528" y="1353251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Watch this classroom clip on supporting independent RT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do you see as the key messages?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might be challenges?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What might be benefits?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1680" y="5733256"/>
            <a:ext cx="518457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hlinkClick r:id="rId3"/>
              </a:rPr>
              <a:t>https://researchrichpedagogies.org/research/</a:t>
            </a:r>
          </a:p>
          <a:p>
            <a:r>
              <a:rPr lang="en-GB" sz="2000" dirty="0">
                <a:hlinkClick r:id="rId3"/>
              </a:rPr>
              <a:t>theme/independent-reading</a:t>
            </a:r>
            <a:endParaRPr lang="en-GB" sz="2000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721" y="292082"/>
            <a:ext cx="1309395" cy="120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2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3396</TotalTime>
  <Words>888</Words>
  <Application>Microsoft Office PowerPoint</Application>
  <PresentationFormat>On-screen Show (4:3)</PresentationFormat>
  <Paragraphs>210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Tahoma</vt:lpstr>
      <vt:lpstr>Wingdings</vt:lpstr>
      <vt:lpstr>Office Theme</vt:lpstr>
      <vt:lpstr>Independent Reading Time  </vt:lpstr>
      <vt:lpstr>Aims</vt:lpstr>
      <vt:lpstr>Key findings from  Teachers as Readers  </vt:lpstr>
      <vt:lpstr>Your experience of reading  for pleasure (volitional reading)</vt:lpstr>
      <vt:lpstr>Can you name these acronyms? </vt:lpstr>
      <vt:lpstr> ERIC time: planned and timetabled </vt:lpstr>
      <vt:lpstr>Research suggests….</vt:lpstr>
      <vt:lpstr>  </vt:lpstr>
      <vt:lpstr>Child ownership of this time</vt:lpstr>
      <vt:lpstr>Talk as a critical part of  independent reading</vt:lpstr>
      <vt:lpstr>Child choice of texts</vt:lpstr>
      <vt:lpstr>Helping children to make  their choices </vt:lpstr>
      <vt:lpstr> Classroom implications</vt:lpstr>
      <vt:lpstr>Planning ahead: Developing independent reading time</vt:lpstr>
      <vt:lpstr>Do consider sharing your development work on the RfP site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Reading Environments</dc:title>
  <dc:creator>T.M.Cremin</dc:creator>
  <cp:lastModifiedBy>Scribbans, Emma</cp:lastModifiedBy>
  <cp:revision>77</cp:revision>
  <dcterms:created xsi:type="dcterms:W3CDTF">2017-07-18T11:37:01Z</dcterms:created>
  <dcterms:modified xsi:type="dcterms:W3CDTF">2019-09-09T09:26:36Z</dcterms:modified>
</cp:coreProperties>
</file>